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369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32" r:id="rId27"/>
    <p:sldId id="325" r:id="rId28"/>
    <p:sldId id="326" r:id="rId29"/>
    <p:sldId id="329" r:id="rId30"/>
    <p:sldId id="327" r:id="rId31"/>
    <p:sldId id="328" r:id="rId32"/>
    <p:sldId id="330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362" r:id="rId54"/>
    <p:sldId id="363" r:id="rId55"/>
    <p:sldId id="364" r:id="rId56"/>
    <p:sldId id="365" r:id="rId57"/>
    <p:sldId id="366" r:id="rId58"/>
    <p:sldId id="367" r:id="rId59"/>
    <p:sldId id="368" r:id="rId60"/>
    <p:sldId id="259" r:id="rId6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gif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gif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8D5E2-B48A-4286-913A-C2A707D1ECAF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C981C7-63A2-44BB-B467-B70E27340030}">
      <dgm:prSet phldrT="[Text]"/>
      <dgm:spPr/>
      <dgm:t>
        <a:bodyPr/>
        <a:lstStyle/>
        <a:p>
          <a:r>
            <a:rPr lang="en-US" smtClean="0"/>
            <a:t>Representasi Penglihatan </a:t>
          </a:r>
          <a:endParaRPr lang="en-US" dirty="0"/>
        </a:p>
      </dgm:t>
    </dgm:pt>
    <dgm:pt modelId="{A719202B-9D47-4C14-A1E9-5301D3AF8CF0}" type="parTrans" cxnId="{46C6D2C9-BED3-4ACB-9857-CAA3120B2689}">
      <dgm:prSet/>
      <dgm:spPr/>
      <dgm:t>
        <a:bodyPr/>
        <a:lstStyle/>
        <a:p>
          <a:endParaRPr lang="en-US"/>
        </a:p>
      </dgm:t>
    </dgm:pt>
    <dgm:pt modelId="{43448EB3-997D-48D4-9D79-EBD626AE1EC5}" type="sibTrans" cxnId="{46C6D2C9-BED3-4ACB-9857-CAA3120B268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en-US"/>
        </a:p>
      </dgm:t>
    </dgm:pt>
    <dgm:pt modelId="{35D85A0B-C451-4987-9D7C-E941FC2FF8FC}">
      <dgm:prSet/>
      <dgm:spPr/>
      <dgm:t>
        <a:bodyPr/>
        <a:lstStyle/>
        <a:p>
          <a:r>
            <a:rPr lang="en-US" smtClean="0"/>
            <a:t>Model Kamera </a:t>
          </a:r>
          <a:endParaRPr lang="en-US"/>
        </a:p>
      </dgm:t>
    </dgm:pt>
    <dgm:pt modelId="{00F52C33-E32D-4023-ABE7-50DAE6255F6B}" type="parTrans" cxnId="{D78B4F43-9CB6-42A7-AD1B-CE121BE68A55}">
      <dgm:prSet/>
      <dgm:spPr/>
      <dgm:t>
        <a:bodyPr/>
        <a:lstStyle/>
        <a:p>
          <a:endParaRPr lang="en-US"/>
        </a:p>
      </dgm:t>
    </dgm:pt>
    <dgm:pt modelId="{A72D82F5-84EB-479E-80E3-9280A8421982}" type="sibTrans" cxnId="{D78B4F43-9CB6-42A7-AD1B-CE121BE68A55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  <dgm:t>
        <a:bodyPr/>
        <a:lstStyle/>
        <a:p>
          <a:endParaRPr lang="en-US"/>
        </a:p>
      </dgm:t>
    </dgm:pt>
    <dgm:pt modelId="{ABB8CBDB-B661-438B-B14A-3197DDDE9B67}">
      <dgm:prSet/>
      <dgm:spPr/>
      <dgm:t>
        <a:bodyPr/>
        <a:lstStyle/>
        <a:p>
          <a:r>
            <a:rPr lang="en-US" dirty="0" smtClean="0"/>
            <a:t>Sampling Dan </a:t>
          </a:r>
          <a:r>
            <a:rPr lang="en-US" dirty="0" err="1" smtClean="0"/>
            <a:t>Kuantisasi</a:t>
          </a:r>
          <a:endParaRPr lang="en-US" dirty="0"/>
        </a:p>
      </dgm:t>
    </dgm:pt>
    <dgm:pt modelId="{554B86DA-66BD-4585-8BC8-78D2D1B49E11}" type="parTrans" cxnId="{65B20144-2E52-4856-9FA6-095F192BABC9}">
      <dgm:prSet/>
      <dgm:spPr/>
      <dgm:t>
        <a:bodyPr/>
        <a:lstStyle/>
        <a:p>
          <a:endParaRPr lang="en-US"/>
        </a:p>
      </dgm:t>
    </dgm:pt>
    <dgm:pt modelId="{F3CCC798-5E1A-4F81-9E06-0B5EE3068319}" type="sibTrans" cxnId="{65B20144-2E52-4856-9FA6-095F192BABC9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B560B4E0-48AD-4F8E-8138-C7745A83E220}">
      <dgm:prSet/>
      <dgm:spPr/>
      <dgm:t>
        <a:bodyPr/>
        <a:lstStyle/>
        <a:p>
          <a:r>
            <a:rPr lang="en-US" smtClean="0"/>
            <a:t>Jenis-Jenis Citra</a:t>
          </a:r>
          <a:endParaRPr lang="en-US"/>
        </a:p>
      </dgm:t>
    </dgm:pt>
    <dgm:pt modelId="{0DAF8627-F24D-4344-A4D8-61E68A7460AB}" type="parTrans" cxnId="{0BACBF50-24D3-4ACF-889D-9554541B46D6}">
      <dgm:prSet/>
      <dgm:spPr/>
      <dgm:t>
        <a:bodyPr/>
        <a:lstStyle/>
        <a:p>
          <a:endParaRPr lang="en-US"/>
        </a:p>
      </dgm:t>
    </dgm:pt>
    <dgm:pt modelId="{A4E9821B-E736-409D-A3E0-553B7810706D}" type="sibTrans" cxnId="{0BACBF50-24D3-4ACF-889D-9554541B46D6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en-US"/>
        </a:p>
      </dgm:t>
    </dgm:pt>
    <dgm:pt modelId="{54F5837A-5785-4266-A885-9E48C0E4EA25}">
      <dgm:prSet/>
      <dgm:spPr/>
      <dgm:t>
        <a:bodyPr/>
        <a:lstStyle/>
        <a:p>
          <a:r>
            <a:rPr lang="en-US" smtClean="0"/>
            <a:t>Model Citra Berwarna</a:t>
          </a:r>
          <a:endParaRPr lang="en-US"/>
        </a:p>
      </dgm:t>
    </dgm:pt>
    <dgm:pt modelId="{373FDC8E-21E3-4E5A-A834-5DA09CDAD48B}" type="parTrans" cxnId="{4327D7D5-69BD-4730-AD90-D387518AEFBB}">
      <dgm:prSet/>
      <dgm:spPr/>
      <dgm:t>
        <a:bodyPr/>
        <a:lstStyle/>
        <a:p>
          <a:endParaRPr lang="en-US"/>
        </a:p>
      </dgm:t>
    </dgm:pt>
    <dgm:pt modelId="{65DEF74E-3D3B-4CA1-A7F6-DA435BE92BF9}" type="sibTrans" cxnId="{4327D7D5-69BD-4730-AD90-D387518AEFBB}">
      <dgm:prSet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US"/>
        </a:p>
      </dgm:t>
    </dgm:pt>
    <dgm:pt modelId="{D55895FF-493D-4AE4-8377-DDC4E16E195D}">
      <dgm:prSet/>
      <dgm:spPr/>
      <dgm:t>
        <a:bodyPr/>
        <a:lstStyle/>
        <a:p>
          <a:r>
            <a:rPr lang="en-US" smtClean="0"/>
            <a:t>Format Warna RGB</a:t>
          </a:r>
          <a:endParaRPr lang="en-US"/>
        </a:p>
      </dgm:t>
    </dgm:pt>
    <dgm:pt modelId="{D84F0C78-A937-4C99-834A-E0BBAE36D516}" type="parTrans" cxnId="{82C4F733-0477-4026-8508-49963F7342CD}">
      <dgm:prSet/>
      <dgm:spPr/>
      <dgm:t>
        <a:bodyPr/>
        <a:lstStyle/>
        <a:p>
          <a:endParaRPr lang="en-US"/>
        </a:p>
      </dgm:t>
    </dgm:pt>
    <dgm:pt modelId="{1B8C755B-4164-46E0-BBB5-8679731AA448}" type="sibTrans" cxnId="{82C4F733-0477-4026-8508-49963F7342CD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44B11660-CD30-435E-9821-2A8D3B9AD09D}" type="pres">
      <dgm:prSet presAssocID="{95D8D5E2-B48A-4286-913A-C2A707D1ECA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B0CB87DB-7A89-4C70-9F3B-EFC6FFBF4701}" type="pres">
      <dgm:prSet presAssocID="{05C981C7-63A2-44BB-B467-B70E27340030}" presName="text1" presStyleCnt="0"/>
      <dgm:spPr/>
    </dgm:pt>
    <dgm:pt modelId="{3FD7B187-F418-4B2F-BC14-CA7ECFF2FF41}" type="pres">
      <dgm:prSet presAssocID="{05C981C7-63A2-44BB-B467-B70E27340030}" presName="textRepeatNode" presStyleLbl="alig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3941D-E3CC-4831-A4BB-3ECFF4CC769E}" type="pres">
      <dgm:prSet presAssocID="{05C981C7-63A2-44BB-B467-B70E27340030}" presName="textaccent1" presStyleCnt="0"/>
      <dgm:spPr/>
    </dgm:pt>
    <dgm:pt modelId="{6F709813-D6CE-4FA6-9526-CCEFE19FEDB2}" type="pres">
      <dgm:prSet presAssocID="{05C981C7-63A2-44BB-B467-B70E27340030}" presName="accentRepeatNode" presStyleLbl="solidAlignAcc1" presStyleIdx="0" presStyleCnt="12"/>
      <dgm:spPr/>
    </dgm:pt>
    <dgm:pt modelId="{E8791988-5147-4C4E-9735-9A58F34E9EAA}" type="pres">
      <dgm:prSet presAssocID="{43448EB3-997D-48D4-9D79-EBD626AE1EC5}" presName="image1" presStyleCnt="0"/>
      <dgm:spPr/>
    </dgm:pt>
    <dgm:pt modelId="{95157EFF-6698-4E51-8518-01DE15ED0308}" type="pres">
      <dgm:prSet presAssocID="{43448EB3-997D-48D4-9D79-EBD626AE1EC5}" presName="imageRepeatNode" presStyleLbl="alignAcc1" presStyleIdx="0" presStyleCnt="6"/>
      <dgm:spPr/>
      <dgm:t>
        <a:bodyPr/>
        <a:lstStyle/>
        <a:p>
          <a:endParaRPr lang="en-US"/>
        </a:p>
      </dgm:t>
    </dgm:pt>
    <dgm:pt modelId="{2E4CEA72-45FD-4ECF-A8A2-4619C582856B}" type="pres">
      <dgm:prSet presAssocID="{43448EB3-997D-48D4-9D79-EBD626AE1EC5}" presName="imageaccent1" presStyleCnt="0"/>
      <dgm:spPr/>
    </dgm:pt>
    <dgm:pt modelId="{40E44544-382D-4142-973E-2E19FF92C5DB}" type="pres">
      <dgm:prSet presAssocID="{43448EB3-997D-48D4-9D79-EBD626AE1EC5}" presName="accentRepeatNode" presStyleLbl="solidAlignAcc1" presStyleIdx="1" presStyleCnt="12"/>
      <dgm:spPr/>
    </dgm:pt>
    <dgm:pt modelId="{1F98D545-40CF-4521-A69A-8CD8D9FEB45B}" type="pres">
      <dgm:prSet presAssocID="{35D85A0B-C451-4987-9D7C-E941FC2FF8FC}" presName="text2" presStyleCnt="0"/>
      <dgm:spPr/>
    </dgm:pt>
    <dgm:pt modelId="{0E9FC369-AAF2-45B2-8693-52179187D240}" type="pres">
      <dgm:prSet presAssocID="{35D85A0B-C451-4987-9D7C-E941FC2FF8FC}" presName="textRepeatNode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00EB1-ABE2-4916-B35D-3D2CCB530D71}" type="pres">
      <dgm:prSet presAssocID="{35D85A0B-C451-4987-9D7C-E941FC2FF8FC}" presName="textaccent2" presStyleCnt="0"/>
      <dgm:spPr/>
    </dgm:pt>
    <dgm:pt modelId="{67A78710-27D2-4409-BAD4-12ECE038651B}" type="pres">
      <dgm:prSet presAssocID="{35D85A0B-C451-4987-9D7C-E941FC2FF8FC}" presName="accentRepeatNode" presStyleLbl="solidAlignAcc1" presStyleIdx="2" presStyleCnt="12"/>
      <dgm:spPr/>
    </dgm:pt>
    <dgm:pt modelId="{9ABF2175-1F8F-4C69-8824-417302D36808}" type="pres">
      <dgm:prSet presAssocID="{A72D82F5-84EB-479E-80E3-9280A8421982}" presName="image2" presStyleCnt="0"/>
      <dgm:spPr/>
    </dgm:pt>
    <dgm:pt modelId="{E06DEAED-F5F2-436C-95C7-7401D818C3A5}" type="pres">
      <dgm:prSet presAssocID="{A72D82F5-84EB-479E-80E3-9280A8421982}" presName="imageRepeatNode" presStyleLbl="alignAcc1" presStyleIdx="1" presStyleCnt="6" custScaleY="104896"/>
      <dgm:spPr/>
      <dgm:t>
        <a:bodyPr/>
        <a:lstStyle/>
        <a:p>
          <a:endParaRPr lang="en-US"/>
        </a:p>
      </dgm:t>
    </dgm:pt>
    <dgm:pt modelId="{32A58423-F77D-4C26-8CC6-43FDBCEA787A}" type="pres">
      <dgm:prSet presAssocID="{A72D82F5-84EB-479E-80E3-9280A8421982}" presName="imageaccent2" presStyleCnt="0"/>
      <dgm:spPr/>
    </dgm:pt>
    <dgm:pt modelId="{2CA492BE-D7DF-4F0A-89CA-F6B2129C4EF9}" type="pres">
      <dgm:prSet presAssocID="{A72D82F5-84EB-479E-80E3-9280A8421982}" presName="accentRepeatNode" presStyleLbl="solidAlignAcc1" presStyleIdx="3" presStyleCnt="12"/>
      <dgm:spPr/>
    </dgm:pt>
    <dgm:pt modelId="{3F413E7E-D33A-432B-AF71-78162B4FD20B}" type="pres">
      <dgm:prSet presAssocID="{ABB8CBDB-B661-438B-B14A-3197DDDE9B67}" presName="text3" presStyleCnt="0"/>
      <dgm:spPr/>
    </dgm:pt>
    <dgm:pt modelId="{B0BA4CA5-7F10-43D0-8820-A90410E04E1F}" type="pres">
      <dgm:prSet presAssocID="{ABB8CBDB-B661-438B-B14A-3197DDDE9B67}" presName="textRepeatNode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C8442-265C-402B-B963-E32458FE7F37}" type="pres">
      <dgm:prSet presAssocID="{ABB8CBDB-B661-438B-B14A-3197DDDE9B67}" presName="textaccent3" presStyleCnt="0"/>
      <dgm:spPr/>
    </dgm:pt>
    <dgm:pt modelId="{2D9CC954-D583-4578-941F-5E58C904B753}" type="pres">
      <dgm:prSet presAssocID="{ABB8CBDB-B661-438B-B14A-3197DDDE9B67}" presName="accentRepeatNode" presStyleLbl="solidAlignAcc1" presStyleIdx="4" presStyleCnt="12"/>
      <dgm:spPr/>
    </dgm:pt>
    <dgm:pt modelId="{53B31084-6C13-44CF-BD20-DF9A96882822}" type="pres">
      <dgm:prSet presAssocID="{F3CCC798-5E1A-4F81-9E06-0B5EE3068319}" presName="image3" presStyleCnt="0"/>
      <dgm:spPr/>
    </dgm:pt>
    <dgm:pt modelId="{AF2DF6F8-39C0-4A2C-ABDE-258FB4416271}" type="pres">
      <dgm:prSet presAssocID="{F3CCC798-5E1A-4F81-9E06-0B5EE3068319}" presName="imageRepeatNode" presStyleLbl="alignAcc1" presStyleIdx="2" presStyleCnt="6" custLinFactNeighborX="-1754" custLinFactNeighborY="1667"/>
      <dgm:spPr/>
      <dgm:t>
        <a:bodyPr/>
        <a:lstStyle/>
        <a:p>
          <a:endParaRPr lang="en-US"/>
        </a:p>
      </dgm:t>
    </dgm:pt>
    <dgm:pt modelId="{7A31965E-E8C7-4D28-B235-F7E3671E1898}" type="pres">
      <dgm:prSet presAssocID="{F3CCC798-5E1A-4F81-9E06-0B5EE3068319}" presName="imageaccent3" presStyleCnt="0"/>
      <dgm:spPr/>
    </dgm:pt>
    <dgm:pt modelId="{D1C12BDF-5DA3-4C28-A118-18CFE40272E3}" type="pres">
      <dgm:prSet presAssocID="{F3CCC798-5E1A-4F81-9E06-0B5EE3068319}" presName="accentRepeatNode" presStyleLbl="solidAlignAcc1" presStyleIdx="5" presStyleCnt="12"/>
      <dgm:spPr/>
    </dgm:pt>
    <dgm:pt modelId="{42627AC1-F070-43A6-BACE-370C661B6181}" type="pres">
      <dgm:prSet presAssocID="{B560B4E0-48AD-4F8E-8138-C7745A83E220}" presName="text4" presStyleCnt="0"/>
      <dgm:spPr/>
    </dgm:pt>
    <dgm:pt modelId="{C400D47A-2019-46BE-BB1B-7546DF11981A}" type="pres">
      <dgm:prSet presAssocID="{B560B4E0-48AD-4F8E-8138-C7745A83E220}" presName="textRepeatNode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0D7A06-F0E8-433C-94F9-5A61BF715359}" type="pres">
      <dgm:prSet presAssocID="{B560B4E0-48AD-4F8E-8138-C7745A83E220}" presName="textaccent4" presStyleCnt="0"/>
      <dgm:spPr/>
    </dgm:pt>
    <dgm:pt modelId="{3B7F985D-D0CE-4173-995D-8944E92F91BC}" type="pres">
      <dgm:prSet presAssocID="{B560B4E0-48AD-4F8E-8138-C7745A83E220}" presName="accentRepeatNode" presStyleLbl="solidAlignAcc1" presStyleIdx="6" presStyleCnt="12"/>
      <dgm:spPr/>
    </dgm:pt>
    <dgm:pt modelId="{E37165D6-B50D-4445-B4A5-D3FFF13AAA8B}" type="pres">
      <dgm:prSet presAssocID="{A4E9821B-E736-409D-A3E0-553B7810706D}" presName="image4" presStyleCnt="0"/>
      <dgm:spPr/>
    </dgm:pt>
    <dgm:pt modelId="{351C9E29-F6DF-46EE-81EC-2705C400D63E}" type="pres">
      <dgm:prSet presAssocID="{A4E9821B-E736-409D-A3E0-553B7810706D}" presName="imageRepeatNode" presStyleLbl="alignAcc1" presStyleIdx="3" presStyleCnt="6"/>
      <dgm:spPr/>
      <dgm:t>
        <a:bodyPr/>
        <a:lstStyle/>
        <a:p>
          <a:endParaRPr lang="en-US"/>
        </a:p>
      </dgm:t>
    </dgm:pt>
    <dgm:pt modelId="{D97A8B08-B44C-4515-81B1-407CA9A4B31D}" type="pres">
      <dgm:prSet presAssocID="{A4E9821B-E736-409D-A3E0-553B7810706D}" presName="imageaccent4" presStyleCnt="0"/>
      <dgm:spPr/>
    </dgm:pt>
    <dgm:pt modelId="{AE1ED28C-2A7E-4CB5-97E8-3C715645A8F7}" type="pres">
      <dgm:prSet presAssocID="{A4E9821B-E736-409D-A3E0-553B7810706D}" presName="accentRepeatNode" presStyleLbl="solidAlignAcc1" presStyleIdx="7" presStyleCnt="12"/>
      <dgm:spPr/>
    </dgm:pt>
    <dgm:pt modelId="{6C1D5CC8-4B28-4D68-8372-4AA0CC3CA968}" type="pres">
      <dgm:prSet presAssocID="{54F5837A-5785-4266-A885-9E48C0E4EA25}" presName="text5" presStyleCnt="0"/>
      <dgm:spPr/>
    </dgm:pt>
    <dgm:pt modelId="{07AF5783-7A06-4295-B2AC-072E4BA4EFA5}" type="pres">
      <dgm:prSet presAssocID="{54F5837A-5785-4266-A885-9E48C0E4EA25}" presName="textRepeatNode" presStyleLbl="alig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6F6A6-67F9-4C7C-BED9-D62CC2FF12CE}" type="pres">
      <dgm:prSet presAssocID="{54F5837A-5785-4266-A885-9E48C0E4EA25}" presName="textaccent5" presStyleCnt="0"/>
      <dgm:spPr/>
    </dgm:pt>
    <dgm:pt modelId="{5D57BDDB-AD00-4489-B202-4C88DE68334F}" type="pres">
      <dgm:prSet presAssocID="{54F5837A-5785-4266-A885-9E48C0E4EA25}" presName="accentRepeatNode" presStyleLbl="solidAlignAcc1" presStyleIdx="8" presStyleCnt="12"/>
      <dgm:spPr/>
    </dgm:pt>
    <dgm:pt modelId="{DCEC1F9D-6E9E-4E9A-938B-B1A5A0705E98}" type="pres">
      <dgm:prSet presAssocID="{65DEF74E-3D3B-4CA1-A7F6-DA435BE92BF9}" presName="image5" presStyleCnt="0"/>
      <dgm:spPr/>
    </dgm:pt>
    <dgm:pt modelId="{0A4920F8-7BD7-4764-9235-6678225C14E5}" type="pres">
      <dgm:prSet presAssocID="{65DEF74E-3D3B-4CA1-A7F6-DA435BE92BF9}" presName="imageRepeatNode" presStyleLbl="alignAcc1" presStyleIdx="4" presStyleCnt="6"/>
      <dgm:spPr/>
      <dgm:t>
        <a:bodyPr/>
        <a:lstStyle/>
        <a:p>
          <a:endParaRPr lang="en-US"/>
        </a:p>
      </dgm:t>
    </dgm:pt>
    <dgm:pt modelId="{3F5A8F38-7222-4E42-BBEC-C57402C8F928}" type="pres">
      <dgm:prSet presAssocID="{65DEF74E-3D3B-4CA1-A7F6-DA435BE92BF9}" presName="imageaccent5" presStyleCnt="0"/>
      <dgm:spPr/>
    </dgm:pt>
    <dgm:pt modelId="{647729ED-567C-43C3-A511-77C749E6F738}" type="pres">
      <dgm:prSet presAssocID="{65DEF74E-3D3B-4CA1-A7F6-DA435BE92BF9}" presName="accentRepeatNode" presStyleLbl="solidAlignAcc1" presStyleIdx="9" presStyleCnt="12"/>
      <dgm:spPr/>
    </dgm:pt>
    <dgm:pt modelId="{29499F3B-027B-4F90-AB6E-E76E1AE04423}" type="pres">
      <dgm:prSet presAssocID="{D55895FF-493D-4AE4-8377-DDC4E16E195D}" presName="text6" presStyleCnt="0"/>
      <dgm:spPr/>
    </dgm:pt>
    <dgm:pt modelId="{604A9C52-3D6B-420E-975B-92757D9ABD8F}" type="pres">
      <dgm:prSet presAssocID="{D55895FF-493D-4AE4-8377-DDC4E16E195D}" presName="textRepeatNode" presStyleLbl="alig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47CDB-F6CC-4E18-88FF-2F3D431AC3AF}" type="pres">
      <dgm:prSet presAssocID="{D55895FF-493D-4AE4-8377-DDC4E16E195D}" presName="textaccent6" presStyleCnt="0"/>
      <dgm:spPr/>
    </dgm:pt>
    <dgm:pt modelId="{5D0B49EB-AFC1-4B2D-862A-6793BCEE6C58}" type="pres">
      <dgm:prSet presAssocID="{D55895FF-493D-4AE4-8377-DDC4E16E195D}" presName="accentRepeatNode" presStyleLbl="solidAlignAcc1" presStyleIdx="10" presStyleCnt="12"/>
      <dgm:spPr/>
    </dgm:pt>
    <dgm:pt modelId="{3DE7EC8F-4DA4-43FC-A57C-65D26355B71B}" type="pres">
      <dgm:prSet presAssocID="{1B8C755B-4164-46E0-BBB5-8679731AA448}" presName="image6" presStyleCnt="0"/>
      <dgm:spPr/>
    </dgm:pt>
    <dgm:pt modelId="{AA54D74A-CD49-470C-A93F-7AE75807AA43}" type="pres">
      <dgm:prSet presAssocID="{1B8C755B-4164-46E0-BBB5-8679731AA448}" presName="imageRepeatNode" presStyleLbl="alignAcc1" presStyleIdx="5" presStyleCnt="6"/>
      <dgm:spPr/>
      <dgm:t>
        <a:bodyPr/>
        <a:lstStyle/>
        <a:p>
          <a:endParaRPr lang="en-US"/>
        </a:p>
      </dgm:t>
    </dgm:pt>
    <dgm:pt modelId="{BCB066F8-6329-4958-AAAC-EE67845205E9}" type="pres">
      <dgm:prSet presAssocID="{1B8C755B-4164-46E0-BBB5-8679731AA448}" presName="imageaccent6" presStyleCnt="0"/>
      <dgm:spPr/>
    </dgm:pt>
    <dgm:pt modelId="{54BE8F0F-E218-4213-999F-D6B4DB9F1B14}" type="pres">
      <dgm:prSet presAssocID="{1B8C755B-4164-46E0-BBB5-8679731AA448}" presName="accentRepeatNode" presStyleLbl="solidAlignAcc1" presStyleIdx="11" presStyleCnt="12"/>
      <dgm:spPr/>
    </dgm:pt>
  </dgm:ptLst>
  <dgm:cxnLst>
    <dgm:cxn modelId="{65B20144-2E52-4856-9FA6-095F192BABC9}" srcId="{95D8D5E2-B48A-4286-913A-C2A707D1ECAF}" destId="{ABB8CBDB-B661-438B-B14A-3197DDDE9B67}" srcOrd="2" destOrd="0" parTransId="{554B86DA-66BD-4585-8BC8-78D2D1B49E11}" sibTransId="{F3CCC798-5E1A-4F81-9E06-0B5EE3068319}"/>
    <dgm:cxn modelId="{F643A4D8-0B1C-499B-80D4-81F60D2A84F0}" type="presOf" srcId="{65DEF74E-3D3B-4CA1-A7F6-DA435BE92BF9}" destId="{0A4920F8-7BD7-4764-9235-6678225C14E5}" srcOrd="0" destOrd="0" presId="urn:microsoft.com/office/officeart/2008/layout/HexagonCluster"/>
    <dgm:cxn modelId="{6C7ECDD6-88D6-468D-90F7-602175BD60D4}" type="presOf" srcId="{A4E9821B-E736-409D-A3E0-553B7810706D}" destId="{351C9E29-F6DF-46EE-81EC-2705C400D63E}" srcOrd="0" destOrd="0" presId="urn:microsoft.com/office/officeart/2008/layout/HexagonCluster"/>
    <dgm:cxn modelId="{9832563C-3DD8-43EF-8BE9-EACC4E9E7C4E}" type="presOf" srcId="{A72D82F5-84EB-479E-80E3-9280A8421982}" destId="{E06DEAED-F5F2-436C-95C7-7401D818C3A5}" srcOrd="0" destOrd="0" presId="urn:microsoft.com/office/officeart/2008/layout/HexagonCluster"/>
    <dgm:cxn modelId="{82C4F733-0477-4026-8508-49963F7342CD}" srcId="{95D8D5E2-B48A-4286-913A-C2A707D1ECAF}" destId="{D55895FF-493D-4AE4-8377-DDC4E16E195D}" srcOrd="5" destOrd="0" parTransId="{D84F0C78-A937-4C99-834A-E0BBAE36D516}" sibTransId="{1B8C755B-4164-46E0-BBB5-8679731AA448}"/>
    <dgm:cxn modelId="{B664C6E4-4CE7-478F-8720-22F7533AE01E}" type="presOf" srcId="{F3CCC798-5E1A-4F81-9E06-0B5EE3068319}" destId="{AF2DF6F8-39C0-4A2C-ABDE-258FB4416271}" srcOrd="0" destOrd="0" presId="urn:microsoft.com/office/officeart/2008/layout/HexagonCluster"/>
    <dgm:cxn modelId="{46C6D2C9-BED3-4ACB-9857-CAA3120B2689}" srcId="{95D8D5E2-B48A-4286-913A-C2A707D1ECAF}" destId="{05C981C7-63A2-44BB-B467-B70E27340030}" srcOrd="0" destOrd="0" parTransId="{A719202B-9D47-4C14-A1E9-5301D3AF8CF0}" sibTransId="{43448EB3-997D-48D4-9D79-EBD626AE1EC5}"/>
    <dgm:cxn modelId="{4FEFB2C8-A891-46E8-ABFB-C339891F9FA9}" type="presOf" srcId="{D55895FF-493D-4AE4-8377-DDC4E16E195D}" destId="{604A9C52-3D6B-420E-975B-92757D9ABD8F}" srcOrd="0" destOrd="0" presId="urn:microsoft.com/office/officeart/2008/layout/HexagonCluster"/>
    <dgm:cxn modelId="{8B1ECEC6-FE91-4FBF-A3CA-0173614B8E16}" type="presOf" srcId="{ABB8CBDB-B661-438B-B14A-3197DDDE9B67}" destId="{B0BA4CA5-7F10-43D0-8820-A90410E04E1F}" srcOrd="0" destOrd="0" presId="urn:microsoft.com/office/officeart/2008/layout/HexagonCluster"/>
    <dgm:cxn modelId="{DAF469E3-793C-4539-B3E4-F1C01CCE5714}" type="presOf" srcId="{43448EB3-997D-48D4-9D79-EBD626AE1EC5}" destId="{95157EFF-6698-4E51-8518-01DE15ED0308}" srcOrd="0" destOrd="0" presId="urn:microsoft.com/office/officeart/2008/layout/HexagonCluster"/>
    <dgm:cxn modelId="{D78B4F43-9CB6-42A7-AD1B-CE121BE68A55}" srcId="{95D8D5E2-B48A-4286-913A-C2A707D1ECAF}" destId="{35D85A0B-C451-4987-9D7C-E941FC2FF8FC}" srcOrd="1" destOrd="0" parTransId="{00F52C33-E32D-4023-ABE7-50DAE6255F6B}" sibTransId="{A72D82F5-84EB-479E-80E3-9280A8421982}"/>
    <dgm:cxn modelId="{5182EC9E-FFF2-474D-95D4-A4A01260BDA6}" type="presOf" srcId="{35D85A0B-C451-4987-9D7C-E941FC2FF8FC}" destId="{0E9FC369-AAF2-45B2-8693-52179187D240}" srcOrd="0" destOrd="0" presId="urn:microsoft.com/office/officeart/2008/layout/HexagonCluster"/>
    <dgm:cxn modelId="{05F48B98-9C95-4CEE-AD9D-5DA0A6E716B0}" type="presOf" srcId="{05C981C7-63A2-44BB-B467-B70E27340030}" destId="{3FD7B187-F418-4B2F-BC14-CA7ECFF2FF41}" srcOrd="0" destOrd="0" presId="urn:microsoft.com/office/officeart/2008/layout/HexagonCluster"/>
    <dgm:cxn modelId="{A1FDE5AB-2ECD-478F-947C-2BC475D40E39}" type="presOf" srcId="{95D8D5E2-B48A-4286-913A-C2A707D1ECAF}" destId="{44B11660-CD30-435E-9821-2A8D3B9AD09D}" srcOrd="0" destOrd="0" presId="urn:microsoft.com/office/officeart/2008/layout/HexagonCluster"/>
    <dgm:cxn modelId="{B6F27A2D-E64F-47B6-BA29-4CFCEA239770}" type="presOf" srcId="{1B8C755B-4164-46E0-BBB5-8679731AA448}" destId="{AA54D74A-CD49-470C-A93F-7AE75807AA43}" srcOrd="0" destOrd="0" presId="urn:microsoft.com/office/officeart/2008/layout/HexagonCluster"/>
    <dgm:cxn modelId="{03632AD4-7633-4A88-9F66-9391703523DC}" type="presOf" srcId="{54F5837A-5785-4266-A885-9E48C0E4EA25}" destId="{07AF5783-7A06-4295-B2AC-072E4BA4EFA5}" srcOrd="0" destOrd="0" presId="urn:microsoft.com/office/officeart/2008/layout/HexagonCluster"/>
    <dgm:cxn modelId="{0BACBF50-24D3-4ACF-889D-9554541B46D6}" srcId="{95D8D5E2-B48A-4286-913A-C2A707D1ECAF}" destId="{B560B4E0-48AD-4F8E-8138-C7745A83E220}" srcOrd="3" destOrd="0" parTransId="{0DAF8627-F24D-4344-A4D8-61E68A7460AB}" sibTransId="{A4E9821B-E736-409D-A3E0-553B7810706D}"/>
    <dgm:cxn modelId="{4327D7D5-69BD-4730-AD90-D387518AEFBB}" srcId="{95D8D5E2-B48A-4286-913A-C2A707D1ECAF}" destId="{54F5837A-5785-4266-A885-9E48C0E4EA25}" srcOrd="4" destOrd="0" parTransId="{373FDC8E-21E3-4E5A-A834-5DA09CDAD48B}" sibTransId="{65DEF74E-3D3B-4CA1-A7F6-DA435BE92BF9}"/>
    <dgm:cxn modelId="{984D393F-D7AA-441E-9DC8-026E68ACB114}" type="presOf" srcId="{B560B4E0-48AD-4F8E-8138-C7745A83E220}" destId="{C400D47A-2019-46BE-BB1B-7546DF11981A}" srcOrd="0" destOrd="0" presId="urn:microsoft.com/office/officeart/2008/layout/HexagonCluster"/>
    <dgm:cxn modelId="{8E823B4D-1182-4F10-B600-E1587F16C15E}" type="presParOf" srcId="{44B11660-CD30-435E-9821-2A8D3B9AD09D}" destId="{B0CB87DB-7A89-4C70-9F3B-EFC6FFBF4701}" srcOrd="0" destOrd="0" presId="urn:microsoft.com/office/officeart/2008/layout/HexagonCluster"/>
    <dgm:cxn modelId="{8FD10501-6F9C-42BA-993D-D9B2DA949714}" type="presParOf" srcId="{B0CB87DB-7A89-4C70-9F3B-EFC6FFBF4701}" destId="{3FD7B187-F418-4B2F-BC14-CA7ECFF2FF41}" srcOrd="0" destOrd="0" presId="urn:microsoft.com/office/officeart/2008/layout/HexagonCluster"/>
    <dgm:cxn modelId="{487C5CF0-970A-4EAB-983E-0192FADD1EB3}" type="presParOf" srcId="{44B11660-CD30-435E-9821-2A8D3B9AD09D}" destId="{D303941D-E3CC-4831-A4BB-3ECFF4CC769E}" srcOrd="1" destOrd="0" presId="urn:microsoft.com/office/officeart/2008/layout/HexagonCluster"/>
    <dgm:cxn modelId="{15852B27-F542-4630-A4C9-3496891E185F}" type="presParOf" srcId="{D303941D-E3CC-4831-A4BB-3ECFF4CC769E}" destId="{6F709813-D6CE-4FA6-9526-CCEFE19FEDB2}" srcOrd="0" destOrd="0" presId="urn:microsoft.com/office/officeart/2008/layout/HexagonCluster"/>
    <dgm:cxn modelId="{A1253ACC-D6B7-4542-BBCF-A414A2A25432}" type="presParOf" srcId="{44B11660-CD30-435E-9821-2A8D3B9AD09D}" destId="{E8791988-5147-4C4E-9735-9A58F34E9EAA}" srcOrd="2" destOrd="0" presId="urn:microsoft.com/office/officeart/2008/layout/HexagonCluster"/>
    <dgm:cxn modelId="{80627CB6-9C3C-45F6-A6E4-36FCA81448CB}" type="presParOf" srcId="{E8791988-5147-4C4E-9735-9A58F34E9EAA}" destId="{95157EFF-6698-4E51-8518-01DE15ED0308}" srcOrd="0" destOrd="0" presId="urn:microsoft.com/office/officeart/2008/layout/HexagonCluster"/>
    <dgm:cxn modelId="{E62AC3AC-418D-4883-ACB3-4CCE5D7F1B87}" type="presParOf" srcId="{44B11660-CD30-435E-9821-2A8D3B9AD09D}" destId="{2E4CEA72-45FD-4ECF-A8A2-4619C582856B}" srcOrd="3" destOrd="0" presId="urn:microsoft.com/office/officeart/2008/layout/HexagonCluster"/>
    <dgm:cxn modelId="{4A05DF5F-01A4-495E-8FF7-361D0A653270}" type="presParOf" srcId="{2E4CEA72-45FD-4ECF-A8A2-4619C582856B}" destId="{40E44544-382D-4142-973E-2E19FF92C5DB}" srcOrd="0" destOrd="0" presId="urn:microsoft.com/office/officeart/2008/layout/HexagonCluster"/>
    <dgm:cxn modelId="{75FC8797-B1F7-433D-949F-B0621FAC2753}" type="presParOf" srcId="{44B11660-CD30-435E-9821-2A8D3B9AD09D}" destId="{1F98D545-40CF-4521-A69A-8CD8D9FEB45B}" srcOrd="4" destOrd="0" presId="urn:microsoft.com/office/officeart/2008/layout/HexagonCluster"/>
    <dgm:cxn modelId="{FB7EF0A1-BB70-4D1D-8072-735744755028}" type="presParOf" srcId="{1F98D545-40CF-4521-A69A-8CD8D9FEB45B}" destId="{0E9FC369-AAF2-45B2-8693-52179187D240}" srcOrd="0" destOrd="0" presId="urn:microsoft.com/office/officeart/2008/layout/HexagonCluster"/>
    <dgm:cxn modelId="{89E7208A-2095-44F1-84DF-6306DCEA449F}" type="presParOf" srcId="{44B11660-CD30-435E-9821-2A8D3B9AD09D}" destId="{36A00EB1-ABE2-4916-B35D-3D2CCB530D71}" srcOrd="5" destOrd="0" presId="urn:microsoft.com/office/officeart/2008/layout/HexagonCluster"/>
    <dgm:cxn modelId="{AE166C38-33A0-4F89-AF3F-D33CFF61DD64}" type="presParOf" srcId="{36A00EB1-ABE2-4916-B35D-3D2CCB530D71}" destId="{67A78710-27D2-4409-BAD4-12ECE038651B}" srcOrd="0" destOrd="0" presId="urn:microsoft.com/office/officeart/2008/layout/HexagonCluster"/>
    <dgm:cxn modelId="{1DFDE46F-A9FF-4ECA-BA66-71DC18D958AB}" type="presParOf" srcId="{44B11660-CD30-435E-9821-2A8D3B9AD09D}" destId="{9ABF2175-1F8F-4C69-8824-417302D36808}" srcOrd="6" destOrd="0" presId="urn:microsoft.com/office/officeart/2008/layout/HexagonCluster"/>
    <dgm:cxn modelId="{437AF701-855C-4D00-BC3F-26E798366ABB}" type="presParOf" srcId="{9ABF2175-1F8F-4C69-8824-417302D36808}" destId="{E06DEAED-F5F2-436C-95C7-7401D818C3A5}" srcOrd="0" destOrd="0" presId="urn:microsoft.com/office/officeart/2008/layout/HexagonCluster"/>
    <dgm:cxn modelId="{6C92AF8A-419B-48F9-B693-EC84A1A77B62}" type="presParOf" srcId="{44B11660-CD30-435E-9821-2A8D3B9AD09D}" destId="{32A58423-F77D-4C26-8CC6-43FDBCEA787A}" srcOrd="7" destOrd="0" presId="urn:microsoft.com/office/officeart/2008/layout/HexagonCluster"/>
    <dgm:cxn modelId="{2C1972E9-881D-46B9-905F-BDA2547B2F71}" type="presParOf" srcId="{32A58423-F77D-4C26-8CC6-43FDBCEA787A}" destId="{2CA492BE-D7DF-4F0A-89CA-F6B2129C4EF9}" srcOrd="0" destOrd="0" presId="urn:microsoft.com/office/officeart/2008/layout/HexagonCluster"/>
    <dgm:cxn modelId="{0DA0B63F-FBE5-4C8E-A3B9-85362592ABC4}" type="presParOf" srcId="{44B11660-CD30-435E-9821-2A8D3B9AD09D}" destId="{3F413E7E-D33A-432B-AF71-78162B4FD20B}" srcOrd="8" destOrd="0" presId="urn:microsoft.com/office/officeart/2008/layout/HexagonCluster"/>
    <dgm:cxn modelId="{5FC9D62B-2D56-4082-9F16-AF1BCB03EF4C}" type="presParOf" srcId="{3F413E7E-D33A-432B-AF71-78162B4FD20B}" destId="{B0BA4CA5-7F10-43D0-8820-A90410E04E1F}" srcOrd="0" destOrd="0" presId="urn:microsoft.com/office/officeart/2008/layout/HexagonCluster"/>
    <dgm:cxn modelId="{1BC41FF5-C1CA-4D10-B022-462346F806C7}" type="presParOf" srcId="{44B11660-CD30-435E-9821-2A8D3B9AD09D}" destId="{992C8442-265C-402B-B963-E32458FE7F37}" srcOrd="9" destOrd="0" presId="urn:microsoft.com/office/officeart/2008/layout/HexagonCluster"/>
    <dgm:cxn modelId="{9921C7D9-EF69-4495-A9BA-0E49A4E750E6}" type="presParOf" srcId="{992C8442-265C-402B-B963-E32458FE7F37}" destId="{2D9CC954-D583-4578-941F-5E58C904B753}" srcOrd="0" destOrd="0" presId="urn:microsoft.com/office/officeart/2008/layout/HexagonCluster"/>
    <dgm:cxn modelId="{A98F9E74-8E66-4254-A685-AF4D82C91BFB}" type="presParOf" srcId="{44B11660-CD30-435E-9821-2A8D3B9AD09D}" destId="{53B31084-6C13-44CF-BD20-DF9A96882822}" srcOrd="10" destOrd="0" presId="urn:microsoft.com/office/officeart/2008/layout/HexagonCluster"/>
    <dgm:cxn modelId="{B1CD4023-6E5D-46B0-ADD3-39C09F8824A1}" type="presParOf" srcId="{53B31084-6C13-44CF-BD20-DF9A96882822}" destId="{AF2DF6F8-39C0-4A2C-ABDE-258FB4416271}" srcOrd="0" destOrd="0" presId="urn:microsoft.com/office/officeart/2008/layout/HexagonCluster"/>
    <dgm:cxn modelId="{1127F3D3-525C-4477-99EC-AED99B40BDB9}" type="presParOf" srcId="{44B11660-CD30-435E-9821-2A8D3B9AD09D}" destId="{7A31965E-E8C7-4D28-B235-F7E3671E1898}" srcOrd="11" destOrd="0" presId="urn:microsoft.com/office/officeart/2008/layout/HexagonCluster"/>
    <dgm:cxn modelId="{D2A0A144-FED8-4799-8326-FC533B3BCCAA}" type="presParOf" srcId="{7A31965E-E8C7-4D28-B235-F7E3671E1898}" destId="{D1C12BDF-5DA3-4C28-A118-18CFE40272E3}" srcOrd="0" destOrd="0" presId="urn:microsoft.com/office/officeart/2008/layout/HexagonCluster"/>
    <dgm:cxn modelId="{FDF6A01E-5026-467B-A799-8D17569E9E1E}" type="presParOf" srcId="{44B11660-CD30-435E-9821-2A8D3B9AD09D}" destId="{42627AC1-F070-43A6-BACE-370C661B6181}" srcOrd="12" destOrd="0" presId="urn:microsoft.com/office/officeart/2008/layout/HexagonCluster"/>
    <dgm:cxn modelId="{7304E806-005F-4729-BFF3-0C627C0FB0FE}" type="presParOf" srcId="{42627AC1-F070-43A6-BACE-370C661B6181}" destId="{C400D47A-2019-46BE-BB1B-7546DF11981A}" srcOrd="0" destOrd="0" presId="urn:microsoft.com/office/officeart/2008/layout/HexagonCluster"/>
    <dgm:cxn modelId="{B12689FF-73E4-4D6E-B3D9-4E66370F1167}" type="presParOf" srcId="{44B11660-CD30-435E-9821-2A8D3B9AD09D}" destId="{1E0D7A06-F0E8-433C-94F9-5A61BF715359}" srcOrd="13" destOrd="0" presId="urn:microsoft.com/office/officeart/2008/layout/HexagonCluster"/>
    <dgm:cxn modelId="{D80AA7FB-174F-49EA-8D9A-6C53C4BBA83A}" type="presParOf" srcId="{1E0D7A06-F0E8-433C-94F9-5A61BF715359}" destId="{3B7F985D-D0CE-4173-995D-8944E92F91BC}" srcOrd="0" destOrd="0" presId="urn:microsoft.com/office/officeart/2008/layout/HexagonCluster"/>
    <dgm:cxn modelId="{FD8B1E62-0BBE-4AC9-91A4-16605E721A20}" type="presParOf" srcId="{44B11660-CD30-435E-9821-2A8D3B9AD09D}" destId="{E37165D6-B50D-4445-B4A5-D3FFF13AAA8B}" srcOrd="14" destOrd="0" presId="urn:microsoft.com/office/officeart/2008/layout/HexagonCluster"/>
    <dgm:cxn modelId="{36771F70-8FCE-4244-9C48-C4F73D5C6226}" type="presParOf" srcId="{E37165D6-B50D-4445-B4A5-D3FFF13AAA8B}" destId="{351C9E29-F6DF-46EE-81EC-2705C400D63E}" srcOrd="0" destOrd="0" presId="urn:microsoft.com/office/officeart/2008/layout/HexagonCluster"/>
    <dgm:cxn modelId="{4E7C904C-7379-4A7D-B083-3BEA1873D766}" type="presParOf" srcId="{44B11660-CD30-435E-9821-2A8D3B9AD09D}" destId="{D97A8B08-B44C-4515-81B1-407CA9A4B31D}" srcOrd="15" destOrd="0" presId="urn:microsoft.com/office/officeart/2008/layout/HexagonCluster"/>
    <dgm:cxn modelId="{2505BD60-8DB3-4882-96EF-BAC43E12BBAE}" type="presParOf" srcId="{D97A8B08-B44C-4515-81B1-407CA9A4B31D}" destId="{AE1ED28C-2A7E-4CB5-97E8-3C715645A8F7}" srcOrd="0" destOrd="0" presId="urn:microsoft.com/office/officeart/2008/layout/HexagonCluster"/>
    <dgm:cxn modelId="{E6B7AE20-AF8B-4E56-80CF-14E0F266CF64}" type="presParOf" srcId="{44B11660-CD30-435E-9821-2A8D3B9AD09D}" destId="{6C1D5CC8-4B28-4D68-8372-4AA0CC3CA968}" srcOrd="16" destOrd="0" presId="urn:microsoft.com/office/officeart/2008/layout/HexagonCluster"/>
    <dgm:cxn modelId="{E26EC014-1687-4037-8375-CA332B3A7105}" type="presParOf" srcId="{6C1D5CC8-4B28-4D68-8372-4AA0CC3CA968}" destId="{07AF5783-7A06-4295-B2AC-072E4BA4EFA5}" srcOrd="0" destOrd="0" presId="urn:microsoft.com/office/officeart/2008/layout/HexagonCluster"/>
    <dgm:cxn modelId="{D67F7A8D-37A8-45AA-BF58-2F54C5371B09}" type="presParOf" srcId="{44B11660-CD30-435E-9821-2A8D3B9AD09D}" destId="{C8D6F6A6-67F9-4C7C-BED9-D62CC2FF12CE}" srcOrd="17" destOrd="0" presId="urn:microsoft.com/office/officeart/2008/layout/HexagonCluster"/>
    <dgm:cxn modelId="{3C41B473-797E-472E-A3B1-AD12AEA9676A}" type="presParOf" srcId="{C8D6F6A6-67F9-4C7C-BED9-D62CC2FF12CE}" destId="{5D57BDDB-AD00-4489-B202-4C88DE68334F}" srcOrd="0" destOrd="0" presId="urn:microsoft.com/office/officeart/2008/layout/HexagonCluster"/>
    <dgm:cxn modelId="{6602E9B9-532B-4328-854E-D97639301132}" type="presParOf" srcId="{44B11660-CD30-435E-9821-2A8D3B9AD09D}" destId="{DCEC1F9D-6E9E-4E9A-938B-B1A5A0705E98}" srcOrd="18" destOrd="0" presId="urn:microsoft.com/office/officeart/2008/layout/HexagonCluster"/>
    <dgm:cxn modelId="{359C1FC4-1394-4416-8AC7-8A60CA925E75}" type="presParOf" srcId="{DCEC1F9D-6E9E-4E9A-938B-B1A5A0705E98}" destId="{0A4920F8-7BD7-4764-9235-6678225C14E5}" srcOrd="0" destOrd="0" presId="urn:microsoft.com/office/officeart/2008/layout/HexagonCluster"/>
    <dgm:cxn modelId="{48476B64-22C9-45AD-BEA5-33277B92E12D}" type="presParOf" srcId="{44B11660-CD30-435E-9821-2A8D3B9AD09D}" destId="{3F5A8F38-7222-4E42-BBEC-C57402C8F928}" srcOrd="19" destOrd="0" presId="urn:microsoft.com/office/officeart/2008/layout/HexagonCluster"/>
    <dgm:cxn modelId="{36580496-CFFA-4B97-9271-75CAB5FD967F}" type="presParOf" srcId="{3F5A8F38-7222-4E42-BBEC-C57402C8F928}" destId="{647729ED-567C-43C3-A511-77C749E6F738}" srcOrd="0" destOrd="0" presId="urn:microsoft.com/office/officeart/2008/layout/HexagonCluster"/>
    <dgm:cxn modelId="{0F31DBD3-87BC-41AA-8278-70E4C61C34A5}" type="presParOf" srcId="{44B11660-CD30-435E-9821-2A8D3B9AD09D}" destId="{29499F3B-027B-4F90-AB6E-E76E1AE04423}" srcOrd="20" destOrd="0" presId="urn:microsoft.com/office/officeart/2008/layout/HexagonCluster"/>
    <dgm:cxn modelId="{AB8AD99F-106C-4577-ACFD-6EBE5574740D}" type="presParOf" srcId="{29499F3B-027B-4F90-AB6E-E76E1AE04423}" destId="{604A9C52-3D6B-420E-975B-92757D9ABD8F}" srcOrd="0" destOrd="0" presId="urn:microsoft.com/office/officeart/2008/layout/HexagonCluster"/>
    <dgm:cxn modelId="{021BCD41-4C64-41F3-9D48-9F663F12F73D}" type="presParOf" srcId="{44B11660-CD30-435E-9821-2A8D3B9AD09D}" destId="{93947CDB-F6CC-4E18-88FF-2F3D431AC3AF}" srcOrd="21" destOrd="0" presId="urn:microsoft.com/office/officeart/2008/layout/HexagonCluster"/>
    <dgm:cxn modelId="{0822B466-FD41-4A44-A34E-32E3C9AE3B48}" type="presParOf" srcId="{93947CDB-F6CC-4E18-88FF-2F3D431AC3AF}" destId="{5D0B49EB-AFC1-4B2D-862A-6793BCEE6C58}" srcOrd="0" destOrd="0" presId="urn:microsoft.com/office/officeart/2008/layout/HexagonCluster"/>
    <dgm:cxn modelId="{89F262F3-A21C-4811-B28D-37B35D44208B}" type="presParOf" srcId="{44B11660-CD30-435E-9821-2A8D3B9AD09D}" destId="{3DE7EC8F-4DA4-43FC-A57C-65D26355B71B}" srcOrd="22" destOrd="0" presId="urn:microsoft.com/office/officeart/2008/layout/HexagonCluster"/>
    <dgm:cxn modelId="{02F7E3AE-24EA-4C06-9CB2-F57D6C8EB83E}" type="presParOf" srcId="{3DE7EC8F-4DA4-43FC-A57C-65D26355B71B}" destId="{AA54D74A-CD49-470C-A93F-7AE75807AA43}" srcOrd="0" destOrd="0" presId="urn:microsoft.com/office/officeart/2008/layout/HexagonCluster"/>
    <dgm:cxn modelId="{4B708E72-E2AD-4C45-A103-989E13AC5326}" type="presParOf" srcId="{44B11660-CD30-435E-9821-2A8D3B9AD09D}" destId="{BCB066F8-6329-4958-AAAC-EE67845205E9}" srcOrd="23" destOrd="0" presId="urn:microsoft.com/office/officeart/2008/layout/HexagonCluster"/>
    <dgm:cxn modelId="{E5B55132-06DB-4E25-8746-11EAA085D686}" type="presParOf" srcId="{BCB066F8-6329-4958-AAAC-EE67845205E9}" destId="{54BE8F0F-E218-4213-999F-D6B4DB9F1B14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7B187-F418-4B2F-BC14-CA7ECFF2FF41}">
      <dsp:nvSpPr>
        <dsp:cNvPr id="0" name=""/>
        <dsp:cNvSpPr/>
      </dsp:nvSpPr>
      <dsp:spPr>
        <a:xfrm>
          <a:off x="1319174" y="2777140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Representasi Penglihatan </a:t>
          </a:r>
          <a:endParaRPr lang="en-US" sz="1500" kern="1200" dirty="0"/>
        </a:p>
      </dsp:txBody>
      <dsp:txXfrm>
        <a:off x="1556612" y="2981024"/>
        <a:ext cx="1058064" cy="908545"/>
      </dsp:txXfrm>
    </dsp:sp>
    <dsp:sp modelId="{6F709813-D6CE-4FA6-9526-CCEFE19FEDB2}">
      <dsp:nvSpPr>
        <dsp:cNvPr id="0" name=""/>
        <dsp:cNvSpPr/>
      </dsp:nvSpPr>
      <dsp:spPr>
        <a:xfrm>
          <a:off x="1355750" y="3365794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57EFF-6698-4E51-8518-01DE15ED0308}">
      <dsp:nvSpPr>
        <dsp:cNvPr id="0" name=""/>
        <dsp:cNvSpPr/>
      </dsp:nvSpPr>
      <dsp:spPr>
        <a:xfrm>
          <a:off x="0" y="2049481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44544-382D-4142-973E-2E19FF92C5DB}">
      <dsp:nvSpPr>
        <dsp:cNvPr id="0" name=""/>
        <dsp:cNvSpPr/>
      </dsp:nvSpPr>
      <dsp:spPr>
        <a:xfrm>
          <a:off x="1050137" y="3191190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FC369-AAF2-45B2-8693-52179187D240}">
      <dsp:nvSpPr>
        <dsp:cNvPr id="0" name=""/>
        <dsp:cNvSpPr/>
      </dsp:nvSpPr>
      <dsp:spPr>
        <a:xfrm>
          <a:off x="2638348" y="2045667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Model Kamera </a:t>
          </a:r>
          <a:endParaRPr lang="en-US" sz="1500" kern="1200"/>
        </a:p>
      </dsp:txBody>
      <dsp:txXfrm>
        <a:off x="2875786" y="2249551"/>
        <a:ext cx="1058064" cy="908545"/>
      </dsp:txXfrm>
    </dsp:sp>
    <dsp:sp modelId="{67A78710-27D2-4409-BAD4-12ECE038651B}">
      <dsp:nvSpPr>
        <dsp:cNvPr id="0" name=""/>
        <dsp:cNvSpPr/>
      </dsp:nvSpPr>
      <dsp:spPr>
        <a:xfrm>
          <a:off x="3693363" y="3183985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DEAED-F5F2-436C-95C7-7401D818C3A5}">
      <dsp:nvSpPr>
        <dsp:cNvPr id="0" name=""/>
        <dsp:cNvSpPr/>
      </dsp:nvSpPr>
      <dsp:spPr>
        <a:xfrm>
          <a:off x="3956710" y="2742374"/>
          <a:ext cx="1532940" cy="138075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492BE-D7DF-4F0A-89CA-F6B2129C4EF9}">
      <dsp:nvSpPr>
        <dsp:cNvPr id="0" name=""/>
        <dsp:cNvSpPr/>
      </dsp:nvSpPr>
      <dsp:spPr>
        <a:xfrm>
          <a:off x="3994099" y="3360285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A4CA5-7F10-43D0-8820-A90410E04E1F}">
      <dsp:nvSpPr>
        <dsp:cNvPr id="0" name=""/>
        <dsp:cNvSpPr/>
      </dsp:nvSpPr>
      <dsp:spPr>
        <a:xfrm>
          <a:off x="1319174" y="1322246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Sampling Dan </a:t>
          </a:r>
          <a:r>
            <a:rPr lang="en-US" sz="1500" kern="1200" dirty="0" err="1" smtClean="0"/>
            <a:t>Kuantisasi</a:t>
          </a:r>
          <a:endParaRPr lang="en-US" sz="1500" kern="1200" dirty="0"/>
        </a:p>
      </dsp:txBody>
      <dsp:txXfrm>
        <a:off x="1556612" y="1526130"/>
        <a:ext cx="1058064" cy="908545"/>
      </dsp:txXfrm>
    </dsp:sp>
    <dsp:sp modelId="{2D9CC954-D583-4578-941F-5E58C904B753}">
      <dsp:nvSpPr>
        <dsp:cNvPr id="0" name=""/>
        <dsp:cNvSpPr/>
      </dsp:nvSpPr>
      <dsp:spPr>
        <a:xfrm>
          <a:off x="2369312" y="1347250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DF6F8-39C0-4A2C-ABDE-258FB4416271}">
      <dsp:nvSpPr>
        <dsp:cNvPr id="0" name=""/>
        <dsp:cNvSpPr/>
      </dsp:nvSpPr>
      <dsp:spPr>
        <a:xfrm>
          <a:off x="2611461" y="612292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12BDF-5DA3-4C28-A118-18CFE40272E3}">
      <dsp:nvSpPr>
        <dsp:cNvPr id="0" name=""/>
        <dsp:cNvSpPr/>
      </dsp:nvSpPr>
      <dsp:spPr>
        <a:xfrm>
          <a:off x="2681427" y="1173493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0D47A-2019-46BE-BB1B-7546DF11981A}">
      <dsp:nvSpPr>
        <dsp:cNvPr id="0" name=""/>
        <dsp:cNvSpPr/>
      </dsp:nvSpPr>
      <dsp:spPr>
        <a:xfrm>
          <a:off x="3956710" y="1319279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Jenis-Jenis Citra</a:t>
          </a:r>
          <a:endParaRPr lang="en-US" sz="1500" kern="1200"/>
        </a:p>
      </dsp:txBody>
      <dsp:txXfrm>
        <a:off x="4194148" y="1523163"/>
        <a:ext cx="1058064" cy="908545"/>
      </dsp:txXfrm>
    </dsp:sp>
    <dsp:sp modelId="{3B7F985D-D0CE-4173-995D-8944E92F91BC}">
      <dsp:nvSpPr>
        <dsp:cNvPr id="0" name=""/>
        <dsp:cNvSpPr/>
      </dsp:nvSpPr>
      <dsp:spPr>
        <a:xfrm>
          <a:off x="5283200" y="1902424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C9E29-F6DF-46EE-81EC-2705C400D63E}">
      <dsp:nvSpPr>
        <dsp:cNvPr id="0" name=""/>
        <dsp:cNvSpPr/>
      </dsp:nvSpPr>
      <dsp:spPr>
        <a:xfrm>
          <a:off x="5275884" y="2059229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ED28C-2A7E-4CB5-97E8-3C715645A8F7}">
      <dsp:nvSpPr>
        <dsp:cNvPr id="0" name=""/>
        <dsp:cNvSpPr/>
      </dsp:nvSpPr>
      <dsp:spPr>
        <a:xfrm>
          <a:off x="5574995" y="2082961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F5783-7A06-4295-B2AC-072E4BA4EFA5}">
      <dsp:nvSpPr>
        <dsp:cNvPr id="0" name=""/>
        <dsp:cNvSpPr/>
      </dsp:nvSpPr>
      <dsp:spPr>
        <a:xfrm>
          <a:off x="5275884" y="604334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Model Citra Berwarna</a:t>
          </a:r>
          <a:endParaRPr lang="en-US" sz="1500" kern="1200"/>
        </a:p>
      </dsp:txBody>
      <dsp:txXfrm>
        <a:off x="5513322" y="808218"/>
        <a:ext cx="1058064" cy="908545"/>
      </dsp:txXfrm>
    </dsp:sp>
    <dsp:sp modelId="{5D57BDDB-AD00-4489-B202-4C88DE68334F}">
      <dsp:nvSpPr>
        <dsp:cNvPr id="0" name=""/>
        <dsp:cNvSpPr/>
      </dsp:nvSpPr>
      <dsp:spPr>
        <a:xfrm>
          <a:off x="6602374" y="1194259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920F8-7BD7-4764-9235-6678225C14E5}">
      <dsp:nvSpPr>
        <dsp:cNvPr id="0" name=""/>
        <dsp:cNvSpPr/>
      </dsp:nvSpPr>
      <dsp:spPr>
        <a:xfrm>
          <a:off x="6595059" y="1338774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729ED-567C-43C3-A511-77C749E6F738}">
      <dsp:nvSpPr>
        <dsp:cNvPr id="0" name=""/>
        <dsp:cNvSpPr/>
      </dsp:nvSpPr>
      <dsp:spPr>
        <a:xfrm>
          <a:off x="6900672" y="1368016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A9C52-3D6B-420E-975B-92757D9ABD8F}">
      <dsp:nvSpPr>
        <dsp:cNvPr id="0" name=""/>
        <dsp:cNvSpPr/>
      </dsp:nvSpPr>
      <dsp:spPr>
        <a:xfrm>
          <a:off x="6595059" y="2791550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Format Warna RGB</a:t>
          </a:r>
          <a:endParaRPr lang="en-US" sz="1500" kern="1200"/>
        </a:p>
      </dsp:txBody>
      <dsp:txXfrm>
        <a:off x="6832497" y="2995434"/>
        <a:ext cx="1058064" cy="908545"/>
      </dsp:txXfrm>
    </dsp:sp>
    <dsp:sp modelId="{5D0B49EB-AFC1-4B2D-862A-6793BCEE6C58}">
      <dsp:nvSpPr>
        <dsp:cNvPr id="0" name=""/>
        <dsp:cNvSpPr/>
      </dsp:nvSpPr>
      <dsp:spPr>
        <a:xfrm>
          <a:off x="6899046" y="3944277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4D74A-CD49-470C-A93F-7AE75807AA43}">
      <dsp:nvSpPr>
        <dsp:cNvPr id="0" name=""/>
        <dsp:cNvSpPr/>
      </dsp:nvSpPr>
      <dsp:spPr>
        <a:xfrm>
          <a:off x="5275884" y="3512004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E8F0F-E218-4213-999F-D6B4DB9F1B14}">
      <dsp:nvSpPr>
        <dsp:cNvPr id="0" name=""/>
        <dsp:cNvSpPr/>
      </dsp:nvSpPr>
      <dsp:spPr>
        <a:xfrm>
          <a:off x="6614566" y="4089639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58ADF-7975-49B8-A4E1-AF955784BB2E}" type="datetimeFigureOut">
              <a:rPr lang="id-ID" smtClean="0"/>
              <a:t>16/03/2017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1FC05-AE22-4C0A-B274-7F1E5E4ED3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008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1FC05-AE22-4C0A-B274-7F1E5E4ED37A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22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 userDrawn="1"/>
        </p:nvSpPr>
        <p:spPr>
          <a:xfrm>
            <a:off x="5232108" y="3349340"/>
            <a:ext cx="1698602" cy="1674911"/>
          </a:xfrm>
          <a:prstGeom prst="ellipse">
            <a:avLst/>
          </a:prstGeom>
          <a:solidFill>
            <a:schemeClr val="bg2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 userDrawn="1"/>
        </p:nvSpPr>
        <p:spPr>
          <a:xfrm>
            <a:off x="5227503" y="3340635"/>
            <a:ext cx="1698602" cy="1674911"/>
          </a:xfrm>
          <a:prstGeom prst="ellipse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662" y="3614678"/>
            <a:ext cx="1629043" cy="119090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  <p:sp>
        <p:nvSpPr>
          <p:cNvPr id="12" name="TextBox 11"/>
          <p:cNvSpPr txBox="1"/>
          <p:nvPr userDrawn="1"/>
        </p:nvSpPr>
        <p:spPr>
          <a:xfrm>
            <a:off x="2831380" y="5238789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52209" y="329109"/>
            <a:ext cx="10249191" cy="191879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52209" y="2324100"/>
            <a:ext cx="10249191" cy="6421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06898EF1-1919-4561-89FE-734F5AAA7C1D}" type="datetime1">
              <a:rPr lang="id-ID" smtClean="0"/>
              <a:t>16/03/2017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781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38" y="1668242"/>
            <a:ext cx="4150761" cy="1510066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099" y="1668243"/>
            <a:ext cx="6874709" cy="44636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139" y="3230148"/>
            <a:ext cx="4150761" cy="29017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3ACE-3AD5-4AF6-9DF7-31D3C3B8F66D}" type="datetime1">
              <a:rPr lang="id-ID" smtClean="0"/>
              <a:t>16/03/2017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288771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8D3B-711F-4A9C-84F5-554DD53DA003}" type="datetime1">
              <a:rPr lang="id-ID" smtClean="0"/>
              <a:t>16/03/2017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3724"/>
            <a:ext cx="2743200" cy="365125"/>
          </a:xfrm>
        </p:spPr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139689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09" y="1157442"/>
            <a:ext cx="10515600" cy="1833918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209" y="3182303"/>
            <a:ext cx="10515600" cy="6826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BDC0-24F0-44FE-B9D9-0E9CFBAA4568}" type="datetime1">
              <a:rPr lang="id-ID" smtClean="0"/>
              <a:t>16/03/2017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95350" y="4587794"/>
            <a:ext cx="1698602" cy="16749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3009180" y="5034742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5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09" y="1157442"/>
            <a:ext cx="10515600" cy="22681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8000-2111-43AD-9378-15068077A450}" type="datetime1">
              <a:rPr lang="id-ID" smtClean="0"/>
              <a:t>16/03/2017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95350" y="4587794"/>
            <a:ext cx="1698602" cy="16749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3009180" y="5034742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23882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2418800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6400"/>
            <a:ext cx="10515600" cy="13042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65500"/>
            <a:ext cx="10515599" cy="252041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108F-8CCF-4299-A3C1-4B11E22EE669}" type="datetime1">
              <a:rPr lang="id-ID" smtClean="0"/>
              <a:t>16/03/2017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495925" y="1811832"/>
            <a:ext cx="1200150" cy="11834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</p:spTree>
    <p:extLst>
      <p:ext uri="{BB962C8B-B14F-4D97-AF65-F5344CB8AC3E}">
        <p14:creationId xmlns:p14="http://schemas.microsoft.com/office/powerpoint/2010/main" val="282157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5653"/>
            <a:ext cx="1026719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140" y="1681163"/>
            <a:ext cx="548743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40" y="2505075"/>
            <a:ext cx="5487436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427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2796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5FF6-2EB0-4E28-B1DF-5C9EE2F0547A}" type="datetime1">
              <a:rPr lang="id-ID" smtClean="0"/>
              <a:t>16/03/2017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1016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C885-FAE3-462C-9A61-1F0F50EEBCF1}" type="datetime1">
              <a:rPr lang="id-ID" smtClean="0"/>
              <a:t>16/03/2017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799" y="45653"/>
            <a:ext cx="1026719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603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5866-AABD-49BD-8EF4-813910286558}" type="datetime1">
              <a:rPr lang="id-ID" smtClean="0"/>
              <a:t>16/03/2017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48115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39" y="1598837"/>
            <a:ext cx="3932237" cy="1506377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2800" y="1609191"/>
            <a:ext cx="7116009" cy="44002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139" y="3107939"/>
            <a:ext cx="3932237" cy="28630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A3DE-6FA4-475A-B61B-DE150F9AFE4C}" type="datetime1">
              <a:rPr lang="id-ID" smtClean="0"/>
              <a:t>16/03/2017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38489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4164" y="163630"/>
            <a:ext cx="10304645" cy="1168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139" y="1661999"/>
            <a:ext cx="112286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0139" y="63859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CCCC-B661-4B5B-8E02-92D6D8243861}" type="datetime1">
              <a:rPr lang="id-ID" smtClean="0"/>
              <a:t>16/03/2017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5609" y="63859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58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9" r:id="rId5"/>
    <p:sldLayoutId id="2147483653" r:id="rId6"/>
    <p:sldLayoutId id="2147483655" r:id="rId7"/>
    <p:sldLayoutId id="2147483658" r:id="rId8"/>
    <p:sldLayoutId id="2147483656" r:id="rId9"/>
    <p:sldLayoutId id="2147483657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30.jpe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audio" Target="../media/audio1.wav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7.wmf"/><Relationship Id="rId10" Type="http://schemas.openxmlformats.org/officeDocument/2006/relationships/image" Target="../media/image32.jpeg"/><Relationship Id="rId4" Type="http://schemas.openxmlformats.org/officeDocument/2006/relationships/oleObject" Target="../embeddings/oleObject5.bin"/><Relationship Id="rId9" Type="http://schemas.openxmlformats.org/officeDocument/2006/relationships/image" Target="../media/image2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12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13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8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9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 dirty="0" smtClean="0"/>
              <a:t>MODUL KULIAH 2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FORMASI CITRA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Nana </a:t>
            </a:r>
            <a:r>
              <a:rPr lang="en-US" dirty="0" err="1" smtClean="0"/>
              <a:t>Ramadijanti</a:t>
            </a:r>
            <a:r>
              <a:rPr lang="en-US" dirty="0" smtClean="0"/>
              <a:t>, Ahmad </a:t>
            </a:r>
            <a:r>
              <a:rPr lang="en-US" dirty="0" err="1" smtClean="0"/>
              <a:t>Basuki</a:t>
            </a:r>
            <a:r>
              <a:rPr lang="en-US" dirty="0" smtClean="0"/>
              <a:t>, Hero </a:t>
            </a:r>
            <a:r>
              <a:rPr lang="en-US" dirty="0" err="1" smtClean="0"/>
              <a:t>Yudho</a:t>
            </a:r>
            <a:r>
              <a:rPr lang="en-US" dirty="0" smtClean="0"/>
              <a:t> </a:t>
            </a:r>
            <a:r>
              <a:rPr lang="en-US" dirty="0" err="1" smtClean="0"/>
              <a:t>Martono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566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1" name="Picture 1027"/>
          <p:cNvPicPr>
            <a:picLocks noChangeAspect="1" noChangeArrowheads="1"/>
          </p:cNvPicPr>
          <p:nvPr/>
        </p:nvPicPr>
        <p:blipFill>
          <a:blip r:embed="rId2"/>
          <a:srcRect r="43367"/>
          <a:stretch>
            <a:fillRect/>
          </a:stretch>
        </p:blipFill>
        <p:spPr bwMode="auto">
          <a:xfrm>
            <a:off x="342900" y="1568451"/>
            <a:ext cx="2990850" cy="468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092" name="Text Box 1028"/>
          <p:cNvSpPr txBox="1">
            <a:spLocks noChangeArrowheads="1"/>
          </p:cNvSpPr>
          <p:nvPr/>
        </p:nvSpPr>
        <p:spPr bwMode="auto">
          <a:xfrm>
            <a:off x="1619250" y="495300"/>
            <a:ext cx="6553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rial" charset="0"/>
                <a:cs typeface="Arial" charset="0"/>
              </a:rPr>
              <a:t>Mach Band Effect</a:t>
            </a:r>
          </a:p>
        </p:txBody>
      </p:sp>
      <p:sp>
        <p:nvSpPr>
          <p:cNvPr id="89093" name="Text Box 1029"/>
          <p:cNvSpPr txBox="1">
            <a:spLocks noChangeArrowheads="1"/>
          </p:cNvSpPr>
          <p:nvPr/>
        </p:nvSpPr>
        <p:spPr bwMode="auto">
          <a:xfrm>
            <a:off x="4210051" y="1790700"/>
            <a:ext cx="773429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Segoe Print" panose="02000600000000000000" pitchFamily="2" charset="0"/>
              </a:rPr>
              <a:t>Intensitas</a:t>
            </a:r>
            <a:r>
              <a:rPr lang="en-US" sz="2800" dirty="0" smtClean="0">
                <a:latin typeface="Segoe Print" panose="02000600000000000000" pitchFamily="2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</a:rPr>
              <a:t>disekitar</a:t>
            </a:r>
            <a:r>
              <a:rPr lang="en-US" sz="2800" dirty="0" smtClean="0">
                <a:latin typeface="Segoe Print" panose="02000600000000000000" pitchFamily="2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</a:rPr>
              <a:t>piksel</a:t>
            </a:r>
            <a:r>
              <a:rPr lang="en-US" sz="2800" dirty="0" smtClean="0">
                <a:latin typeface="Segoe Print" panose="02000600000000000000" pitchFamily="2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</a:rPr>
              <a:t>dirasakan</a:t>
            </a:r>
            <a:r>
              <a:rPr lang="en-US" sz="2800" dirty="0" smtClean="0">
                <a:latin typeface="Segoe Print" panose="02000600000000000000" pitchFamily="2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</a:rPr>
              <a:t>pengaruh</a:t>
            </a:r>
            <a:r>
              <a:rPr lang="en-US" sz="2800" dirty="0" smtClean="0">
                <a:latin typeface="Segoe Print" panose="02000600000000000000" pitchFamily="2" charset="0"/>
              </a:rPr>
              <a:t> brightness </a:t>
            </a:r>
            <a:r>
              <a:rPr lang="en-US" sz="2800" dirty="0" err="1" smtClean="0">
                <a:latin typeface="Segoe Print" panose="02000600000000000000" pitchFamily="2" charset="0"/>
              </a:rPr>
              <a:t>pada</a:t>
            </a:r>
            <a:r>
              <a:rPr lang="en-US" sz="2800" dirty="0" smtClean="0">
                <a:latin typeface="Segoe Print" panose="02000600000000000000" pitchFamily="2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</a:rPr>
              <a:t>masing-masing</a:t>
            </a:r>
            <a:r>
              <a:rPr lang="en-US" sz="2800" dirty="0" smtClean="0">
                <a:latin typeface="Segoe Print" panose="02000600000000000000" pitchFamily="2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</a:rPr>
              <a:t>piksel</a:t>
            </a:r>
            <a:endParaRPr lang="en-US" sz="2800" dirty="0">
              <a:latin typeface="Segoe Print" panose="02000600000000000000" pitchFamily="2" charset="0"/>
            </a:endParaRPr>
          </a:p>
          <a:p>
            <a:endParaRPr lang="en-US" sz="2800" dirty="0">
              <a:latin typeface="Segoe Print" panose="02000600000000000000" pitchFamily="2" charset="0"/>
            </a:endParaRPr>
          </a:p>
          <a:p>
            <a:r>
              <a:rPr lang="en-US" sz="2800" dirty="0" err="1" smtClean="0">
                <a:latin typeface="Segoe Print" panose="02000600000000000000" pitchFamily="2" charset="0"/>
              </a:rPr>
              <a:t>Pada</a:t>
            </a:r>
            <a:r>
              <a:rPr lang="en-US" sz="2800" dirty="0" smtClean="0">
                <a:latin typeface="Segoe Print" panose="02000600000000000000" pitchFamily="2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</a:rPr>
              <a:t>gambar</a:t>
            </a:r>
            <a:r>
              <a:rPr lang="en-US" sz="2800" dirty="0" smtClean="0">
                <a:latin typeface="Segoe Print" panose="02000600000000000000" pitchFamily="2" charset="0"/>
              </a:rPr>
              <a:t> di </a:t>
            </a:r>
            <a:r>
              <a:rPr lang="en-US" sz="2800" dirty="0" err="1" smtClean="0">
                <a:latin typeface="Segoe Print" panose="02000600000000000000" pitchFamily="2" charset="0"/>
              </a:rPr>
              <a:t>samping</a:t>
            </a:r>
            <a:r>
              <a:rPr lang="en-US" sz="2800" dirty="0" smtClean="0">
                <a:latin typeface="Segoe Print" panose="02000600000000000000" pitchFamily="2" charset="0"/>
              </a:rPr>
              <a:t>, </a:t>
            </a:r>
            <a:r>
              <a:rPr lang="en-US" sz="2800" dirty="0" err="1" smtClean="0">
                <a:latin typeface="Segoe Print" panose="02000600000000000000" pitchFamily="2" charset="0"/>
              </a:rPr>
              <a:t>tepi</a:t>
            </a:r>
            <a:r>
              <a:rPr lang="en-US" sz="2800" dirty="0" smtClean="0">
                <a:latin typeface="Segoe Print" panose="02000600000000000000" pitchFamily="2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</a:rPr>
              <a:t>diantara</a:t>
            </a:r>
            <a:r>
              <a:rPr lang="en-US" sz="2800" dirty="0" smtClean="0">
                <a:latin typeface="Segoe Print" panose="02000600000000000000" pitchFamily="2" charset="0"/>
              </a:rPr>
              <a:t> pita </a:t>
            </a:r>
            <a:r>
              <a:rPr lang="en-US" sz="2800" dirty="0" err="1" smtClean="0">
                <a:latin typeface="Segoe Print" panose="02000600000000000000" pitchFamily="2" charset="0"/>
              </a:rPr>
              <a:t>tampak</a:t>
            </a:r>
            <a:r>
              <a:rPr lang="en-US" sz="2800" dirty="0" smtClean="0">
                <a:latin typeface="Segoe Print" panose="02000600000000000000" pitchFamily="2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</a:rPr>
              <a:t>lebih</a:t>
            </a:r>
            <a:r>
              <a:rPr lang="en-US" sz="2800" dirty="0" smtClean="0">
                <a:latin typeface="Segoe Print" panose="02000600000000000000" pitchFamily="2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</a:rPr>
              <a:t>terang</a:t>
            </a:r>
            <a:r>
              <a:rPr lang="en-US" sz="2800" dirty="0" smtClean="0">
                <a:latin typeface="Segoe Print" panose="02000600000000000000" pitchFamily="2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</a:rPr>
              <a:t>pada</a:t>
            </a:r>
            <a:r>
              <a:rPr lang="en-US" sz="2800" dirty="0" smtClean="0">
                <a:latin typeface="Segoe Print" panose="02000600000000000000" pitchFamily="2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</a:rPr>
              <a:t>sisi</a:t>
            </a:r>
            <a:r>
              <a:rPr lang="en-US" sz="2800" dirty="0" smtClean="0">
                <a:latin typeface="Segoe Print" panose="02000600000000000000" pitchFamily="2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</a:rPr>
              <a:t>kanannya</a:t>
            </a:r>
            <a:r>
              <a:rPr lang="en-US" sz="2800" dirty="0" smtClean="0">
                <a:latin typeface="Segoe Print" panose="02000600000000000000" pitchFamily="2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</a:rPr>
              <a:t>dan</a:t>
            </a:r>
            <a:r>
              <a:rPr lang="en-US" sz="2800" dirty="0" smtClean="0">
                <a:latin typeface="Segoe Print" panose="02000600000000000000" pitchFamily="2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</a:rPr>
              <a:t>lebih</a:t>
            </a:r>
            <a:r>
              <a:rPr lang="en-US" sz="2800" dirty="0" smtClean="0">
                <a:latin typeface="Segoe Print" panose="02000600000000000000" pitchFamily="2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</a:rPr>
              <a:t>gelap</a:t>
            </a:r>
            <a:r>
              <a:rPr lang="en-US" sz="2800" dirty="0" smtClean="0">
                <a:latin typeface="Segoe Print" panose="02000600000000000000" pitchFamily="2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</a:rPr>
              <a:t>pada</a:t>
            </a:r>
            <a:r>
              <a:rPr lang="en-US" sz="2800" dirty="0" smtClean="0">
                <a:latin typeface="Segoe Print" panose="02000600000000000000" pitchFamily="2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</a:rPr>
              <a:t>sisi</a:t>
            </a:r>
            <a:r>
              <a:rPr lang="en-US" sz="2800" dirty="0" smtClean="0">
                <a:latin typeface="Segoe Print" panose="02000600000000000000" pitchFamily="2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</a:rPr>
              <a:t>kiri</a:t>
            </a:r>
            <a:r>
              <a:rPr lang="en-US" sz="2800" dirty="0" smtClean="0">
                <a:latin typeface="Segoe Print" panose="02000600000000000000" pitchFamily="2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</a:rPr>
              <a:t>nya</a:t>
            </a:r>
            <a:r>
              <a:rPr lang="en-US" sz="2800" dirty="0" smtClean="0">
                <a:latin typeface="Segoe Print" panose="02000600000000000000" pitchFamily="2" charset="0"/>
              </a:rPr>
              <a:t>.</a:t>
            </a:r>
            <a:endParaRPr lang="en-US" sz="2800" dirty="0">
              <a:latin typeface="Segoe Print" panose="02000600000000000000" pitchFamily="2" charset="0"/>
            </a:endParaRPr>
          </a:p>
        </p:txBody>
      </p:sp>
      <p:sp>
        <p:nvSpPr>
          <p:cNvPr id="89094" name="Text Box 1030"/>
          <p:cNvSpPr txBox="1">
            <a:spLocks noChangeArrowheads="1"/>
          </p:cNvSpPr>
          <p:nvPr/>
        </p:nvSpPr>
        <p:spPr bwMode="auto">
          <a:xfrm>
            <a:off x="342900" y="6252292"/>
            <a:ext cx="299085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 dirty="0"/>
              <a:t>(Images from Rafael C. Gonzalez and Richard E. </a:t>
            </a:r>
          </a:p>
          <a:p>
            <a:r>
              <a:rPr lang="en-US" sz="1000" dirty="0"/>
              <a:t>Wood,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43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6317357" y="4446035"/>
            <a:ext cx="587464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goe Print" panose="02000600000000000000" pitchFamily="2" charset="0"/>
              </a:rPr>
              <a:t>Di </a:t>
            </a:r>
            <a:r>
              <a:rPr lang="en-US" sz="2000" dirty="0" err="1">
                <a:latin typeface="Segoe Print" panose="02000600000000000000" pitchFamily="2" charset="0"/>
              </a:rPr>
              <a:t>daerah</a:t>
            </a:r>
            <a:r>
              <a:rPr lang="en-US" sz="2000" dirty="0">
                <a:latin typeface="Segoe Print" panose="02000600000000000000" pitchFamily="2" charset="0"/>
              </a:rPr>
              <a:t> A,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r>
              <a:rPr lang="en-US" sz="2000" dirty="0" err="1" smtClean="0">
                <a:latin typeface="Segoe Print" panose="02000600000000000000" pitchFamily="2" charset="0"/>
              </a:rPr>
              <a:t>kecerahan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>
                <a:latin typeface="Segoe Print" panose="02000600000000000000" pitchFamily="2" charset="0"/>
              </a:rPr>
              <a:t>dirasakan</a:t>
            </a:r>
            <a:r>
              <a:rPr lang="en-US" sz="2000" dirty="0">
                <a:latin typeface="Segoe Print" panose="02000600000000000000" pitchFamily="2" charset="0"/>
              </a:rPr>
              <a:t> </a:t>
            </a:r>
            <a:r>
              <a:rPr lang="en-US" sz="2000" dirty="0" err="1">
                <a:latin typeface="Segoe Print" panose="02000600000000000000" pitchFamily="2" charset="0"/>
              </a:rPr>
              <a:t>lebih</a:t>
            </a:r>
            <a:r>
              <a:rPr lang="en-US" sz="2000" dirty="0">
                <a:latin typeface="Segoe Print" panose="02000600000000000000" pitchFamily="2" charset="0"/>
              </a:rPr>
              <a:t> </a:t>
            </a:r>
            <a:r>
              <a:rPr lang="en-US" sz="2000" dirty="0" err="1">
                <a:latin typeface="Segoe Print" panose="02000600000000000000" pitchFamily="2" charset="0"/>
              </a:rPr>
              <a:t>gelap</a:t>
            </a:r>
            <a:r>
              <a:rPr lang="en-US" sz="2000" dirty="0">
                <a:latin typeface="Segoe Print" panose="02000600000000000000" pitchFamily="2" charset="0"/>
              </a:rPr>
              <a:t> </a:t>
            </a:r>
            <a:r>
              <a:rPr lang="en-US" sz="2000" dirty="0" err="1">
                <a:latin typeface="Segoe Print" panose="02000600000000000000" pitchFamily="2" charset="0"/>
              </a:rPr>
              <a:t>sementara</a:t>
            </a:r>
            <a:r>
              <a:rPr lang="en-US" sz="2000" dirty="0">
                <a:latin typeface="Segoe Print" panose="02000600000000000000" pitchFamily="2" charset="0"/>
              </a:rPr>
              <a:t> di </a:t>
            </a:r>
            <a:r>
              <a:rPr lang="en-US" sz="2000" dirty="0" err="1">
                <a:latin typeface="Segoe Print" panose="02000600000000000000" pitchFamily="2" charset="0"/>
              </a:rPr>
              <a:t>daerah</a:t>
            </a:r>
            <a:r>
              <a:rPr lang="en-US" sz="2000" dirty="0">
                <a:latin typeface="Segoe Print" panose="02000600000000000000" pitchFamily="2" charset="0"/>
              </a:rPr>
              <a:t> B </a:t>
            </a:r>
            <a:r>
              <a:rPr lang="en-US" sz="2000" dirty="0" err="1" smtClean="0">
                <a:latin typeface="Segoe Print" panose="02000600000000000000" pitchFamily="2" charset="0"/>
              </a:rPr>
              <a:t>adalah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cerah</a:t>
            </a:r>
            <a:r>
              <a:rPr lang="en-US" sz="2000" dirty="0">
                <a:latin typeface="Segoe Print" panose="02000600000000000000" pitchFamily="2" charset="0"/>
              </a:rPr>
              <a:t>.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r>
              <a:rPr lang="en-US" sz="2000" dirty="0" err="1" smtClean="0">
                <a:latin typeface="Segoe Print" panose="02000600000000000000" pitchFamily="2" charset="0"/>
              </a:rPr>
              <a:t>Fenomena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>
                <a:latin typeface="Segoe Print" panose="02000600000000000000" pitchFamily="2" charset="0"/>
              </a:rPr>
              <a:t>ini</a:t>
            </a:r>
            <a:r>
              <a:rPr lang="en-US" sz="2000" dirty="0">
                <a:latin typeface="Segoe Print" panose="02000600000000000000" pitchFamily="2" charset="0"/>
              </a:rPr>
              <a:t> </a:t>
            </a:r>
            <a:r>
              <a:rPr lang="en-US" sz="2000" dirty="0" err="1">
                <a:latin typeface="Segoe Print" panose="02000600000000000000" pitchFamily="2" charset="0"/>
              </a:rPr>
              <a:t>disebut</a:t>
            </a:r>
            <a:r>
              <a:rPr lang="en-US" sz="2000" dirty="0">
                <a:latin typeface="Segoe Print" panose="02000600000000000000" pitchFamily="2" charset="0"/>
              </a:rPr>
              <a:t> </a:t>
            </a:r>
            <a:r>
              <a:rPr lang="en-US" sz="2000" dirty="0" err="1">
                <a:latin typeface="Segoe Print" panose="02000600000000000000" pitchFamily="2" charset="0"/>
              </a:rPr>
              <a:t>Efek</a:t>
            </a:r>
            <a:r>
              <a:rPr lang="en-US" sz="2000" dirty="0">
                <a:latin typeface="Segoe Print" panose="02000600000000000000" pitchFamily="2" charset="0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Mach Band.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847828" y="3951146"/>
            <a:ext cx="5332412" cy="2302432"/>
            <a:chOff x="1685" y="1132"/>
            <a:chExt cx="2497" cy="1969"/>
          </a:xfrm>
        </p:grpSpPr>
        <p:sp>
          <p:nvSpPr>
            <p:cNvPr id="56325" name="Rectangle 5"/>
            <p:cNvSpPr>
              <a:spLocks noChangeArrowheads="1"/>
            </p:cNvSpPr>
            <p:nvPr/>
          </p:nvSpPr>
          <p:spPr bwMode="auto">
            <a:xfrm>
              <a:off x="1685" y="1132"/>
              <a:ext cx="2496" cy="196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>
              <a:off x="1685" y="1132"/>
              <a:ext cx="24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>
              <a:off x="1685" y="3100"/>
              <a:ext cx="24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4181" y="1132"/>
              <a:ext cx="1" cy="19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1685" y="1132"/>
              <a:ext cx="1" cy="19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>
              <a:off x="1685" y="3100"/>
              <a:ext cx="24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flipV="1">
              <a:off x="1685" y="1132"/>
              <a:ext cx="1" cy="19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>
              <a:off x="1685" y="1132"/>
              <a:ext cx="24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>
              <a:off x="1685" y="3100"/>
              <a:ext cx="24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flipV="1">
              <a:off x="4181" y="1132"/>
              <a:ext cx="1" cy="19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flipV="1">
              <a:off x="1685" y="1132"/>
              <a:ext cx="1" cy="19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6" name="Freeform 16"/>
            <p:cNvSpPr>
              <a:spLocks/>
            </p:cNvSpPr>
            <p:nvPr/>
          </p:nvSpPr>
          <p:spPr bwMode="auto">
            <a:xfrm>
              <a:off x="1685" y="1296"/>
              <a:ext cx="2496" cy="1641"/>
            </a:xfrm>
            <a:custGeom>
              <a:avLst/>
              <a:gdLst/>
              <a:ahLst/>
              <a:cxnLst>
                <a:cxn ang="0">
                  <a:pos x="38" y="1641"/>
                </a:cxn>
                <a:cxn ang="0">
                  <a:pos x="76" y="1641"/>
                </a:cxn>
                <a:cxn ang="0">
                  <a:pos x="120" y="1641"/>
                </a:cxn>
                <a:cxn ang="0">
                  <a:pos x="163" y="1641"/>
                </a:cxn>
                <a:cxn ang="0">
                  <a:pos x="201" y="1641"/>
                </a:cxn>
                <a:cxn ang="0">
                  <a:pos x="244" y="1641"/>
                </a:cxn>
                <a:cxn ang="0">
                  <a:pos x="288" y="1641"/>
                </a:cxn>
                <a:cxn ang="0">
                  <a:pos x="326" y="1641"/>
                </a:cxn>
                <a:cxn ang="0">
                  <a:pos x="369" y="1641"/>
                </a:cxn>
                <a:cxn ang="0">
                  <a:pos x="413" y="1641"/>
                </a:cxn>
                <a:cxn ang="0">
                  <a:pos x="451" y="1641"/>
                </a:cxn>
                <a:cxn ang="0">
                  <a:pos x="494" y="1641"/>
                </a:cxn>
                <a:cxn ang="0">
                  <a:pos x="537" y="1636"/>
                </a:cxn>
                <a:cxn ang="0">
                  <a:pos x="576" y="1636"/>
                </a:cxn>
                <a:cxn ang="0">
                  <a:pos x="619" y="1636"/>
                </a:cxn>
                <a:cxn ang="0">
                  <a:pos x="662" y="1636"/>
                </a:cxn>
                <a:cxn ang="0">
                  <a:pos x="701" y="1631"/>
                </a:cxn>
                <a:cxn ang="0">
                  <a:pos x="744" y="1627"/>
                </a:cxn>
                <a:cxn ang="0">
                  <a:pos x="787" y="1622"/>
                </a:cxn>
                <a:cxn ang="0">
                  <a:pos x="825" y="1612"/>
                </a:cxn>
                <a:cxn ang="0">
                  <a:pos x="869" y="1598"/>
                </a:cxn>
                <a:cxn ang="0">
                  <a:pos x="912" y="1579"/>
                </a:cxn>
                <a:cxn ang="0">
                  <a:pos x="950" y="1550"/>
                </a:cxn>
                <a:cxn ang="0">
                  <a:pos x="993" y="1511"/>
                </a:cxn>
                <a:cxn ang="0">
                  <a:pos x="1037" y="1454"/>
                </a:cxn>
                <a:cxn ang="0">
                  <a:pos x="1075" y="1377"/>
                </a:cxn>
                <a:cxn ang="0">
                  <a:pos x="1118" y="1276"/>
                </a:cxn>
                <a:cxn ang="0">
                  <a:pos x="1161" y="1151"/>
                </a:cxn>
                <a:cxn ang="0">
                  <a:pos x="1200" y="1003"/>
                </a:cxn>
                <a:cxn ang="0">
                  <a:pos x="1243" y="840"/>
                </a:cxn>
                <a:cxn ang="0">
                  <a:pos x="1286" y="676"/>
                </a:cxn>
                <a:cxn ang="0">
                  <a:pos x="1325" y="528"/>
                </a:cxn>
                <a:cxn ang="0">
                  <a:pos x="1368" y="393"/>
                </a:cxn>
                <a:cxn ang="0">
                  <a:pos x="1411" y="288"/>
                </a:cxn>
                <a:cxn ang="0">
                  <a:pos x="1449" y="206"/>
                </a:cxn>
                <a:cxn ang="0">
                  <a:pos x="1493" y="144"/>
                </a:cxn>
                <a:cxn ang="0">
                  <a:pos x="1536" y="100"/>
                </a:cxn>
                <a:cxn ang="0">
                  <a:pos x="1574" y="67"/>
                </a:cxn>
                <a:cxn ang="0">
                  <a:pos x="1617" y="48"/>
                </a:cxn>
                <a:cxn ang="0">
                  <a:pos x="1661" y="33"/>
                </a:cxn>
                <a:cxn ang="0">
                  <a:pos x="1699" y="24"/>
                </a:cxn>
                <a:cxn ang="0">
                  <a:pos x="1742" y="14"/>
                </a:cxn>
                <a:cxn ang="0">
                  <a:pos x="1785" y="9"/>
                </a:cxn>
                <a:cxn ang="0">
                  <a:pos x="1824" y="4"/>
                </a:cxn>
                <a:cxn ang="0">
                  <a:pos x="1867" y="4"/>
                </a:cxn>
                <a:cxn ang="0">
                  <a:pos x="1910" y="4"/>
                </a:cxn>
                <a:cxn ang="0">
                  <a:pos x="1949" y="4"/>
                </a:cxn>
                <a:cxn ang="0">
                  <a:pos x="1992" y="0"/>
                </a:cxn>
                <a:cxn ang="0">
                  <a:pos x="2035" y="0"/>
                </a:cxn>
                <a:cxn ang="0">
                  <a:pos x="2074" y="0"/>
                </a:cxn>
                <a:cxn ang="0">
                  <a:pos x="2117" y="0"/>
                </a:cxn>
                <a:cxn ang="0">
                  <a:pos x="2160" y="0"/>
                </a:cxn>
                <a:cxn ang="0">
                  <a:pos x="2198" y="0"/>
                </a:cxn>
                <a:cxn ang="0">
                  <a:pos x="2242" y="0"/>
                </a:cxn>
                <a:cxn ang="0">
                  <a:pos x="2285" y="0"/>
                </a:cxn>
                <a:cxn ang="0">
                  <a:pos x="2323" y="0"/>
                </a:cxn>
                <a:cxn ang="0">
                  <a:pos x="2366" y="0"/>
                </a:cxn>
                <a:cxn ang="0">
                  <a:pos x="2410" y="0"/>
                </a:cxn>
                <a:cxn ang="0">
                  <a:pos x="2448" y="0"/>
                </a:cxn>
                <a:cxn ang="0">
                  <a:pos x="2491" y="0"/>
                </a:cxn>
              </a:cxnLst>
              <a:rect l="0" t="0" r="r" b="b"/>
              <a:pathLst>
                <a:path w="2496" h="1641">
                  <a:moveTo>
                    <a:pt x="0" y="1641"/>
                  </a:moveTo>
                  <a:lnTo>
                    <a:pt x="4" y="1641"/>
                  </a:lnTo>
                  <a:lnTo>
                    <a:pt x="9" y="1641"/>
                  </a:lnTo>
                  <a:lnTo>
                    <a:pt x="14" y="1641"/>
                  </a:lnTo>
                  <a:lnTo>
                    <a:pt x="19" y="1641"/>
                  </a:lnTo>
                  <a:lnTo>
                    <a:pt x="24" y="1641"/>
                  </a:lnTo>
                  <a:lnTo>
                    <a:pt x="33" y="1641"/>
                  </a:lnTo>
                  <a:lnTo>
                    <a:pt x="38" y="1641"/>
                  </a:lnTo>
                  <a:lnTo>
                    <a:pt x="43" y="1641"/>
                  </a:lnTo>
                  <a:lnTo>
                    <a:pt x="48" y="1641"/>
                  </a:lnTo>
                  <a:lnTo>
                    <a:pt x="52" y="1641"/>
                  </a:lnTo>
                  <a:lnTo>
                    <a:pt x="57" y="1641"/>
                  </a:lnTo>
                  <a:lnTo>
                    <a:pt x="62" y="1641"/>
                  </a:lnTo>
                  <a:lnTo>
                    <a:pt x="67" y="1641"/>
                  </a:lnTo>
                  <a:lnTo>
                    <a:pt x="72" y="1641"/>
                  </a:lnTo>
                  <a:lnTo>
                    <a:pt x="76" y="1641"/>
                  </a:lnTo>
                  <a:lnTo>
                    <a:pt x="81" y="1641"/>
                  </a:lnTo>
                  <a:lnTo>
                    <a:pt x="86" y="1641"/>
                  </a:lnTo>
                  <a:lnTo>
                    <a:pt x="96" y="1641"/>
                  </a:lnTo>
                  <a:lnTo>
                    <a:pt x="100" y="1641"/>
                  </a:lnTo>
                  <a:lnTo>
                    <a:pt x="105" y="1641"/>
                  </a:lnTo>
                  <a:lnTo>
                    <a:pt x="110" y="1641"/>
                  </a:lnTo>
                  <a:lnTo>
                    <a:pt x="115" y="1641"/>
                  </a:lnTo>
                  <a:lnTo>
                    <a:pt x="120" y="1641"/>
                  </a:lnTo>
                  <a:lnTo>
                    <a:pt x="124" y="1641"/>
                  </a:lnTo>
                  <a:lnTo>
                    <a:pt x="129" y="1641"/>
                  </a:lnTo>
                  <a:lnTo>
                    <a:pt x="134" y="1641"/>
                  </a:lnTo>
                  <a:lnTo>
                    <a:pt x="139" y="1641"/>
                  </a:lnTo>
                  <a:lnTo>
                    <a:pt x="144" y="1641"/>
                  </a:lnTo>
                  <a:lnTo>
                    <a:pt x="148" y="1641"/>
                  </a:lnTo>
                  <a:lnTo>
                    <a:pt x="158" y="1641"/>
                  </a:lnTo>
                  <a:lnTo>
                    <a:pt x="163" y="1641"/>
                  </a:lnTo>
                  <a:lnTo>
                    <a:pt x="168" y="1641"/>
                  </a:lnTo>
                  <a:lnTo>
                    <a:pt x="172" y="1641"/>
                  </a:lnTo>
                  <a:lnTo>
                    <a:pt x="177" y="1641"/>
                  </a:lnTo>
                  <a:lnTo>
                    <a:pt x="182" y="1641"/>
                  </a:lnTo>
                  <a:lnTo>
                    <a:pt x="187" y="1641"/>
                  </a:lnTo>
                  <a:lnTo>
                    <a:pt x="192" y="1641"/>
                  </a:lnTo>
                  <a:lnTo>
                    <a:pt x="196" y="1641"/>
                  </a:lnTo>
                  <a:lnTo>
                    <a:pt x="201" y="1641"/>
                  </a:lnTo>
                  <a:lnTo>
                    <a:pt x="206" y="1641"/>
                  </a:lnTo>
                  <a:lnTo>
                    <a:pt x="211" y="1641"/>
                  </a:lnTo>
                  <a:lnTo>
                    <a:pt x="220" y="1641"/>
                  </a:lnTo>
                  <a:lnTo>
                    <a:pt x="225" y="1641"/>
                  </a:lnTo>
                  <a:lnTo>
                    <a:pt x="230" y="1641"/>
                  </a:lnTo>
                  <a:lnTo>
                    <a:pt x="235" y="1641"/>
                  </a:lnTo>
                  <a:lnTo>
                    <a:pt x="240" y="1641"/>
                  </a:lnTo>
                  <a:lnTo>
                    <a:pt x="244" y="1641"/>
                  </a:lnTo>
                  <a:lnTo>
                    <a:pt x="249" y="1641"/>
                  </a:lnTo>
                  <a:lnTo>
                    <a:pt x="254" y="1641"/>
                  </a:lnTo>
                  <a:lnTo>
                    <a:pt x="259" y="1641"/>
                  </a:lnTo>
                  <a:lnTo>
                    <a:pt x="264" y="1641"/>
                  </a:lnTo>
                  <a:lnTo>
                    <a:pt x="268" y="1641"/>
                  </a:lnTo>
                  <a:lnTo>
                    <a:pt x="273" y="1641"/>
                  </a:lnTo>
                  <a:lnTo>
                    <a:pt x="278" y="1641"/>
                  </a:lnTo>
                  <a:lnTo>
                    <a:pt x="288" y="1641"/>
                  </a:lnTo>
                  <a:lnTo>
                    <a:pt x="292" y="1641"/>
                  </a:lnTo>
                  <a:lnTo>
                    <a:pt x="297" y="1641"/>
                  </a:lnTo>
                  <a:lnTo>
                    <a:pt x="302" y="1641"/>
                  </a:lnTo>
                  <a:lnTo>
                    <a:pt x="307" y="1641"/>
                  </a:lnTo>
                  <a:lnTo>
                    <a:pt x="312" y="1641"/>
                  </a:lnTo>
                  <a:lnTo>
                    <a:pt x="316" y="1641"/>
                  </a:lnTo>
                  <a:lnTo>
                    <a:pt x="321" y="1641"/>
                  </a:lnTo>
                  <a:lnTo>
                    <a:pt x="326" y="1641"/>
                  </a:lnTo>
                  <a:lnTo>
                    <a:pt x="331" y="1641"/>
                  </a:lnTo>
                  <a:lnTo>
                    <a:pt x="336" y="1641"/>
                  </a:lnTo>
                  <a:lnTo>
                    <a:pt x="345" y="1641"/>
                  </a:lnTo>
                  <a:lnTo>
                    <a:pt x="350" y="1641"/>
                  </a:lnTo>
                  <a:lnTo>
                    <a:pt x="355" y="1641"/>
                  </a:lnTo>
                  <a:lnTo>
                    <a:pt x="360" y="1641"/>
                  </a:lnTo>
                  <a:lnTo>
                    <a:pt x="364" y="1641"/>
                  </a:lnTo>
                  <a:lnTo>
                    <a:pt x="369" y="1641"/>
                  </a:lnTo>
                  <a:lnTo>
                    <a:pt x="374" y="1641"/>
                  </a:lnTo>
                  <a:lnTo>
                    <a:pt x="379" y="1641"/>
                  </a:lnTo>
                  <a:lnTo>
                    <a:pt x="384" y="1641"/>
                  </a:lnTo>
                  <a:lnTo>
                    <a:pt x="389" y="1641"/>
                  </a:lnTo>
                  <a:lnTo>
                    <a:pt x="393" y="1641"/>
                  </a:lnTo>
                  <a:lnTo>
                    <a:pt x="398" y="1641"/>
                  </a:lnTo>
                  <a:lnTo>
                    <a:pt x="408" y="1641"/>
                  </a:lnTo>
                  <a:lnTo>
                    <a:pt x="413" y="1641"/>
                  </a:lnTo>
                  <a:lnTo>
                    <a:pt x="417" y="1641"/>
                  </a:lnTo>
                  <a:lnTo>
                    <a:pt x="422" y="1641"/>
                  </a:lnTo>
                  <a:lnTo>
                    <a:pt x="427" y="1641"/>
                  </a:lnTo>
                  <a:lnTo>
                    <a:pt x="432" y="1641"/>
                  </a:lnTo>
                  <a:lnTo>
                    <a:pt x="437" y="1641"/>
                  </a:lnTo>
                  <a:lnTo>
                    <a:pt x="441" y="1641"/>
                  </a:lnTo>
                  <a:lnTo>
                    <a:pt x="446" y="1641"/>
                  </a:lnTo>
                  <a:lnTo>
                    <a:pt x="451" y="1641"/>
                  </a:lnTo>
                  <a:lnTo>
                    <a:pt x="456" y="1641"/>
                  </a:lnTo>
                  <a:lnTo>
                    <a:pt x="461" y="1641"/>
                  </a:lnTo>
                  <a:lnTo>
                    <a:pt x="470" y="1641"/>
                  </a:lnTo>
                  <a:lnTo>
                    <a:pt x="475" y="1641"/>
                  </a:lnTo>
                  <a:lnTo>
                    <a:pt x="480" y="1641"/>
                  </a:lnTo>
                  <a:lnTo>
                    <a:pt x="485" y="1641"/>
                  </a:lnTo>
                  <a:lnTo>
                    <a:pt x="489" y="1641"/>
                  </a:lnTo>
                  <a:lnTo>
                    <a:pt x="494" y="1641"/>
                  </a:lnTo>
                  <a:lnTo>
                    <a:pt x="499" y="1641"/>
                  </a:lnTo>
                  <a:lnTo>
                    <a:pt x="504" y="1641"/>
                  </a:lnTo>
                  <a:lnTo>
                    <a:pt x="509" y="1641"/>
                  </a:lnTo>
                  <a:lnTo>
                    <a:pt x="513" y="1641"/>
                  </a:lnTo>
                  <a:lnTo>
                    <a:pt x="518" y="1641"/>
                  </a:lnTo>
                  <a:lnTo>
                    <a:pt x="523" y="1641"/>
                  </a:lnTo>
                  <a:lnTo>
                    <a:pt x="533" y="1636"/>
                  </a:lnTo>
                  <a:lnTo>
                    <a:pt x="537" y="1636"/>
                  </a:lnTo>
                  <a:lnTo>
                    <a:pt x="542" y="1636"/>
                  </a:lnTo>
                  <a:lnTo>
                    <a:pt x="547" y="1636"/>
                  </a:lnTo>
                  <a:lnTo>
                    <a:pt x="552" y="1636"/>
                  </a:lnTo>
                  <a:lnTo>
                    <a:pt x="557" y="1636"/>
                  </a:lnTo>
                  <a:lnTo>
                    <a:pt x="561" y="1636"/>
                  </a:lnTo>
                  <a:lnTo>
                    <a:pt x="566" y="1636"/>
                  </a:lnTo>
                  <a:lnTo>
                    <a:pt x="571" y="1636"/>
                  </a:lnTo>
                  <a:lnTo>
                    <a:pt x="576" y="1636"/>
                  </a:lnTo>
                  <a:lnTo>
                    <a:pt x="581" y="1636"/>
                  </a:lnTo>
                  <a:lnTo>
                    <a:pt x="585" y="1636"/>
                  </a:lnTo>
                  <a:lnTo>
                    <a:pt x="595" y="1636"/>
                  </a:lnTo>
                  <a:lnTo>
                    <a:pt x="600" y="1636"/>
                  </a:lnTo>
                  <a:lnTo>
                    <a:pt x="605" y="1636"/>
                  </a:lnTo>
                  <a:lnTo>
                    <a:pt x="609" y="1636"/>
                  </a:lnTo>
                  <a:lnTo>
                    <a:pt x="614" y="1636"/>
                  </a:lnTo>
                  <a:lnTo>
                    <a:pt x="619" y="1636"/>
                  </a:lnTo>
                  <a:lnTo>
                    <a:pt x="624" y="1636"/>
                  </a:lnTo>
                  <a:lnTo>
                    <a:pt x="629" y="1636"/>
                  </a:lnTo>
                  <a:lnTo>
                    <a:pt x="633" y="1636"/>
                  </a:lnTo>
                  <a:lnTo>
                    <a:pt x="638" y="1636"/>
                  </a:lnTo>
                  <a:lnTo>
                    <a:pt x="643" y="1636"/>
                  </a:lnTo>
                  <a:lnTo>
                    <a:pt x="648" y="1636"/>
                  </a:lnTo>
                  <a:lnTo>
                    <a:pt x="657" y="1636"/>
                  </a:lnTo>
                  <a:lnTo>
                    <a:pt x="662" y="1636"/>
                  </a:lnTo>
                  <a:lnTo>
                    <a:pt x="667" y="1636"/>
                  </a:lnTo>
                  <a:lnTo>
                    <a:pt x="672" y="1636"/>
                  </a:lnTo>
                  <a:lnTo>
                    <a:pt x="677" y="1631"/>
                  </a:lnTo>
                  <a:lnTo>
                    <a:pt x="681" y="1631"/>
                  </a:lnTo>
                  <a:lnTo>
                    <a:pt x="686" y="1631"/>
                  </a:lnTo>
                  <a:lnTo>
                    <a:pt x="691" y="1631"/>
                  </a:lnTo>
                  <a:lnTo>
                    <a:pt x="696" y="1631"/>
                  </a:lnTo>
                  <a:lnTo>
                    <a:pt x="701" y="1631"/>
                  </a:lnTo>
                  <a:lnTo>
                    <a:pt x="705" y="1631"/>
                  </a:lnTo>
                  <a:lnTo>
                    <a:pt x="710" y="1631"/>
                  </a:lnTo>
                  <a:lnTo>
                    <a:pt x="720" y="1631"/>
                  </a:lnTo>
                  <a:lnTo>
                    <a:pt x="725" y="1631"/>
                  </a:lnTo>
                  <a:lnTo>
                    <a:pt x="729" y="1631"/>
                  </a:lnTo>
                  <a:lnTo>
                    <a:pt x="734" y="1627"/>
                  </a:lnTo>
                  <a:lnTo>
                    <a:pt x="739" y="1627"/>
                  </a:lnTo>
                  <a:lnTo>
                    <a:pt x="744" y="1627"/>
                  </a:lnTo>
                  <a:lnTo>
                    <a:pt x="749" y="1627"/>
                  </a:lnTo>
                  <a:lnTo>
                    <a:pt x="753" y="1627"/>
                  </a:lnTo>
                  <a:lnTo>
                    <a:pt x="758" y="1627"/>
                  </a:lnTo>
                  <a:lnTo>
                    <a:pt x="763" y="1627"/>
                  </a:lnTo>
                  <a:lnTo>
                    <a:pt x="768" y="1622"/>
                  </a:lnTo>
                  <a:lnTo>
                    <a:pt x="773" y="1622"/>
                  </a:lnTo>
                  <a:lnTo>
                    <a:pt x="777" y="1622"/>
                  </a:lnTo>
                  <a:lnTo>
                    <a:pt x="787" y="1622"/>
                  </a:lnTo>
                  <a:lnTo>
                    <a:pt x="792" y="1622"/>
                  </a:lnTo>
                  <a:lnTo>
                    <a:pt x="797" y="1617"/>
                  </a:lnTo>
                  <a:lnTo>
                    <a:pt x="801" y="1617"/>
                  </a:lnTo>
                  <a:lnTo>
                    <a:pt x="806" y="1617"/>
                  </a:lnTo>
                  <a:lnTo>
                    <a:pt x="811" y="1617"/>
                  </a:lnTo>
                  <a:lnTo>
                    <a:pt x="816" y="1617"/>
                  </a:lnTo>
                  <a:lnTo>
                    <a:pt x="821" y="1612"/>
                  </a:lnTo>
                  <a:lnTo>
                    <a:pt x="825" y="1612"/>
                  </a:lnTo>
                  <a:lnTo>
                    <a:pt x="830" y="1612"/>
                  </a:lnTo>
                  <a:lnTo>
                    <a:pt x="835" y="1607"/>
                  </a:lnTo>
                  <a:lnTo>
                    <a:pt x="845" y="1607"/>
                  </a:lnTo>
                  <a:lnTo>
                    <a:pt x="849" y="1607"/>
                  </a:lnTo>
                  <a:lnTo>
                    <a:pt x="854" y="1603"/>
                  </a:lnTo>
                  <a:lnTo>
                    <a:pt x="859" y="1603"/>
                  </a:lnTo>
                  <a:lnTo>
                    <a:pt x="864" y="1603"/>
                  </a:lnTo>
                  <a:lnTo>
                    <a:pt x="869" y="1598"/>
                  </a:lnTo>
                  <a:lnTo>
                    <a:pt x="873" y="1598"/>
                  </a:lnTo>
                  <a:lnTo>
                    <a:pt x="878" y="1593"/>
                  </a:lnTo>
                  <a:lnTo>
                    <a:pt x="883" y="1593"/>
                  </a:lnTo>
                  <a:lnTo>
                    <a:pt x="888" y="1588"/>
                  </a:lnTo>
                  <a:lnTo>
                    <a:pt x="893" y="1588"/>
                  </a:lnTo>
                  <a:lnTo>
                    <a:pt x="897" y="1583"/>
                  </a:lnTo>
                  <a:lnTo>
                    <a:pt x="907" y="1583"/>
                  </a:lnTo>
                  <a:lnTo>
                    <a:pt x="912" y="1579"/>
                  </a:lnTo>
                  <a:lnTo>
                    <a:pt x="917" y="1574"/>
                  </a:lnTo>
                  <a:lnTo>
                    <a:pt x="921" y="1574"/>
                  </a:lnTo>
                  <a:lnTo>
                    <a:pt x="926" y="1569"/>
                  </a:lnTo>
                  <a:lnTo>
                    <a:pt x="931" y="1564"/>
                  </a:lnTo>
                  <a:lnTo>
                    <a:pt x="936" y="1564"/>
                  </a:lnTo>
                  <a:lnTo>
                    <a:pt x="941" y="1559"/>
                  </a:lnTo>
                  <a:lnTo>
                    <a:pt x="945" y="1555"/>
                  </a:lnTo>
                  <a:lnTo>
                    <a:pt x="950" y="1550"/>
                  </a:lnTo>
                  <a:lnTo>
                    <a:pt x="955" y="1545"/>
                  </a:lnTo>
                  <a:lnTo>
                    <a:pt x="960" y="1540"/>
                  </a:lnTo>
                  <a:lnTo>
                    <a:pt x="969" y="1535"/>
                  </a:lnTo>
                  <a:lnTo>
                    <a:pt x="974" y="1531"/>
                  </a:lnTo>
                  <a:lnTo>
                    <a:pt x="979" y="1526"/>
                  </a:lnTo>
                  <a:lnTo>
                    <a:pt x="984" y="1521"/>
                  </a:lnTo>
                  <a:lnTo>
                    <a:pt x="989" y="1516"/>
                  </a:lnTo>
                  <a:lnTo>
                    <a:pt x="993" y="1511"/>
                  </a:lnTo>
                  <a:lnTo>
                    <a:pt x="998" y="1502"/>
                  </a:lnTo>
                  <a:lnTo>
                    <a:pt x="1003" y="1497"/>
                  </a:lnTo>
                  <a:lnTo>
                    <a:pt x="1008" y="1492"/>
                  </a:lnTo>
                  <a:lnTo>
                    <a:pt x="1013" y="1483"/>
                  </a:lnTo>
                  <a:lnTo>
                    <a:pt x="1017" y="1478"/>
                  </a:lnTo>
                  <a:lnTo>
                    <a:pt x="1022" y="1468"/>
                  </a:lnTo>
                  <a:lnTo>
                    <a:pt x="1032" y="1463"/>
                  </a:lnTo>
                  <a:lnTo>
                    <a:pt x="1037" y="1454"/>
                  </a:lnTo>
                  <a:lnTo>
                    <a:pt x="1041" y="1444"/>
                  </a:lnTo>
                  <a:lnTo>
                    <a:pt x="1046" y="1435"/>
                  </a:lnTo>
                  <a:lnTo>
                    <a:pt x="1051" y="1425"/>
                  </a:lnTo>
                  <a:lnTo>
                    <a:pt x="1056" y="1415"/>
                  </a:lnTo>
                  <a:lnTo>
                    <a:pt x="1061" y="1406"/>
                  </a:lnTo>
                  <a:lnTo>
                    <a:pt x="1065" y="1396"/>
                  </a:lnTo>
                  <a:lnTo>
                    <a:pt x="1070" y="1387"/>
                  </a:lnTo>
                  <a:lnTo>
                    <a:pt x="1075" y="1377"/>
                  </a:lnTo>
                  <a:lnTo>
                    <a:pt x="1080" y="1363"/>
                  </a:lnTo>
                  <a:lnTo>
                    <a:pt x="1085" y="1353"/>
                  </a:lnTo>
                  <a:lnTo>
                    <a:pt x="1094" y="1343"/>
                  </a:lnTo>
                  <a:lnTo>
                    <a:pt x="1099" y="1329"/>
                  </a:lnTo>
                  <a:lnTo>
                    <a:pt x="1104" y="1315"/>
                  </a:lnTo>
                  <a:lnTo>
                    <a:pt x="1109" y="1300"/>
                  </a:lnTo>
                  <a:lnTo>
                    <a:pt x="1113" y="1291"/>
                  </a:lnTo>
                  <a:lnTo>
                    <a:pt x="1118" y="1276"/>
                  </a:lnTo>
                  <a:lnTo>
                    <a:pt x="1123" y="1262"/>
                  </a:lnTo>
                  <a:lnTo>
                    <a:pt x="1128" y="1247"/>
                  </a:lnTo>
                  <a:lnTo>
                    <a:pt x="1133" y="1233"/>
                  </a:lnTo>
                  <a:lnTo>
                    <a:pt x="1137" y="1214"/>
                  </a:lnTo>
                  <a:lnTo>
                    <a:pt x="1142" y="1199"/>
                  </a:lnTo>
                  <a:lnTo>
                    <a:pt x="1147" y="1185"/>
                  </a:lnTo>
                  <a:lnTo>
                    <a:pt x="1157" y="1166"/>
                  </a:lnTo>
                  <a:lnTo>
                    <a:pt x="1161" y="1151"/>
                  </a:lnTo>
                  <a:lnTo>
                    <a:pt x="1166" y="1132"/>
                  </a:lnTo>
                  <a:lnTo>
                    <a:pt x="1171" y="1113"/>
                  </a:lnTo>
                  <a:lnTo>
                    <a:pt x="1176" y="1094"/>
                  </a:lnTo>
                  <a:lnTo>
                    <a:pt x="1181" y="1079"/>
                  </a:lnTo>
                  <a:lnTo>
                    <a:pt x="1185" y="1060"/>
                  </a:lnTo>
                  <a:lnTo>
                    <a:pt x="1190" y="1041"/>
                  </a:lnTo>
                  <a:lnTo>
                    <a:pt x="1195" y="1022"/>
                  </a:lnTo>
                  <a:lnTo>
                    <a:pt x="1200" y="1003"/>
                  </a:lnTo>
                  <a:lnTo>
                    <a:pt x="1205" y="983"/>
                  </a:lnTo>
                  <a:lnTo>
                    <a:pt x="1209" y="964"/>
                  </a:lnTo>
                  <a:lnTo>
                    <a:pt x="1219" y="940"/>
                  </a:lnTo>
                  <a:lnTo>
                    <a:pt x="1224" y="921"/>
                  </a:lnTo>
                  <a:lnTo>
                    <a:pt x="1229" y="902"/>
                  </a:lnTo>
                  <a:lnTo>
                    <a:pt x="1233" y="883"/>
                  </a:lnTo>
                  <a:lnTo>
                    <a:pt x="1238" y="864"/>
                  </a:lnTo>
                  <a:lnTo>
                    <a:pt x="1243" y="840"/>
                  </a:lnTo>
                  <a:lnTo>
                    <a:pt x="1248" y="820"/>
                  </a:lnTo>
                  <a:lnTo>
                    <a:pt x="1253" y="801"/>
                  </a:lnTo>
                  <a:lnTo>
                    <a:pt x="1257" y="777"/>
                  </a:lnTo>
                  <a:lnTo>
                    <a:pt x="1262" y="758"/>
                  </a:lnTo>
                  <a:lnTo>
                    <a:pt x="1267" y="739"/>
                  </a:lnTo>
                  <a:lnTo>
                    <a:pt x="1272" y="720"/>
                  </a:lnTo>
                  <a:lnTo>
                    <a:pt x="1277" y="700"/>
                  </a:lnTo>
                  <a:lnTo>
                    <a:pt x="1286" y="676"/>
                  </a:lnTo>
                  <a:lnTo>
                    <a:pt x="1291" y="657"/>
                  </a:lnTo>
                  <a:lnTo>
                    <a:pt x="1296" y="638"/>
                  </a:lnTo>
                  <a:lnTo>
                    <a:pt x="1301" y="619"/>
                  </a:lnTo>
                  <a:lnTo>
                    <a:pt x="1305" y="600"/>
                  </a:lnTo>
                  <a:lnTo>
                    <a:pt x="1310" y="580"/>
                  </a:lnTo>
                  <a:lnTo>
                    <a:pt x="1315" y="561"/>
                  </a:lnTo>
                  <a:lnTo>
                    <a:pt x="1320" y="547"/>
                  </a:lnTo>
                  <a:lnTo>
                    <a:pt x="1325" y="528"/>
                  </a:lnTo>
                  <a:lnTo>
                    <a:pt x="1329" y="508"/>
                  </a:lnTo>
                  <a:lnTo>
                    <a:pt x="1334" y="489"/>
                  </a:lnTo>
                  <a:lnTo>
                    <a:pt x="1339" y="475"/>
                  </a:lnTo>
                  <a:lnTo>
                    <a:pt x="1349" y="456"/>
                  </a:lnTo>
                  <a:lnTo>
                    <a:pt x="1353" y="441"/>
                  </a:lnTo>
                  <a:lnTo>
                    <a:pt x="1358" y="427"/>
                  </a:lnTo>
                  <a:lnTo>
                    <a:pt x="1363" y="408"/>
                  </a:lnTo>
                  <a:lnTo>
                    <a:pt x="1368" y="393"/>
                  </a:lnTo>
                  <a:lnTo>
                    <a:pt x="1373" y="379"/>
                  </a:lnTo>
                  <a:lnTo>
                    <a:pt x="1377" y="364"/>
                  </a:lnTo>
                  <a:lnTo>
                    <a:pt x="1382" y="350"/>
                  </a:lnTo>
                  <a:lnTo>
                    <a:pt x="1387" y="340"/>
                  </a:lnTo>
                  <a:lnTo>
                    <a:pt x="1392" y="326"/>
                  </a:lnTo>
                  <a:lnTo>
                    <a:pt x="1397" y="312"/>
                  </a:lnTo>
                  <a:lnTo>
                    <a:pt x="1401" y="297"/>
                  </a:lnTo>
                  <a:lnTo>
                    <a:pt x="1411" y="288"/>
                  </a:lnTo>
                  <a:lnTo>
                    <a:pt x="1416" y="278"/>
                  </a:lnTo>
                  <a:lnTo>
                    <a:pt x="1421" y="264"/>
                  </a:lnTo>
                  <a:lnTo>
                    <a:pt x="1425" y="254"/>
                  </a:lnTo>
                  <a:lnTo>
                    <a:pt x="1430" y="244"/>
                  </a:lnTo>
                  <a:lnTo>
                    <a:pt x="1435" y="235"/>
                  </a:lnTo>
                  <a:lnTo>
                    <a:pt x="1440" y="225"/>
                  </a:lnTo>
                  <a:lnTo>
                    <a:pt x="1445" y="216"/>
                  </a:lnTo>
                  <a:lnTo>
                    <a:pt x="1449" y="206"/>
                  </a:lnTo>
                  <a:lnTo>
                    <a:pt x="1454" y="196"/>
                  </a:lnTo>
                  <a:lnTo>
                    <a:pt x="1459" y="187"/>
                  </a:lnTo>
                  <a:lnTo>
                    <a:pt x="1464" y="177"/>
                  </a:lnTo>
                  <a:lnTo>
                    <a:pt x="1473" y="172"/>
                  </a:lnTo>
                  <a:lnTo>
                    <a:pt x="1478" y="163"/>
                  </a:lnTo>
                  <a:lnTo>
                    <a:pt x="1483" y="158"/>
                  </a:lnTo>
                  <a:lnTo>
                    <a:pt x="1488" y="148"/>
                  </a:lnTo>
                  <a:lnTo>
                    <a:pt x="1493" y="144"/>
                  </a:lnTo>
                  <a:lnTo>
                    <a:pt x="1497" y="139"/>
                  </a:lnTo>
                  <a:lnTo>
                    <a:pt x="1502" y="129"/>
                  </a:lnTo>
                  <a:lnTo>
                    <a:pt x="1507" y="124"/>
                  </a:lnTo>
                  <a:lnTo>
                    <a:pt x="1512" y="120"/>
                  </a:lnTo>
                  <a:lnTo>
                    <a:pt x="1517" y="115"/>
                  </a:lnTo>
                  <a:lnTo>
                    <a:pt x="1521" y="110"/>
                  </a:lnTo>
                  <a:lnTo>
                    <a:pt x="1526" y="105"/>
                  </a:lnTo>
                  <a:lnTo>
                    <a:pt x="1536" y="100"/>
                  </a:lnTo>
                  <a:lnTo>
                    <a:pt x="1541" y="96"/>
                  </a:lnTo>
                  <a:lnTo>
                    <a:pt x="1545" y="91"/>
                  </a:lnTo>
                  <a:lnTo>
                    <a:pt x="1550" y="86"/>
                  </a:lnTo>
                  <a:lnTo>
                    <a:pt x="1555" y="81"/>
                  </a:lnTo>
                  <a:lnTo>
                    <a:pt x="1560" y="76"/>
                  </a:lnTo>
                  <a:lnTo>
                    <a:pt x="1565" y="76"/>
                  </a:lnTo>
                  <a:lnTo>
                    <a:pt x="1569" y="72"/>
                  </a:lnTo>
                  <a:lnTo>
                    <a:pt x="1574" y="67"/>
                  </a:lnTo>
                  <a:lnTo>
                    <a:pt x="1579" y="67"/>
                  </a:lnTo>
                  <a:lnTo>
                    <a:pt x="1584" y="62"/>
                  </a:lnTo>
                  <a:lnTo>
                    <a:pt x="1589" y="57"/>
                  </a:lnTo>
                  <a:lnTo>
                    <a:pt x="1598" y="57"/>
                  </a:lnTo>
                  <a:lnTo>
                    <a:pt x="1603" y="52"/>
                  </a:lnTo>
                  <a:lnTo>
                    <a:pt x="1608" y="52"/>
                  </a:lnTo>
                  <a:lnTo>
                    <a:pt x="1613" y="48"/>
                  </a:lnTo>
                  <a:lnTo>
                    <a:pt x="1617" y="48"/>
                  </a:lnTo>
                  <a:lnTo>
                    <a:pt x="1622" y="43"/>
                  </a:lnTo>
                  <a:lnTo>
                    <a:pt x="1627" y="43"/>
                  </a:lnTo>
                  <a:lnTo>
                    <a:pt x="1632" y="38"/>
                  </a:lnTo>
                  <a:lnTo>
                    <a:pt x="1637" y="38"/>
                  </a:lnTo>
                  <a:lnTo>
                    <a:pt x="1641" y="38"/>
                  </a:lnTo>
                  <a:lnTo>
                    <a:pt x="1646" y="33"/>
                  </a:lnTo>
                  <a:lnTo>
                    <a:pt x="1651" y="33"/>
                  </a:lnTo>
                  <a:lnTo>
                    <a:pt x="1661" y="33"/>
                  </a:lnTo>
                  <a:lnTo>
                    <a:pt x="1665" y="28"/>
                  </a:lnTo>
                  <a:lnTo>
                    <a:pt x="1670" y="28"/>
                  </a:lnTo>
                  <a:lnTo>
                    <a:pt x="1675" y="28"/>
                  </a:lnTo>
                  <a:lnTo>
                    <a:pt x="1680" y="24"/>
                  </a:lnTo>
                  <a:lnTo>
                    <a:pt x="1685" y="24"/>
                  </a:lnTo>
                  <a:lnTo>
                    <a:pt x="1689" y="24"/>
                  </a:lnTo>
                  <a:lnTo>
                    <a:pt x="1694" y="24"/>
                  </a:lnTo>
                  <a:lnTo>
                    <a:pt x="1699" y="24"/>
                  </a:lnTo>
                  <a:lnTo>
                    <a:pt x="1704" y="19"/>
                  </a:lnTo>
                  <a:lnTo>
                    <a:pt x="1709" y="19"/>
                  </a:lnTo>
                  <a:lnTo>
                    <a:pt x="1713" y="19"/>
                  </a:lnTo>
                  <a:lnTo>
                    <a:pt x="1723" y="19"/>
                  </a:lnTo>
                  <a:lnTo>
                    <a:pt x="1728" y="19"/>
                  </a:lnTo>
                  <a:lnTo>
                    <a:pt x="1733" y="14"/>
                  </a:lnTo>
                  <a:lnTo>
                    <a:pt x="1737" y="14"/>
                  </a:lnTo>
                  <a:lnTo>
                    <a:pt x="1742" y="14"/>
                  </a:lnTo>
                  <a:lnTo>
                    <a:pt x="1747" y="14"/>
                  </a:lnTo>
                  <a:lnTo>
                    <a:pt x="1752" y="14"/>
                  </a:lnTo>
                  <a:lnTo>
                    <a:pt x="1757" y="14"/>
                  </a:lnTo>
                  <a:lnTo>
                    <a:pt x="1761" y="14"/>
                  </a:lnTo>
                  <a:lnTo>
                    <a:pt x="1766" y="9"/>
                  </a:lnTo>
                  <a:lnTo>
                    <a:pt x="1771" y="9"/>
                  </a:lnTo>
                  <a:lnTo>
                    <a:pt x="1781" y="9"/>
                  </a:lnTo>
                  <a:lnTo>
                    <a:pt x="1785" y="9"/>
                  </a:lnTo>
                  <a:lnTo>
                    <a:pt x="1790" y="9"/>
                  </a:lnTo>
                  <a:lnTo>
                    <a:pt x="1795" y="9"/>
                  </a:lnTo>
                  <a:lnTo>
                    <a:pt x="1800" y="9"/>
                  </a:lnTo>
                  <a:lnTo>
                    <a:pt x="1805" y="9"/>
                  </a:lnTo>
                  <a:lnTo>
                    <a:pt x="1809" y="9"/>
                  </a:lnTo>
                  <a:lnTo>
                    <a:pt x="1814" y="9"/>
                  </a:lnTo>
                  <a:lnTo>
                    <a:pt x="1819" y="9"/>
                  </a:lnTo>
                  <a:lnTo>
                    <a:pt x="1824" y="4"/>
                  </a:lnTo>
                  <a:lnTo>
                    <a:pt x="1829" y="4"/>
                  </a:lnTo>
                  <a:lnTo>
                    <a:pt x="1833" y="4"/>
                  </a:lnTo>
                  <a:lnTo>
                    <a:pt x="1838" y="4"/>
                  </a:lnTo>
                  <a:lnTo>
                    <a:pt x="1848" y="4"/>
                  </a:lnTo>
                  <a:lnTo>
                    <a:pt x="1853" y="4"/>
                  </a:lnTo>
                  <a:lnTo>
                    <a:pt x="1857" y="4"/>
                  </a:lnTo>
                  <a:lnTo>
                    <a:pt x="1862" y="4"/>
                  </a:lnTo>
                  <a:lnTo>
                    <a:pt x="1867" y="4"/>
                  </a:lnTo>
                  <a:lnTo>
                    <a:pt x="1872" y="4"/>
                  </a:lnTo>
                  <a:lnTo>
                    <a:pt x="1877" y="4"/>
                  </a:lnTo>
                  <a:lnTo>
                    <a:pt x="1881" y="4"/>
                  </a:lnTo>
                  <a:lnTo>
                    <a:pt x="1886" y="4"/>
                  </a:lnTo>
                  <a:lnTo>
                    <a:pt x="1891" y="4"/>
                  </a:lnTo>
                  <a:lnTo>
                    <a:pt x="1896" y="4"/>
                  </a:lnTo>
                  <a:lnTo>
                    <a:pt x="1905" y="4"/>
                  </a:lnTo>
                  <a:lnTo>
                    <a:pt x="1910" y="4"/>
                  </a:lnTo>
                  <a:lnTo>
                    <a:pt x="1915" y="4"/>
                  </a:lnTo>
                  <a:lnTo>
                    <a:pt x="1920" y="4"/>
                  </a:lnTo>
                  <a:lnTo>
                    <a:pt x="1925" y="4"/>
                  </a:lnTo>
                  <a:lnTo>
                    <a:pt x="1929" y="4"/>
                  </a:lnTo>
                  <a:lnTo>
                    <a:pt x="1934" y="4"/>
                  </a:lnTo>
                  <a:lnTo>
                    <a:pt x="1939" y="4"/>
                  </a:lnTo>
                  <a:lnTo>
                    <a:pt x="1944" y="4"/>
                  </a:lnTo>
                  <a:lnTo>
                    <a:pt x="1949" y="4"/>
                  </a:lnTo>
                  <a:lnTo>
                    <a:pt x="1953" y="4"/>
                  </a:lnTo>
                  <a:lnTo>
                    <a:pt x="1958" y="4"/>
                  </a:lnTo>
                  <a:lnTo>
                    <a:pt x="1963" y="4"/>
                  </a:lnTo>
                  <a:lnTo>
                    <a:pt x="1973" y="0"/>
                  </a:lnTo>
                  <a:lnTo>
                    <a:pt x="1977" y="0"/>
                  </a:lnTo>
                  <a:lnTo>
                    <a:pt x="1982" y="0"/>
                  </a:lnTo>
                  <a:lnTo>
                    <a:pt x="1987" y="0"/>
                  </a:lnTo>
                  <a:lnTo>
                    <a:pt x="1992" y="0"/>
                  </a:lnTo>
                  <a:lnTo>
                    <a:pt x="1997" y="0"/>
                  </a:lnTo>
                  <a:lnTo>
                    <a:pt x="2002" y="0"/>
                  </a:lnTo>
                  <a:lnTo>
                    <a:pt x="2006" y="0"/>
                  </a:lnTo>
                  <a:lnTo>
                    <a:pt x="2011" y="0"/>
                  </a:lnTo>
                  <a:lnTo>
                    <a:pt x="2016" y="0"/>
                  </a:lnTo>
                  <a:lnTo>
                    <a:pt x="2021" y="0"/>
                  </a:lnTo>
                  <a:lnTo>
                    <a:pt x="2026" y="0"/>
                  </a:lnTo>
                  <a:lnTo>
                    <a:pt x="2035" y="0"/>
                  </a:lnTo>
                  <a:lnTo>
                    <a:pt x="2040" y="0"/>
                  </a:lnTo>
                  <a:lnTo>
                    <a:pt x="2045" y="0"/>
                  </a:lnTo>
                  <a:lnTo>
                    <a:pt x="2050" y="0"/>
                  </a:lnTo>
                  <a:lnTo>
                    <a:pt x="2054" y="0"/>
                  </a:lnTo>
                  <a:lnTo>
                    <a:pt x="2059" y="0"/>
                  </a:lnTo>
                  <a:lnTo>
                    <a:pt x="2064" y="0"/>
                  </a:lnTo>
                  <a:lnTo>
                    <a:pt x="2069" y="0"/>
                  </a:lnTo>
                  <a:lnTo>
                    <a:pt x="2074" y="0"/>
                  </a:lnTo>
                  <a:lnTo>
                    <a:pt x="2078" y="0"/>
                  </a:lnTo>
                  <a:lnTo>
                    <a:pt x="2083" y="0"/>
                  </a:lnTo>
                  <a:lnTo>
                    <a:pt x="2093" y="0"/>
                  </a:lnTo>
                  <a:lnTo>
                    <a:pt x="2098" y="0"/>
                  </a:lnTo>
                  <a:lnTo>
                    <a:pt x="2102" y="0"/>
                  </a:lnTo>
                  <a:lnTo>
                    <a:pt x="2107" y="0"/>
                  </a:lnTo>
                  <a:lnTo>
                    <a:pt x="2112" y="0"/>
                  </a:lnTo>
                  <a:lnTo>
                    <a:pt x="2117" y="0"/>
                  </a:lnTo>
                  <a:lnTo>
                    <a:pt x="2122" y="0"/>
                  </a:lnTo>
                  <a:lnTo>
                    <a:pt x="2126" y="0"/>
                  </a:lnTo>
                  <a:lnTo>
                    <a:pt x="2131" y="0"/>
                  </a:lnTo>
                  <a:lnTo>
                    <a:pt x="2136" y="0"/>
                  </a:lnTo>
                  <a:lnTo>
                    <a:pt x="2141" y="0"/>
                  </a:lnTo>
                  <a:lnTo>
                    <a:pt x="2146" y="0"/>
                  </a:lnTo>
                  <a:lnTo>
                    <a:pt x="2155" y="0"/>
                  </a:lnTo>
                  <a:lnTo>
                    <a:pt x="2160" y="0"/>
                  </a:lnTo>
                  <a:lnTo>
                    <a:pt x="2165" y="0"/>
                  </a:lnTo>
                  <a:lnTo>
                    <a:pt x="2170" y="0"/>
                  </a:lnTo>
                  <a:lnTo>
                    <a:pt x="2174" y="0"/>
                  </a:lnTo>
                  <a:lnTo>
                    <a:pt x="2179" y="0"/>
                  </a:lnTo>
                  <a:lnTo>
                    <a:pt x="2184" y="0"/>
                  </a:lnTo>
                  <a:lnTo>
                    <a:pt x="2189" y="0"/>
                  </a:lnTo>
                  <a:lnTo>
                    <a:pt x="2194" y="0"/>
                  </a:lnTo>
                  <a:lnTo>
                    <a:pt x="2198" y="0"/>
                  </a:lnTo>
                  <a:lnTo>
                    <a:pt x="2203" y="0"/>
                  </a:lnTo>
                  <a:lnTo>
                    <a:pt x="2208" y="0"/>
                  </a:lnTo>
                  <a:lnTo>
                    <a:pt x="2218" y="0"/>
                  </a:lnTo>
                  <a:lnTo>
                    <a:pt x="2222" y="0"/>
                  </a:lnTo>
                  <a:lnTo>
                    <a:pt x="2227" y="0"/>
                  </a:lnTo>
                  <a:lnTo>
                    <a:pt x="2232" y="0"/>
                  </a:lnTo>
                  <a:lnTo>
                    <a:pt x="2237" y="0"/>
                  </a:lnTo>
                  <a:lnTo>
                    <a:pt x="2242" y="0"/>
                  </a:lnTo>
                  <a:lnTo>
                    <a:pt x="2246" y="0"/>
                  </a:lnTo>
                  <a:lnTo>
                    <a:pt x="2251" y="0"/>
                  </a:lnTo>
                  <a:lnTo>
                    <a:pt x="2256" y="0"/>
                  </a:lnTo>
                  <a:lnTo>
                    <a:pt x="2261" y="0"/>
                  </a:lnTo>
                  <a:lnTo>
                    <a:pt x="2266" y="0"/>
                  </a:lnTo>
                  <a:lnTo>
                    <a:pt x="2270" y="0"/>
                  </a:lnTo>
                  <a:lnTo>
                    <a:pt x="2280" y="0"/>
                  </a:lnTo>
                  <a:lnTo>
                    <a:pt x="2285" y="0"/>
                  </a:lnTo>
                  <a:lnTo>
                    <a:pt x="2290" y="0"/>
                  </a:lnTo>
                  <a:lnTo>
                    <a:pt x="2294" y="0"/>
                  </a:lnTo>
                  <a:lnTo>
                    <a:pt x="2299" y="0"/>
                  </a:lnTo>
                  <a:lnTo>
                    <a:pt x="2304" y="0"/>
                  </a:lnTo>
                  <a:lnTo>
                    <a:pt x="2309" y="0"/>
                  </a:lnTo>
                  <a:lnTo>
                    <a:pt x="2314" y="0"/>
                  </a:lnTo>
                  <a:lnTo>
                    <a:pt x="2318" y="0"/>
                  </a:lnTo>
                  <a:lnTo>
                    <a:pt x="2323" y="0"/>
                  </a:lnTo>
                  <a:lnTo>
                    <a:pt x="2328" y="0"/>
                  </a:lnTo>
                  <a:lnTo>
                    <a:pt x="2333" y="0"/>
                  </a:lnTo>
                  <a:lnTo>
                    <a:pt x="2342" y="0"/>
                  </a:lnTo>
                  <a:lnTo>
                    <a:pt x="2347" y="0"/>
                  </a:lnTo>
                  <a:lnTo>
                    <a:pt x="2352" y="0"/>
                  </a:lnTo>
                  <a:lnTo>
                    <a:pt x="2357" y="0"/>
                  </a:lnTo>
                  <a:lnTo>
                    <a:pt x="2362" y="0"/>
                  </a:lnTo>
                  <a:lnTo>
                    <a:pt x="2366" y="0"/>
                  </a:lnTo>
                  <a:lnTo>
                    <a:pt x="2371" y="0"/>
                  </a:lnTo>
                  <a:lnTo>
                    <a:pt x="2376" y="0"/>
                  </a:lnTo>
                  <a:lnTo>
                    <a:pt x="2381" y="0"/>
                  </a:lnTo>
                  <a:lnTo>
                    <a:pt x="2386" y="0"/>
                  </a:lnTo>
                  <a:lnTo>
                    <a:pt x="2390" y="0"/>
                  </a:lnTo>
                  <a:lnTo>
                    <a:pt x="2395" y="0"/>
                  </a:lnTo>
                  <a:lnTo>
                    <a:pt x="2405" y="0"/>
                  </a:lnTo>
                  <a:lnTo>
                    <a:pt x="2410" y="0"/>
                  </a:lnTo>
                  <a:lnTo>
                    <a:pt x="2414" y="0"/>
                  </a:lnTo>
                  <a:lnTo>
                    <a:pt x="2419" y="0"/>
                  </a:lnTo>
                  <a:lnTo>
                    <a:pt x="2424" y="0"/>
                  </a:lnTo>
                  <a:lnTo>
                    <a:pt x="2429" y="0"/>
                  </a:lnTo>
                  <a:lnTo>
                    <a:pt x="2434" y="0"/>
                  </a:lnTo>
                  <a:lnTo>
                    <a:pt x="2438" y="0"/>
                  </a:lnTo>
                  <a:lnTo>
                    <a:pt x="2443" y="0"/>
                  </a:lnTo>
                  <a:lnTo>
                    <a:pt x="2448" y="0"/>
                  </a:lnTo>
                  <a:lnTo>
                    <a:pt x="2453" y="0"/>
                  </a:lnTo>
                  <a:lnTo>
                    <a:pt x="2458" y="0"/>
                  </a:lnTo>
                  <a:lnTo>
                    <a:pt x="2462" y="0"/>
                  </a:lnTo>
                  <a:lnTo>
                    <a:pt x="2472" y="0"/>
                  </a:lnTo>
                  <a:lnTo>
                    <a:pt x="2477" y="0"/>
                  </a:lnTo>
                  <a:lnTo>
                    <a:pt x="2482" y="0"/>
                  </a:lnTo>
                  <a:lnTo>
                    <a:pt x="2486" y="0"/>
                  </a:lnTo>
                  <a:lnTo>
                    <a:pt x="2491" y="0"/>
                  </a:lnTo>
                  <a:lnTo>
                    <a:pt x="2496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6337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789" y="1562996"/>
            <a:ext cx="5333451" cy="23223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2499620" y="6252409"/>
            <a:ext cx="101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Position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 rot="-5400000">
            <a:off x="9218" y="4791002"/>
            <a:ext cx="10900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Intensity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6507480" y="2669765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52461" y="273788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 flipH="1" flipV="1">
            <a:off x="3704156" y="2111450"/>
            <a:ext cx="2803324" cy="883158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 flipV="1">
            <a:off x="362161" y="2421288"/>
            <a:ext cx="3151872" cy="57332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1531100" y="559247"/>
            <a:ext cx="37368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Arial" charset="0"/>
                <a:cs typeface="Arial" charset="0"/>
              </a:rPr>
              <a:t>Mach Band Effect 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(2)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Text Box 1030"/>
          <p:cNvSpPr txBox="1">
            <a:spLocks noChangeArrowheads="1"/>
          </p:cNvSpPr>
          <p:nvPr/>
        </p:nvSpPr>
        <p:spPr bwMode="auto">
          <a:xfrm>
            <a:off x="701033" y="6611779"/>
            <a:ext cx="5623865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(Images from Rafael C. Gonzalez and Richard E. </a:t>
            </a:r>
            <a:r>
              <a:rPr lang="en-US" sz="1000" dirty="0" smtClean="0"/>
              <a:t>Wood</a:t>
            </a:r>
            <a:r>
              <a:rPr lang="en-US" sz="1000" dirty="0"/>
              <a:t>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557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219" y="1688827"/>
            <a:ext cx="187325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4469" y="1688827"/>
            <a:ext cx="187325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219" y="3562077"/>
            <a:ext cx="187325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64469" y="3562077"/>
            <a:ext cx="187325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107692" y="5875120"/>
            <a:ext cx="1060899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    </a:t>
            </a:r>
            <a:r>
              <a:rPr lang="en-US" sz="2000" b="1" i="1" dirty="0" err="1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Kontras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en-US" sz="2000" b="1" i="1" dirty="0" err="1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Simultan</a:t>
            </a:r>
            <a:r>
              <a:rPr lang="en-US" sz="2000" b="1" i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 </a:t>
            </a:r>
            <a:r>
              <a:rPr lang="en-US" sz="2000" b="1" i="1" dirty="0" err="1" smtClean="0">
                <a:latin typeface="Segoe Print" panose="02000600000000000000" pitchFamily="2" charset="0"/>
              </a:rPr>
              <a:t>a</a:t>
            </a:r>
            <a:r>
              <a:rPr lang="en-US" sz="2000" i="1" dirty="0" err="1" smtClean="0">
                <a:latin typeface="Segoe Print" panose="02000600000000000000" pitchFamily="2" charset="0"/>
              </a:rPr>
              <a:t>dalah</a:t>
            </a:r>
            <a:r>
              <a:rPr lang="en-US" sz="2000" dirty="0">
                <a:latin typeface="Segoe Print" panose="02000600000000000000" pitchFamily="2" charset="0"/>
              </a:rPr>
              <a:t> :  </a:t>
            </a:r>
            <a:r>
              <a:rPr lang="en-US" sz="2000" dirty="0" err="1">
                <a:latin typeface="Segoe Print" panose="02000600000000000000" pitchFamily="2" charset="0"/>
              </a:rPr>
              <a:t>Semua</a:t>
            </a:r>
            <a:r>
              <a:rPr lang="en-US" sz="2000" dirty="0">
                <a:latin typeface="Segoe Print" panose="02000600000000000000" pitchFamily="2" charset="0"/>
              </a:rPr>
              <a:t> </a:t>
            </a:r>
            <a:r>
              <a:rPr lang="en-US" sz="2000" dirty="0" err="1">
                <a:latin typeface="Segoe Print" panose="02000600000000000000" pitchFamily="2" charset="0"/>
              </a:rPr>
              <a:t>kotak</a:t>
            </a:r>
            <a:r>
              <a:rPr lang="en-US" sz="2000" dirty="0">
                <a:latin typeface="Segoe Print" panose="02000600000000000000" pitchFamily="2" charset="0"/>
              </a:rPr>
              <a:t> </a:t>
            </a:r>
            <a:r>
              <a:rPr lang="en-US" sz="2000" dirty="0" err="1">
                <a:latin typeface="Segoe Print" panose="02000600000000000000" pitchFamily="2" charset="0"/>
              </a:rPr>
              <a:t>kecil</a:t>
            </a:r>
            <a:r>
              <a:rPr lang="en-US" sz="2000" dirty="0">
                <a:latin typeface="Segoe Print" panose="02000600000000000000" pitchFamily="2" charset="0"/>
              </a:rPr>
              <a:t> </a:t>
            </a:r>
            <a:r>
              <a:rPr lang="en-US" sz="2000" dirty="0" err="1">
                <a:latin typeface="Segoe Print" panose="02000600000000000000" pitchFamily="2" charset="0"/>
              </a:rPr>
              <a:t>memiliki</a:t>
            </a:r>
            <a:r>
              <a:rPr lang="en-US" sz="2000" dirty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intensitas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>
                <a:latin typeface="Segoe Print" panose="02000600000000000000" pitchFamily="2" charset="0"/>
              </a:rPr>
              <a:t>yang </a:t>
            </a:r>
            <a:r>
              <a:rPr lang="en-US" sz="2000" dirty="0" err="1">
                <a:latin typeface="Segoe Print" panose="02000600000000000000" pitchFamily="2" charset="0"/>
              </a:rPr>
              <a:t>sama</a:t>
            </a:r>
            <a:endParaRPr lang="en-US" sz="2000" dirty="0">
              <a:latin typeface="Segoe Print" panose="02000600000000000000" pitchFamily="2" charset="0"/>
            </a:endParaRPr>
          </a:p>
          <a:p>
            <a:r>
              <a:rPr lang="en-US" sz="2000" dirty="0" err="1">
                <a:latin typeface="Segoe Print" panose="02000600000000000000" pitchFamily="2" charset="0"/>
              </a:rPr>
              <a:t>tapi</a:t>
            </a:r>
            <a:r>
              <a:rPr lang="en-US" sz="2000" dirty="0">
                <a:latin typeface="Segoe Print" panose="02000600000000000000" pitchFamily="2" charset="0"/>
              </a:rPr>
              <a:t> </a:t>
            </a:r>
            <a:r>
              <a:rPr lang="en-US" sz="2000" dirty="0" err="1">
                <a:latin typeface="Segoe Print" panose="02000600000000000000" pitchFamily="2" charset="0"/>
              </a:rPr>
              <a:t>mereka</a:t>
            </a:r>
            <a:r>
              <a:rPr lang="en-US" sz="2000" dirty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terlihat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lebih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>
                <a:latin typeface="Segoe Print" panose="02000600000000000000" pitchFamily="2" charset="0"/>
              </a:rPr>
              <a:t>gelap</a:t>
            </a:r>
            <a:r>
              <a:rPr lang="en-US" sz="2000" dirty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pada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>
                <a:latin typeface="Segoe Print" panose="02000600000000000000" pitchFamily="2" charset="0"/>
              </a:rPr>
              <a:t>latar</a:t>
            </a:r>
            <a:r>
              <a:rPr lang="en-US" sz="2000" dirty="0">
                <a:latin typeface="Segoe Print" panose="02000600000000000000" pitchFamily="2" charset="0"/>
              </a:rPr>
              <a:t> </a:t>
            </a:r>
            <a:r>
              <a:rPr lang="en-US" sz="2000" dirty="0" err="1">
                <a:latin typeface="Segoe Print" panose="02000600000000000000" pitchFamily="2" charset="0"/>
              </a:rPr>
              <a:t>belakang</a:t>
            </a:r>
            <a:r>
              <a:rPr lang="en-US" sz="2000" dirty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kotak</a:t>
            </a:r>
            <a:r>
              <a:rPr lang="en-US" sz="2000" dirty="0" smtClean="0">
                <a:latin typeface="Segoe Print" panose="02000600000000000000" pitchFamily="2" charset="0"/>
              </a:rPr>
              <a:t> yang </a:t>
            </a:r>
            <a:r>
              <a:rPr lang="en-US" sz="2000" dirty="0" err="1" smtClean="0">
                <a:latin typeface="Segoe Print" panose="02000600000000000000" pitchFamily="2" charset="0"/>
              </a:rPr>
              <a:t>lebih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terang</a:t>
            </a:r>
            <a:r>
              <a:rPr lang="en-US" sz="2000" dirty="0" smtClean="0">
                <a:latin typeface="Segoe Print" panose="02000600000000000000" pitchFamily="2" charset="0"/>
              </a:rPr>
              <a:t>.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573594" y="425669"/>
            <a:ext cx="8510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id-ID"/>
            </a:defPPr>
            <a:lvl1pPr>
              <a:defRPr sz="2800" b="1" i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sz="2400" dirty="0" err="1" smtClean="0"/>
              <a:t>Adaptasi</a:t>
            </a:r>
            <a:r>
              <a:rPr lang="en-US" sz="2400" dirty="0" smtClean="0"/>
              <a:t> Brightness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Kontras</a:t>
            </a:r>
            <a:r>
              <a:rPr lang="en-US" sz="2400" dirty="0" smtClean="0"/>
              <a:t> Simultaneous Contrast</a:t>
            </a:r>
            <a:endParaRPr lang="en-US" sz="2400" dirty="0"/>
          </a:p>
        </p:txBody>
      </p:sp>
      <p:sp>
        <p:nvSpPr>
          <p:cNvPr id="8" name="Text Box 1030"/>
          <p:cNvSpPr txBox="1">
            <a:spLocks noChangeArrowheads="1"/>
          </p:cNvSpPr>
          <p:nvPr/>
        </p:nvSpPr>
        <p:spPr bwMode="auto">
          <a:xfrm>
            <a:off x="3252536" y="5532113"/>
            <a:ext cx="5623865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(Images from Rafael C. Gonzalez and Richard E. </a:t>
            </a:r>
            <a:r>
              <a:rPr lang="en-US" sz="1000" dirty="0" smtClean="0"/>
              <a:t>Wood</a:t>
            </a:r>
            <a:r>
              <a:rPr lang="en-US" sz="1000" dirty="0"/>
              <a:t>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28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5758" y="1587062"/>
            <a:ext cx="9440918" cy="455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650126" y="488730"/>
            <a:ext cx="60749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Kontras</a:t>
            </a:r>
            <a:r>
              <a:rPr lang="en-US" sz="28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Simultan</a:t>
            </a:r>
            <a:endParaRPr lang="en-US" sz="28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1405758" y="6145802"/>
            <a:ext cx="9440918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(Images from Rafael C. Gonzalez and Richard E. </a:t>
            </a:r>
            <a:r>
              <a:rPr lang="en-US" sz="1000" dirty="0" smtClean="0"/>
              <a:t>Wood</a:t>
            </a:r>
            <a:r>
              <a:rPr lang="en-US" sz="1000" dirty="0"/>
              <a:t>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5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/>
          <a:srcRect l="18048"/>
          <a:stretch>
            <a:fillRect/>
          </a:stretch>
        </p:blipFill>
        <p:spPr bwMode="auto">
          <a:xfrm>
            <a:off x="1403028" y="1437211"/>
            <a:ext cx="4982006" cy="485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636074" y="440808"/>
            <a:ext cx="27590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Arial" charset="0"/>
                <a:cs typeface="Arial" charset="0"/>
              </a:rPr>
              <a:t>Optical illusion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403028" y="6367240"/>
            <a:ext cx="4982006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 dirty="0"/>
              <a:t>(Images from Rafael C. Gonzalez and Richard E. </a:t>
            </a:r>
            <a:r>
              <a:rPr lang="en-US" sz="1000" dirty="0" smtClean="0"/>
              <a:t>Wood</a:t>
            </a:r>
            <a:r>
              <a:rPr lang="en-US" sz="1000" dirty="0"/>
              <a:t>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6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0802" y="1512485"/>
            <a:ext cx="7450192" cy="4948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602828" y="502307"/>
            <a:ext cx="3085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Spektrum</a:t>
            </a:r>
            <a:r>
              <a:rPr lang="en-US" sz="28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Visible</a:t>
            </a:r>
            <a:endParaRPr lang="en-US" sz="28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03028" y="6461126"/>
            <a:ext cx="7677966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(Images from Rafael C. Gonzalez and Richard E. </a:t>
            </a:r>
            <a:r>
              <a:rPr lang="en-US" sz="1000" dirty="0" smtClean="0"/>
              <a:t>Wood</a:t>
            </a:r>
            <a:r>
              <a:rPr lang="en-US" sz="1000" dirty="0"/>
              <a:t>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34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>
              <a:defRPr/>
            </a:pPr>
            <a:r>
              <a:rPr lang="en-GB" sz="2800" b="1" dirty="0" err="1">
                <a:latin typeface="Arial" charset="0"/>
                <a:ea typeface="+mn-ea"/>
                <a:cs typeface="Arial" charset="0"/>
              </a:rPr>
              <a:t>Pengertian</a:t>
            </a:r>
            <a:r>
              <a:rPr lang="en-GB" sz="2800" b="1" dirty="0">
                <a:latin typeface="Arial" charset="0"/>
                <a:ea typeface="+mn-ea"/>
                <a:cs typeface="Arial" charset="0"/>
              </a:rPr>
              <a:t> Citra Digital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9048" y="1851724"/>
            <a:ext cx="8915400" cy="45720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Citra Digital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Citra digital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dirty="0" err="1"/>
              <a:t>intensitas</a:t>
            </a:r>
            <a:r>
              <a:rPr lang="en-GB" dirty="0"/>
              <a:t> </a:t>
            </a:r>
            <a:r>
              <a:rPr lang="en-GB" dirty="0" err="1"/>
              <a:t>cahaya</a:t>
            </a:r>
            <a:r>
              <a:rPr lang="en-GB" dirty="0"/>
              <a:t> f(</a:t>
            </a:r>
            <a:r>
              <a:rPr lang="en-GB" dirty="0" err="1"/>
              <a:t>x,y</a:t>
            </a:r>
            <a:r>
              <a:rPr lang="en-GB" dirty="0"/>
              <a:t>), </a:t>
            </a:r>
            <a:r>
              <a:rPr lang="en-GB" dirty="0" err="1"/>
              <a:t>dimana</a:t>
            </a:r>
            <a:r>
              <a:rPr lang="en-GB" dirty="0"/>
              <a:t> </a:t>
            </a:r>
            <a:r>
              <a:rPr lang="en-GB" dirty="0" err="1"/>
              <a:t>harga</a:t>
            </a:r>
            <a:r>
              <a:rPr lang="en-GB" dirty="0"/>
              <a:t> x </a:t>
            </a:r>
            <a:r>
              <a:rPr lang="en-GB" dirty="0" err="1"/>
              <a:t>dan</a:t>
            </a:r>
            <a:r>
              <a:rPr lang="en-GB" dirty="0"/>
              <a:t> y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koordinat</a:t>
            </a:r>
            <a:r>
              <a:rPr lang="en-GB" dirty="0"/>
              <a:t> </a:t>
            </a:r>
            <a:r>
              <a:rPr lang="en-GB" dirty="0" err="1"/>
              <a:t>spasial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harga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titik</a:t>
            </a:r>
            <a:r>
              <a:rPr lang="en-GB" dirty="0"/>
              <a:t> (</a:t>
            </a:r>
            <a:r>
              <a:rPr lang="en-GB" dirty="0" err="1"/>
              <a:t>x,y</a:t>
            </a:r>
            <a:r>
              <a:rPr lang="en-GB" dirty="0"/>
              <a:t>)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tingkat</a:t>
            </a:r>
            <a:r>
              <a:rPr lang="en-GB" dirty="0"/>
              <a:t> </a:t>
            </a:r>
            <a:r>
              <a:rPr lang="en-GB" dirty="0" err="1"/>
              <a:t>kecemerlangan</a:t>
            </a:r>
            <a:r>
              <a:rPr lang="en-GB" dirty="0"/>
              <a:t> </a:t>
            </a:r>
            <a:r>
              <a:rPr lang="en-GB" dirty="0" err="1"/>
              <a:t>citra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titik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Citra digital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citra</a:t>
            </a:r>
            <a:r>
              <a:rPr lang="en-GB" dirty="0"/>
              <a:t> f(</a:t>
            </a:r>
            <a:r>
              <a:rPr lang="en-GB" dirty="0" err="1"/>
              <a:t>x,y</a:t>
            </a:r>
            <a:r>
              <a:rPr lang="en-GB" dirty="0"/>
              <a:t>) </a:t>
            </a:r>
            <a:r>
              <a:rPr lang="en-GB" dirty="0" err="1"/>
              <a:t>dimana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diskritisasi</a:t>
            </a:r>
            <a:r>
              <a:rPr lang="en-GB" dirty="0"/>
              <a:t> </a:t>
            </a:r>
            <a:r>
              <a:rPr lang="en-GB" dirty="0" err="1"/>
              <a:t>koordinat</a:t>
            </a:r>
            <a:r>
              <a:rPr lang="en-GB" dirty="0"/>
              <a:t> </a:t>
            </a:r>
            <a:r>
              <a:rPr lang="en-GB" dirty="0" err="1"/>
              <a:t>spasial</a:t>
            </a:r>
            <a:r>
              <a:rPr lang="en-GB" dirty="0"/>
              <a:t> (sampling)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diskritisasi</a:t>
            </a:r>
            <a:r>
              <a:rPr lang="en-GB" dirty="0"/>
              <a:t> </a:t>
            </a:r>
            <a:r>
              <a:rPr lang="en-GB" dirty="0" err="1"/>
              <a:t>tingkat</a:t>
            </a:r>
            <a:r>
              <a:rPr lang="en-GB" dirty="0"/>
              <a:t> </a:t>
            </a:r>
            <a:r>
              <a:rPr lang="en-GB" dirty="0" err="1"/>
              <a:t>kecemerlangannya</a:t>
            </a:r>
            <a:r>
              <a:rPr lang="en-GB" dirty="0"/>
              <a:t>/</a:t>
            </a:r>
            <a:r>
              <a:rPr lang="en-GB" dirty="0" err="1"/>
              <a:t>keabuan</a:t>
            </a:r>
            <a:r>
              <a:rPr lang="en-GB" dirty="0"/>
              <a:t> (</a:t>
            </a:r>
            <a:r>
              <a:rPr lang="en-GB" dirty="0" err="1"/>
              <a:t>kwantisasi</a:t>
            </a:r>
            <a:r>
              <a:rPr lang="en-GB" dirty="0"/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Citra digital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matriks</a:t>
            </a:r>
            <a:r>
              <a:rPr lang="en-GB" dirty="0"/>
              <a:t> </a:t>
            </a:r>
            <a:r>
              <a:rPr lang="en-GB" dirty="0" err="1"/>
              <a:t>dimana</a:t>
            </a:r>
            <a:r>
              <a:rPr lang="en-GB" dirty="0"/>
              <a:t> </a:t>
            </a:r>
            <a:r>
              <a:rPr lang="en-GB" dirty="0" err="1"/>
              <a:t>indeks</a:t>
            </a:r>
            <a:r>
              <a:rPr lang="en-GB" dirty="0"/>
              <a:t> </a:t>
            </a:r>
            <a:r>
              <a:rPr lang="en-GB" dirty="0" err="1"/>
              <a:t>baris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kolomnya</a:t>
            </a:r>
            <a:r>
              <a:rPr lang="en-GB" dirty="0"/>
              <a:t> </a:t>
            </a:r>
            <a:r>
              <a:rPr lang="en-GB" dirty="0" err="1"/>
              <a:t>menyatakan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titik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citra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elemen</a:t>
            </a:r>
            <a:r>
              <a:rPr lang="en-GB" dirty="0"/>
              <a:t> </a:t>
            </a:r>
            <a:r>
              <a:rPr lang="en-GB" dirty="0" err="1"/>
              <a:t>matriksnya</a:t>
            </a:r>
            <a:r>
              <a:rPr lang="en-GB" dirty="0"/>
              <a:t> (yang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elemen</a:t>
            </a:r>
            <a:r>
              <a:rPr lang="en-GB" dirty="0"/>
              <a:t> </a:t>
            </a:r>
            <a:r>
              <a:rPr lang="en-GB" dirty="0" err="1"/>
              <a:t>gambar</a:t>
            </a:r>
            <a:r>
              <a:rPr lang="en-GB" dirty="0"/>
              <a:t> / </a:t>
            </a:r>
            <a:r>
              <a:rPr lang="en-GB" dirty="0" err="1"/>
              <a:t>piksel</a:t>
            </a:r>
            <a:r>
              <a:rPr lang="en-GB" dirty="0"/>
              <a:t> / pixel / picture element / </a:t>
            </a:r>
            <a:r>
              <a:rPr lang="en-GB" dirty="0" err="1"/>
              <a:t>pels</a:t>
            </a:r>
            <a:r>
              <a:rPr lang="en-GB" dirty="0"/>
              <a:t>) </a:t>
            </a:r>
            <a:r>
              <a:rPr lang="en-GB" dirty="0" err="1"/>
              <a:t>menyatakan</a:t>
            </a:r>
            <a:r>
              <a:rPr lang="en-GB" dirty="0"/>
              <a:t> </a:t>
            </a:r>
            <a:r>
              <a:rPr lang="en-GB" dirty="0" err="1"/>
              <a:t>tingkat</a:t>
            </a:r>
            <a:r>
              <a:rPr lang="en-GB" dirty="0"/>
              <a:t> </a:t>
            </a:r>
            <a:r>
              <a:rPr lang="en-GB" dirty="0" err="1"/>
              <a:t>keabuan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titik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84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444851" y="381280"/>
            <a:ext cx="44214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Dasar-Dasar</a:t>
            </a:r>
            <a:r>
              <a:rPr lang="en-US" sz="28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Citra Digital</a:t>
            </a:r>
            <a:endParaRPr lang="en-US" sz="28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pSp>
        <p:nvGrpSpPr>
          <p:cNvPr id="101386" name="Group 10"/>
          <p:cNvGrpSpPr>
            <a:grpSpLocks/>
          </p:cNvGrpSpPr>
          <p:nvPr/>
        </p:nvGrpSpPr>
        <p:grpSpPr bwMode="auto">
          <a:xfrm>
            <a:off x="4243854" y="1484813"/>
            <a:ext cx="4600576" cy="2676525"/>
            <a:chOff x="1248" y="826"/>
            <a:chExt cx="2898" cy="1686"/>
          </a:xfrm>
        </p:grpSpPr>
        <p:sp>
          <p:nvSpPr>
            <p:cNvPr id="101387" name="Line 11"/>
            <p:cNvSpPr>
              <a:spLocks noChangeShapeType="1"/>
            </p:cNvSpPr>
            <p:nvPr/>
          </p:nvSpPr>
          <p:spPr bwMode="auto">
            <a:xfrm>
              <a:off x="1467" y="887"/>
              <a:ext cx="24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88" name="Line 12"/>
            <p:cNvSpPr>
              <a:spLocks noChangeShapeType="1"/>
            </p:cNvSpPr>
            <p:nvPr/>
          </p:nvSpPr>
          <p:spPr bwMode="auto">
            <a:xfrm>
              <a:off x="1467" y="887"/>
              <a:ext cx="0" cy="1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89" name="Text Box 13"/>
            <p:cNvSpPr txBox="1">
              <a:spLocks noChangeArrowheads="1"/>
            </p:cNvSpPr>
            <p:nvPr/>
          </p:nvSpPr>
          <p:spPr bwMode="auto">
            <a:xfrm>
              <a:off x="3967" y="826"/>
              <a:ext cx="1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/>
                <a:t>x</a:t>
              </a:r>
            </a:p>
          </p:txBody>
        </p:sp>
        <p:sp>
          <p:nvSpPr>
            <p:cNvPr id="101390" name="Text Box 14"/>
            <p:cNvSpPr txBox="1">
              <a:spLocks noChangeArrowheads="1"/>
            </p:cNvSpPr>
            <p:nvPr/>
          </p:nvSpPr>
          <p:spPr bwMode="auto">
            <a:xfrm>
              <a:off x="1248" y="2204"/>
              <a:ext cx="1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y</a:t>
              </a:r>
            </a:p>
          </p:txBody>
        </p:sp>
      </p:grp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319661" y="4525648"/>
            <a:ext cx="116621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Segoe Print" panose="02000600000000000000" pitchFamily="2" charset="0"/>
              </a:rPr>
              <a:t>Citra</a:t>
            </a:r>
            <a:r>
              <a:rPr lang="en-US" sz="2000" dirty="0" smtClean="0">
                <a:latin typeface="Segoe Print" panose="02000600000000000000" pitchFamily="2" charset="0"/>
              </a:rPr>
              <a:t> : </a:t>
            </a:r>
            <a:r>
              <a:rPr lang="en-US" sz="2000" dirty="0" err="1" smtClean="0">
                <a:latin typeface="Segoe Print" panose="02000600000000000000" pitchFamily="2" charset="0"/>
              </a:rPr>
              <a:t>Sebuah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fungsi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multidimensi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dari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koordinat</a:t>
            </a:r>
            <a:r>
              <a:rPr lang="en-US" sz="2000" dirty="0" smtClean="0">
                <a:latin typeface="Segoe Print" panose="02000600000000000000" pitchFamily="2" charset="0"/>
              </a:rPr>
              <a:t> spatial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err="1" smtClean="0">
                <a:latin typeface="Segoe Print" panose="02000600000000000000" pitchFamily="2" charset="0"/>
              </a:rPr>
              <a:t>Pasangan</a:t>
            </a:r>
            <a:r>
              <a:rPr lang="en-US" sz="2000" b="1" dirty="0" smtClean="0">
                <a:latin typeface="Segoe Print" panose="02000600000000000000" pitchFamily="2" charset="0"/>
              </a:rPr>
              <a:t> </a:t>
            </a:r>
            <a:r>
              <a:rPr lang="en-US" sz="2000" b="1" dirty="0" err="1" smtClean="0">
                <a:latin typeface="Segoe Print" panose="02000600000000000000" pitchFamily="2" charset="0"/>
              </a:rPr>
              <a:t>koordinat</a:t>
            </a:r>
            <a:r>
              <a:rPr lang="en-US" sz="2000" b="1" dirty="0" smtClean="0">
                <a:latin typeface="Segoe Print" panose="02000600000000000000" pitchFamily="2" charset="0"/>
              </a:rPr>
              <a:t> </a:t>
            </a:r>
            <a:r>
              <a:rPr lang="en-US" sz="2000" dirty="0" smtClean="0">
                <a:latin typeface="Segoe Print" panose="02000600000000000000" pitchFamily="2" charset="0"/>
              </a:rPr>
              <a:t>: 	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(</a:t>
            </a:r>
            <a:r>
              <a:rPr lang="en-US" sz="2000" b="1" i="1" dirty="0" err="1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x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,</a:t>
            </a:r>
            <a:r>
              <a:rPr lang="en-US" sz="2000" b="1" i="1" dirty="0" err="1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) </a:t>
            </a:r>
            <a:r>
              <a:rPr lang="en-US" sz="2000" dirty="0" err="1" smtClean="0">
                <a:latin typeface="Segoe Print" panose="02000600000000000000" pitchFamily="2" charset="0"/>
              </a:rPr>
              <a:t>untuk</a:t>
            </a:r>
            <a:r>
              <a:rPr lang="en-US" sz="2000" dirty="0" smtClean="0">
                <a:latin typeface="Segoe Print" panose="02000600000000000000" pitchFamily="2" charset="0"/>
              </a:rPr>
              <a:t> 2D, </a:t>
            </a:r>
            <a:r>
              <a:rPr lang="en-US" sz="2000" dirty="0" err="1" smtClean="0">
                <a:latin typeface="Segoe Print" panose="02000600000000000000" pitchFamily="2" charset="0"/>
              </a:rPr>
              <a:t>misal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citra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hasil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foto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endParaRPr lang="en-US" sz="2000" dirty="0">
              <a:latin typeface="Segoe Print" panose="02000600000000000000" pitchFamily="2" charset="0"/>
            </a:endParaRPr>
          </a:p>
          <a:p>
            <a:r>
              <a:rPr lang="en-US" sz="2000" dirty="0">
                <a:latin typeface="Segoe Print" panose="02000600000000000000" pitchFamily="2" charset="0"/>
              </a:rPr>
              <a:t>		       	</a:t>
            </a:r>
            <a:r>
              <a:rPr lang="en-US" sz="2000" dirty="0" smtClean="0">
                <a:latin typeface="Segoe Print" panose="02000600000000000000" pitchFamily="2" charset="0"/>
              </a:rPr>
              <a:t>	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x,y,z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) </a:t>
            </a:r>
            <a:r>
              <a:rPr lang="en-US" sz="2000" dirty="0" err="1" smtClean="0">
                <a:latin typeface="Segoe Print" panose="02000600000000000000" pitchFamily="2" charset="0"/>
              </a:rPr>
              <a:t>untuk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>
                <a:latin typeface="Segoe Print" panose="02000600000000000000" pitchFamily="2" charset="0"/>
              </a:rPr>
              <a:t>3D </a:t>
            </a:r>
            <a:r>
              <a:rPr lang="en-US" sz="2000" dirty="0" err="1" smtClean="0">
                <a:latin typeface="Segoe Print" panose="02000600000000000000" pitchFamily="2" charset="0"/>
              </a:rPr>
              <a:t>misal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citra</a:t>
            </a:r>
            <a:r>
              <a:rPr lang="en-US" sz="2000" dirty="0" smtClean="0">
                <a:latin typeface="Segoe Print" panose="02000600000000000000" pitchFamily="2" charset="0"/>
              </a:rPr>
              <a:t> CT scan</a:t>
            </a:r>
          </a:p>
          <a:p>
            <a:r>
              <a:rPr lang="en-US" sz="2000" dirty="0">
                <a:latin typeface="Segoe Print" panose="02000600000000000000" pitchFamily="2" charset="0"/>
              </a:rPr>
              <a:t>		       </a:t>
            </a:r>
            <a:r>
              <a:rPr lang="en-US" sz="2000" dirty="0" smtClean="0">
                <a:latin typeface="Segoe Print" panose="02000600000000000000" pitchFamily="2" charset="0"/>
              </a:rPr>
              <a:t>		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x,y,t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) </a:t>
            </a:r>
            <a:r>
              <a:rPr lang="en-US" sz="2000" dirty="0" err="1" smtClean="0">
                <a:latin typeface="Segoe Print" panose="02000600000000000000" pitchFamily="2" charset="0"/>
              </a:rPr>
              <a:t>untuk</a:t>
            </a:r>
            <a:r>
              <a:rPr lang="en-US" sz="2000" dirty="0" smtClean="0">
                <a:latin typeface="Segoe Print" panose="02000600000000000000" pitchFamily="2" charset="0"/>
              </a:rPr>
              <a:t> film </a:t>
            </a:r>
            <a:endParaRPr lang="en-US" sz="2000" dirty="0">
              <a:latin typeface="Segoe Print" panose="020006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err="1" smtClean="0">
                <a:latin typeface="Segoe Print" panose="02000600000000000000" pitchFamily="2" charset="0"/>
              </a:rPr>
              <a:t>Fungsi</a:t>
            </a:r>
            <a:r>
              <a:rPr lang="en-US" sz="2000" b="1" dirty="0" smtClean="0">
                <a:latin typeface="Segoe Print" panose="02000600000000000000" pitchFamily="2" charset="0"/>
              </a:rPr>
              <a:t> f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dapat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merepresentasikan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intensitas</a:t>
            </a:r>
            <a:r>
              <a:rPr lang="en-US" sz="2000" dirty="0" smtClean="0">
                <a:latin typeface="Segoe Print" panose="02000600000000000000" pitchFamily="2" charset="0"/>
              </a:rPr>
              <a:t> (</a:t>
            </a:r>
            <a:r>
              <a:rPr lang="en-US" sz="2000" dirty="0" err="1" smtClean="0">
                <a:latin typeface="Segoe Print" panose="02000600000000000000" pitchFamily="2" charset="0"/>
              </a:rPr>
              <a:t>untuk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citra</a:t>
            </a:r>
            <a:r>
              <a:rPr lang="en-US" sz="2000" dirty="0" smtClean="0">
                <a:latin typeface="Segoe Print" panose="02000600000000000000" pitchFamily="2" charset="0"/>
              </a:rPr>
              <a:t> monochrome)</a:t>
            </a:r>
            <a:r>
              <a:rPr lang="en-US" sz="2000" dirty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atau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citra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berwarna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atau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nilai-nilai</a:t>
            </a:r>
            <a:r>
              <a:rPr lang="en-US" sz="2000" dirty="0" smtClean="0">
                <a:latin typeface="Segoe Print" panose="02000600000000000000" pitchFamily="2" charset="0"/>
              </a:rPr>
              <a:t> yang </a:t>
            </a:r>
            <a:r>
              <a:rPr lang="en-US" sz="2000" dirty="0" err="1" smtClean="0">
                <a:latin typeface="Segoe Print" panose="02000600000000000000" pitchFamily="2" charset="0"/>
              </a:rPr>
              <a:t>terkait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53564" y="1644546"/>
            <a:ext cx="5394325" cy="2725737"/>
            <a:chOff x="2667000" y="1423167"/>
            <a:chExt cx="5394325" cy="2725737"/>
          </a:xfrm>
        </p:grpSpPr>
        <p:grpSp>
          <p:nvGrpSpPr>
            <p:cNvPr id="101378" name="Group 2"/>
            <p:cNvGrpSpPr>
              <a:grpSpLocks/>
            </p:cNvGrpSpPr>
            <p:nvPr/>
          </p:nvGrpSpPr>
          <p:grpSpPr bwMode="auto">
            <a:xfrm>
              <a:off x="3870325" y="1423167"/>
              <a:ext cx="3511550" cy="2725737"/>
              <a:chOff x="1467" y="887"/>
              <a:chExt cx="2212" cy="1717"/>
            </a:xfrm>
          </p:grpSpPr>
          <p:pic>
            <p:nvPicPr>
              <p:cNvPr id="101379" name="Picture 3" descr="snowstorm5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67" y="887"/>
                <a:ext cx="2212" cy="1474"/>
              </a:xfrm>
              <a:prstGeom prst="rect">
                <a:avLst/>
              </a:prstGeom>
              <a:noFill/>
            </p:spPr>
          </p:pic>
          <p:sp>
            <p:nvSpPr>
              <p:cNvPr id="101380" name="Text Box 4"/>
              <p:cNvSpPr txBox="1">
                <a:spLocks noChangeArrowheads="1"/>
              </p:cNvSpPr>
              <p:nvPr/>
            </p:nvSpPr>
            <p:spPr bwMode="auto">
              <a:xfrm>
                <a:off x="1776" y="2352"/>
                <a:ext cx="172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Citra </a:t>
                </a:r>
                <a:r>
                  <a:rPr lang="en-US" sz="2000" dirty="0"/>
                  <a:t>“After snow storm”</a:t>
                </a:r>
              </a:p>
            </p:txBody>
          </p:sp>
        </p:grpSp>
        <p:sp>
          <p:nvSpPr>
            <p:cNvPr id="101382" name="Rectangle 6"/>
            <p:cNvSpPr>
              <a:spLocks noChangeArrowheads="1"/>
            </p:cNvSpPr>
            <p:nvPr/>
          </p:nvSpPr>
          <p:spPr bwMode="auto">
            <a:xfrm>
              <a:off x="6778625" y="2941638"/>
              <a:ext cx="69850" cy="69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1383" name="Group 7"/>
            <p:cNvGrpSpPr>
              <a:grpSpLocks/>
            </p:cNvGrpSpPr>
            <p:nvPr/>
          </p:nvGrpSpPr>
          <p:grpSpPr bwMode="auto">
            <a:xfrm>
              <a:off x="6848475" y="3011489"/>
              <a:ext cx="1212850" cy="1066800"/>
              <a:chOff x="3354" y="1897"/>
              <a:chExt cx="764" cy="672"/>
            </a:xfrm>
          </p:grpSpPr>
          <p:sp>
            <p:nvSpPr>
              <p:cNvPr id="101384" name="Line 8"/>
              <p:cNvSpPr>
                <a:spLocks noChangeShapeType="1"/>
              </p:cNvSpPr>
              <p:nvPr/>
            </p:nvSpPr>
            <p:spPr bwMode="auto">
              <a:xfrm flipH="1" flipV="1">
                <a:off x="3354" y="1897"/>
                <a:ext cx="351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85" name="Text Box 9"/>
              <p:cNvSpPr txBox="1">
                <a:spLocks noChangeArrowheads="1"/>
              </p:cNvSpPr>
              <p:nvPr/>
            </p:nvSpPr>
            <p:spPr bwMode="auto">
              <a:xfrm>
                <a:off x="3705" y="2336"/>
                <a:ext cx="4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/>
                  <a:t>f</a:t>
                </a:r>
                <a:r>
                  <a:rPr lang="en-US"/>
                  <a:t>(</a:t>
                </a:r>
                <a:r>
                  <a:rPr lang="en-US" i="1"/>
                  <a:t>x</a:t>
                </a:r>
                <a:r>
                  <a:rPr lang="en-US"/>
                  <a:t>,</a:t>
                </a:r>
                <a:r>
                  <a:rPr lang="en-US" i="1"/>
                  <a:t>y</a:t>
                </a:r>
                <a:r>
                  <a:rPr lang="en-US"/>
                  <a:t>)</a:t>
                </a:r>
              </a:p>
            </p:txBody>
          </p:sp>
        </p:grpSp>
        <p:grpSp>
          <p:nvGrpSpPr>
            <p:cNvPr id="101392" name="Group 16"/>
            <p:cNvGrpSpPr>
              <a:grpSpLocks/>
            </p:cNvGrpSpPr>
            <p:nvPr/>
          </p:nvGrpSpPr>
          <p:grpSpPr bwMode="auto">
            <a:xfrm>
              <a:off x="2667000" y="1447801"/>
              <a:ext cx="1143000" cy="979488"/>
              <a:chOff x="720" y="912"/>
              <a:chExt cx="720" cy="617"/>
            </a:xfrm>
          </p:grpSpPr>
          <p:sp>
            <p:nvSpPr>
              <p:cNvPr id="101393" name="Text Box 17"/>
              <p:cNvSpPr txBox="1">
                <a:spLocks noChangeArrowheads="1"/>
              </p:cNvSpPr>
              <p:nvPr/>
            </p:nvSpPr>
            <p:spPr bwMode="auto">
              <a:xfrm>
                <a:off x="720" y="1296"/>
                <a:ext cx="47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Origin</a:t>
                </a:r>
              </a:p>
            </p:txBody>
          </p:sp>
          <p:sp>
            <p:nvSpPr>
              <p:cNvPr id="101394" name="Line 18"/>
              <p:cNvSpPr>
                <a:spLocks noChangeShapeType="1"/>
              </p:cNvSpPr>
              <p:nvPr/>
            </p:nvSpPr>
            <p:spPr bwMode="auto">
              <a:xfrm flipV="1">
                <a:off x="1104" y="912"/>
                <a:ext cx="33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651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571297" y="457200"/>
            <a:ext cx="2300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Citra Digital </a:t>
            </a:r>
            <a:endParaRPr lang="en-US" sz="28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204951" y="1595021"/>
            <a:ext cx="11987049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ym typeface="Wingdings" pitchFamily="2" charset="2"/>
              </a:rPr>
              <a:t>Citra Digital : </a:t>
            </a:r>
            <a:r>
              <a:rPr lang="en-US" sz="2800" dirty="0" err="1" smtClean="0">
                <a:sym typeface="Wingdings" pitchFamily="2" charset="2"/>
              </a:rPr>
              <a:t>sebuah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gambar</a:t>
            </a:r>
            <a:r>
              <a:rPr lang="en-US" sz="2800" dirty="0" smtClean="0">
                <a:sym typeface="Wingdings" pitchFamily="2" charset="2"/>
              </a:rPr>
              <a:t> yang </a:t>
            </a:r>
            <a:r>
              <a:rPr lang="en-US" sz="2800" dirty="0" err="1" smtClean="0">
                <a:sym typeface="Wingdings" pitchFamily="2" charset="2"/>
              </a:rPr>
              <a:t>telah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didiskritasi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pada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koordinat</a:t>
            </a:r>
            <a:r>
              <a:rPr lang="en-US" sz="2800" dirty="0" smtClean="0">
                <a:sym typeface="Wingdings" pitchFamily="2" charset="2"/>
              </a:rPr>
              <a:t> spatial </a:t>
            </a:r>
          </a:p>
          <a:p>
            <a:r>
              <a:rPr lang="en-US" sz="2800" dirty="0" err="1" smtClean="0">
                <a:sym typeface="Wingdings" pitchFamily="2" charset="2"/>
              </a:rPr>
              <a:t>dan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nilai</a:t>
            </a:r>
            <a:r>
              <a:rPr lang="en-US" sz="2800" dirty="0" smtClean="0">
                <a:sym typeface="Wingdings" pitchFamily="2" charset="2"/>
              </a:rPr>
              <a:t> yang </a:t>
            </a:r>
            <a:r>
              <a:rPr lang="en-US" sz="2800" dirty="0" err="1" smtClean="0">
                <a:sym typeface="Wingdings" pitchFamily="2" charset="2"/>
              </a:rPr>
              <a:t>terkait</a:t>
            </a:r>
            <a:endParaRPr lang="en-US" sz="2800" dirty="0" smtClean="0">
              <a:sym typeface="Wingdings" pitchFamily="2" charset="2"/>
            </a:endParaRPr>
          </a:p>
          <a:p>
            <a:endParaRPr lang="en-US" sz="2800" dirty="0">
              <a:solidFill>
                <a:schemeClr val="accent2"/>
              </a:solidFill>
              <a:sym typeface="Wingdings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err="1" smtClean="0"/>
              <a:t>Terdiri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 </a:t>
            </a:r>
            <a:r>
              <a:rPr lang="en-US" sz="2800" dirty="0"/>
              <a:t>2 </a:t>
            </a:r>
            <a:r>
              <a:rPr lang="en-US" sz="2800" dirty="0" err="1" smtClean="0"/>
              <a:t>himpunan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: (</a:t>
            </a:r>
            <a:r>
              <a:rPr lang="en-US" sz="2800" dirty="0">
                <a:sym typeface="Wingdings" pitchFamily="2" charset="2"/>
              </a:rPr>
              <a:t>1) </a:t>
            </a:r>
            <a:r>
              <a:rPr lang="en-US" sz="2800" dirty="0" err="1" smtClean="0">
                <a:sym typeface="Wingdings" pitchFamily="2" charset="2"/>
              </a:rPr>
              <a:t>himpunan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piksel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dan</a:t>
            </a:r>
            <a:r>
              <a:rPr lang="en-US" sz="2800" dirty="0" smtClean="0">
                <a:sym typeface="Wingdings" pitchFamily="2" charset="2"/>
              </a:rPr>
              <a:t> (2</a:t>
            </a:r>
            <a:r>
              <a:rPr lang="en-US" sz="2800" dirty="0">
                <a:sym typeface="Wingdings" pitchFamily="2" charset="2"/>
              </a:rPr>
              <a:t>) </a:t>
            </a:r>
            <a:r>
              <a:rPr lang="en-US" sz="2800" dirty="0" err="1" smtClean="0">
                <a:sym typeface="Wingdings" pitchFamily="2" charset="2"/>
              </a:rPr>
              <a:t>himpunan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nilai</a:t>
            </a:r>
            <a:endParaRPr lang="en-US" sz="2800" dirty="0">
              <a:sym typeface="Wingdings" pitchFamily="2" charset="2"/>
            </a:endParaRPr>
          </a:p>
          <a:p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err="1" smtClean="0">
                <a:sym typeface="Wingdings" pitchFamily="2" charset="2"/>
              </a:rPr>
              <a:t>Dapat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direpresentasikan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dalam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bentuk</a:t>
            </a:r>
            <a:r>
              <a:rPr lang="en-US" sz="2800" dirty="0" smtClean="0">
                <a:sym typeface="Wingdings" pitchFamily="2" charset="2"/>
              </a:rPr>
              <a:t> :</a:t>
            </a:r>
            <a:endParaRPr lang="en-US" sz="2800" dirty="0">
              <a:sym typeface="Wingdings" pitchFamily="2" charset="2"/>
            </a:endParaRPr>
          </a:p>
          <a:p>
            <a:r>
              <a:rPr lang="en-US" sz="2800" dirty="0"/>
              <a:t>	</a:t>
            </a:r>
            <a:r>
              <a:rPr lang="en-US" sz="2800" i="1" dirty="0">
                <a:solidFill>
                  <a:schemeClr val="accent2"/>
                </a:solidFill>
              </a:rPr>
              <a:t>I</a:t>
            </a:r>
            <a:r>
              <a:rPr lang="en-US" sz="2800" dirty="0">
                <a:solidFill>
                  <a:schemeClr val="accent2"/>
                </a:solidFill>
              </a:rPr>
              <a:t> = {(</a:t>
            </a:r>
            <a:r>
              <a:rPr lang="en-US" sz="2800" i="1" dirty="0" err="1">
                <a:solidFill>
                  <a:schemeClr val="accent2"/>
                </a:solidFill>
              </a:rPr>
              <a:t>x</a:t>
            </a:r>
            <a:r>
              <a:rPr lang="en-US" sz="2800" dirty="0" err="1">
                <a:solidFill>
                  <a:schemeClr val="accent2"/>
                </a:solidFill>
              </a:rPr>
              <a:t>,</a:t>
            </a:r>
            <a:r>
              <a:rPr lang="en-US" sz="2800" i="1" dirty="0" err="1">
                <a:solidFill>
                  <a:schemeClr val="accent2"/>
                </a:solidFill>
              </a:rPr>
              <a:t>a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i="1" dirty="0">
                <a:solidFill>
                  <a:schemeClr val="accent2"/>
                </a:solidFill>
              </a:rPr>
              <a:t>x</a:t>
            </a:r>
            <a:r>
              <a:rPr lang="en-US" sz="2800" dirty="0">
                <a:solidFill>
                  <a:schemeClr val="accent2"/>
                </a:solidFill>
              </a:rPr>
              <a:t>)): </a:t>
            </a:r>
            <a:r>
              <a:rPr lang="en-US" sz="2800" i="1" dirty="0">
                <a:solidFill>
                  <a:schemeClr val="accent2"/>
                </a:solidFill>
              </a:rPr>
              <a:t>x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Symbol" pitchFamily="18" charset="2"/>
              </a:rPr>
              <a:t>Î</a:t>
            </a:r>
            <a:r>
              <a:rPr lang="en-US" sz="2800" i="1" dirty="0">
                <a:solidFill>
                  <a:schemeClr val="accent2"/>
                </a:solidFill>
              </a:rPr>
              <a:t>X</a:t>
            </a:r>
            <a:r>
              <a:rPr lang="en-US" sz="2800" dirty="0">
                <a:solidFill>
                  <a:schemeClr val="accent2"/>
                </a:solidFill>
              </a:rPr>
              <a:t>, </a:t>
            </a:r>
            <a:r>
              <a:rPr lang="en-US" sz="2800" i="1" dirty="0">
                <a:solidFill>
                  <a:schemeClr val="accent2"/>
                </a:solidFill>
              </a:rPr>
              <a:t>a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i="1" dirty="0">
                <a:solidFill>
                  <a:schemeClr val="accent2"/>
                </a:solidFill>
              </a:rPr>
              <a:t>x</a:t>
            </a:r>
            <a:r>
              <a:rPr lang="en-US" sz="2800" dirty="0">
                <a:solidFill>
                  <a:schemeClr val="accent2"/>
                </a:solidFill>
              </a:rPr>
              <a:t>) </a:t>
            </a:r>
            <a:r>
              <a:rPr lang="en-US" sz="2800" dirty="0">
                <a:solidFill>
                  <a:schemeClr val="accent2"/>
                </a:solidFill>
                <a:latin typeface="Symbol" pitchFamily="18" charset="2"/>
              </a:rPr>
              <a:t>Î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i="1" dirty="0">
                <a:solidFill>
                  <a:schemeClr val="accent2"/>
                </a:solidFill>
              </a:rPr>
              <a:t>F</a:t>
            </a:r>
            <a:r>
              <a:rPr lang="en-US" sz="2800" dirty="0">
                <a:solidFill>
                  <a:schemeClr val="accent2"/>
                </a:solidFill>
              </a:rPr>
              <a:t>}</a:t>
            </a:r>
          </a:p>
          <a:p>
            <a:r>
              <a:rPr lang="en-US" sz="2800" dirty="0"/>
              <a:t>      </a:t>
            </a:r>
            <a:r>
              <a:rPr lang="en-US" sz="2800" dirty="0" err="1" smtClean="0"/>
              <a:t>dimana</a:t>
            </a:r>
            <a:r>
              <a:rPr lang="en-US" sz="2800" dirty="0" smtClean="0"/>
              <a:t> </a:t>
            </a:r>
            <a:r>
              <a:rPr lang="en-US" sz="2800" i="1" dirty="0">
                <a:solidFill>
                  <a:schemeClr val="accent2"/>
                </a:solidFill>
              </a:rPr>
              <a:t>X</a:t>
            </a:r>
            <a:r>
              <a:rPr lang="en-US" sz="2800" dirty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chemeClr val="accent2"/>
                </a:solidFill>
              </a:rPr>
              <a:t>F</a:t>
            </a:r>
            <a:r>
              <a:rPr lang="en-US" sz="2800" dirty="0" smtClean="0"/>
              <a:t> </a:t>
            </a:r>
            <a:r>
              <a:rPr lang="en-US" sz="2800" dirty="0" err="1" smtClean="0"/>
              <a:t>himpunan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koordinat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intensitas</a:t>
            </a:r>
            <a:r>
              <a:rPr lang="en-US" sz="2800" dirty="0" smtClean="0"/>
              <a:t>, </a:t>
            </a:r>
            <a:r>
              <a:rPr lang="en-US" sz="2800" dirty="0" err="1" smtClean="0"/>
              <a:t>berurutan</a:t>
            </a:r>
            <a:endParaRPr lang="en-US" sz="2800" dirty="0"/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citra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i="1" dirty="0" err="1">
                <a:solidFill>
                  <a:schemeClr val="accent2"/>
                </a:solidFill>
              </a:rPr>
              <a:t>x</a:t>
            </a:r>
            <a:r>
              <a:rPr lang="en-US" sz="2800" dirty="0" err="1">
                <a:solidFill>
                  <a:schemeClr val="accent2"/>
                </a:solidFill>
              </a:rPr>
              <a:t>,</a:t>
            </a:r>
            <a:r>
              <a:rPr lang="en-US" sz="2800" i="1" dirty="0" err="1">
                <a:solidFill>
                  <a:schemeClr val="accent2"/>
                </a:solidFill>
              </a:rPr>
              <a:t>a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i="1" dirty="0">
                <a:solidFill>
                  <a:schemeClr val="accent2"/>
                </a:solidFill>
              </a:rPr>
              <a:t>x</a:t>
            </a:r>
            <a:r>
              <a:rPr lang="en-US" sz="2800" dirty="0">
                <a:solidFill>
                  <a:schemeClr val="accent2"/>
                </a:solidFill>
              </a:rPr>
              <a:t>))</a:t>
            </a:r>
            <a:r>
              <a:rPr lang="en-US" sz="2800" dirty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b="1" i="1" dirty="0">
                <a:solidFill>
                  <a:schemeClr val="accent2"/>
                </a:solidFill>
              </a:rPr>
              <a:t>pixel</a:t>
            </a:r>
            <a:r>
              <a:rPr lang="en-US" sz="2800" dirty="0"/>
              <a:t> </a:t>
            </a:r>
            <a:r>
              <a:rPr lang="en-US" sz="2800" dirty="0" err="1" smtClean="0"/>
              <a:t>dimana</a:t>
            </a:r>
            <a:endParaRPr lang="en-US" sz="2800" dirty="0"/>
          </a:p>
          <a:p>
            <a:r>
              <a:rPr lang="en-US" sz="2800" dirty="0"/>
              <a:t>	- </a:t>
            </a:r>
            <a:r>
              <a:rPr lang="en-US" sz="2800" i="1" dirty="0">
                <a:solidFill>
                  <a:schemeClr val="accent2"/>
                </a:solidFill>
              </a:rPr>
              <a:t>x</a:t>
            </a:r>
            <a:r>
              <a:rPr lang="en-US" sz="2800" dirty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lokasi</a:t>
            </a:r>
            <a:r>
              <a:rPr lang="en-US" sz="2800" dirty="0" smtClean="0"/>
              <a:t> </a:t>
            </a:r>
            <a:r>
              <a:rPr lang="en-US" sz="2800" dirty="0" err="1" smtClean="0"/>
              <a:t>piksel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endParaRPr lang="en-US" sz="2800" dirty="0"/>
          </a:p>
          <a:p>
            <a:r>
              <a:rPr lang="en-US" sz="2800" dirty="0"/>
              <a:t>	- </a:t>
            </a:r>
            <a:r>
              <a:rPr lang="en-US" sz="2800" i="1" dirty="0">
                <a:solidFill>
                  <a:schemeClr val="accent2"/>
                </a:solidFill>
              </a:rPr>
              <a:t>a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i="1" dirty="0">
                <a:solidFill>
                  <a:schemeClr val="accent2"/>
                </a:solidFill>
              </a:rPr>
              <a:t>x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piksel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lokasi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chemeClr val="accent2"/>
                </a:solidFill>
              </a:rPr>
              <a:t>x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36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1026"/>
          <p:cNvPicPr>
            <a:picLocks noChangeAspect="1" noChangeArrowheads="1"/>
          </p:cNvPicPr>
          <p:nvPr/>
        </p:nvPicPr>
        <p:blipFill>
          <a:blip r:embed="rId2"/>
          <a:srcRect r="32353"/>
          <a:stretch>
            <a:fillRect/>
          </a:stretch>
        </p:blipFill>
        <p:spPr bwMode="auto">
          <a:xfrm>
            <a:off x="1228397" y="1652753"/>
            <a:ext cx="5257800" cy="404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907" name="Text Box 1027"/>
          <p:cNvSpPr txBox="1">
            <a:spLocks noChangeArrowheads="1"/>
          </p:cNvSpPr>
          <p:nvPr/>
        </p:nvSpPr>
        <p:spPr bwMode="auto">
          <a:xfrm>
            <a:off x="1539765" y="520262"/>
            <a:ext cx="6239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Koordinat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untuk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Representasi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Citra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27166" y="5877802"/>
            <a:ext cx="7677966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(Images from Rafael C. Gonzalez and Richard E. </a:t>
            </a:r>
            <a:r>
              <a:rPr lang="en-US" sz="1000" dirty="0" smtClean="0"/>
              <a:t>Wood</a:t>
            </a:r>
            <a:r>
              <a:rPr lang="en-US" sz="1000" dirty="0"/>
              <a:t>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4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51904970"/>
              </p:ext>
            </p:extLst>
          </p:nvPr>
        </p:nvGraphicFramePr>
        <p:xfrm>
          <a:off x="1951317" y="10423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2282716" y="1648264"/>
            <a:ext cx="4854575" cy="3806825"/>
            <a:chOff x="458" y="795"/>
            <a:chExt cx="3058" cy="2398"/>
          </a:xfrm>
        </p:grpSpPr>
        <p:pic>
          <p:nvPicPr>
            <p:cNvPr id="48131" name="Picture 3" descr="su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8" y="795"/>
              <a:ext cx="1468" cy="978"/>
            </a:xfrm>
            <a:prstGeom prst="rect">
              <a:avLst/>
            </a:prstGeom>
            <a:noFill/>
          </p:spPr>
        </p:pic>
        <p:pic>
          <p:nvPicPr>
            <p:cNvPr id="48132" name="Picture 4" descr="sun"/>
            <p:cNvPicPr>
              <a:picLocks noChangeAspect="1" noChangeArrowheads="1"/>
            </p:cNvPicPr>
            <p:nvPr/>
          </p:nvPicPr>
          <p:blipFill>
            <a:blip r:embed="rId3"/>
            <a:srcRect l="64476" t="29045" r="31265" b="65562"/>
            <a:stretch>
              <a:fillRect/>
            </a:stretch>
          </p:blipFill>
          <p:spPr bwMode="auto">
            <a:xfrm>
              <a:off x="1925" y="1781"/>
              <a:ext cx="624" cy="528"/>
            </a:xfrm>
            <a:prstGeom prst="rect">
              <a:avLst/>
            </a:prstGeom>
            <a:noFill/>
          </p:spPr>
        </p:pic>
        <p:pic>
          <p:nvPicPr>
            <p:cNvPr id="48133" name="Picture 5" descr="sun"/>
            <p:cNvPicPr>
              <a:picLocks noChangeAspect="1" noChangeArrowheads="1"/>
            </p:cNvPicPr>
            <p:nvPr/>
          </p:nvPicPr>
          <p:blipFill>
            <a:blip r:embed="rId3"/>
            <a:srcRect l="67032" t="30499" r="31563" b="67566"/>
            <a:stretch>
              <a:fillRect/>
            </a:stretch>
          </p:blipFill>
          <p:spPr bwMode="auto">
            <a:xfrm>
              <a:off x="2561" y="2311"/>
              <a:ext cx="950" cy="880"/>
            </a:xfrm>
            <a:prstGeom prst="rect">
              <a:avLst/>
            </a:prstGeom>
            <a:noFill/>
          </p:spPr>
        </p:pic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1226" y="1035"/>
              <a:ext cx="144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1226" y="1179"/>
              <a:ext cx="716" cy="1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1387" y="1046"/>
              <a:ext cx="1164" cy="7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2316" y="1956"/>
              <a:ext cx="144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>
              <a:off x="2316" y="2093"/>
              <a:ext cx="244" cy="11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>
              <a:off x="2465" y="1964"/>
              <a:ext cx="1049" cy="3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40" name="Group 12"/>
            <p:cNvGrpSpPr>
              <a:grpSpLocks/>
            </p:cNvGrpSpPr>
            <p:nvPr/>
          </p:nvGrpSpPr>
          <p:grpSpPr bwMode="auto">
            <a:xfrm>
              <a:off x="2556" y="2310"/>
              <a:ext cx="960" cy="864"/>
              <a:chOff x="4080" y="3024"/>
              <a:chExt cx="960" cy="864"/>
            </a:xfrm>
          </p:grpSpPr>
          <p:sp>
            <p:nvSpPr>
              <p:cNvPr id="48141" name="Rectangle 13"/>
              <p:cNvSpPr>
                <a:spLocks noChangeArrowheads="1"/>
              </p:cNvSpPr>
              <p:nvPr/>
            </p:nvSpPr>
            <p:spPr bwMode="auto">
              <a:xfrm>
                <a:off x="4080" y="3024"/>
                <a:ext cx="960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2" name="Line 14"/>
              <p:cNvSpPr>
                <a:spLocks noChangeShapeType="1"/>
              </p:cNvSpPr>
              <p:nvPr/>
            </p:nvSpPr>
            <p:spPr bwMode="auto">
              <a:xfrm>
                <a:off x="4224" y="302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3" name="Line 15"/>
              <p:cNvSpPr>
                <a:spLocks noChangeShapeType="1"/>
              </p:cNvSpPr>
              <p:nvPr/>
            </p:nvSpPr>
            <p:spPr bwMode="auto">
              <a:xfrm>
                <a:off x="4368" y="302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4" name="Line 16"/>
              <p:cNvSpPr>
                <a:spLocks noChangeShapeType="1"/>
              </p:cNvSpPr>
              <p:nvPr/>
            </p:nvSpPr>
            <p:spPr bwMode="auto">
              <a:xfrm>
                <a:off x="4512" y="302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5" name="Line 17"/>
              <p:cNvSpPr>
                <a:spLocks noChangeShapeType="1"/>
              </p:cNvSpPr>
              <p:nvPr/>
            </p:nvSpPr>
            <p:spPr bwMode="auto">
              <a:xfrm>
                <a:off x="4656" y="302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6" name="Line 18"/>
              <p:cNvSpPr>
                <a:spLocks noChangeShapeType="1"/>
              </p:cNvSpPr>
              <p:nvPr/>
            </p:nvSpPr>
            <p:spPr bwMode="auto">
              <a:xfrm>
                <a:off x="4800" y="302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7" name="Line 19"/>
              <p:cNvSpPr>
                <a:spLocks noChangeShapeType="1"/>
              </p:cNvSpPr>
              <p:nvPr/>
            </p:nvSpPr>
            <p:spPr bwMode="auto">
              <a:xfrm>
                <a:off x="4944" y="302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8" name="Line 20"/>
              <p:cNvSpPr>
                <a:spLocks noChangeShapeType="1"/>
              </p:cNvSpPr>
              <p:nvPr/>
            </p:nvSpPr>
            <p:spPr bwMode="auto">
              <a:xfrm>
                <a:off x="4080" y="3168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9" name="Line 21"/>
              <p:cNvSpPr>
                <a:spLocks noChangeShapeType="1"/>
              </p:cNvSpPr>
              <p:nvPr/>
            </p:nvSpPr>
            <p:spPr bwMode="auto">
              <a:xfrm>
                <a:off x="4080" y="3312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0" name="Line 22"/>
              <p:cNvSpPr>
                <a:spLocks noChangeShapeType="1"/>
              </p:cNvSpPr>
              <p:nvPr/>
            </p:nvSpPr>
            <p:spPr bwMode="auto">
              <a:xfrm>
                <a:off x="4080" y="3456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1" name="Line 23"/>
              <p:cNvSpPr>
                <a:spLocks noChangeShapeType="1"/>
              </p:cNvSpPr>
              <p:nvPr/>
            </p:nvSpPr>
            <p:spPr bwMode="auto">
              <a:xfrm>
                <a:off x="4080" y="360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2" name="Line 24"/>
              <p:cNvSpPr>
                <a:spLocks noChangeShapeType="1"/>
              </p:cNvSpPr>
              <p:nvPr/>
            </p:nvSpPr>
            <p:spPr bwMode="auto">
              <a:xfrm>
                <a:off x="4080" y="3744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1573836" y="381330"/>
            <a:ext cx="2300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Citra Digital </a:t>
            </a:r>
            <a:endParaRPr lang="en-US" sz="28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4844940" y="1668942"/>
            <a:ext cx="734705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Print" panose="02000600000000000000" pitchFamily="2" charset="0"/>
              </a:rPr>
              <a:t>Citra Digital = </a:t>
            </a:r>
            <a:r>
              <a:rPr lang="en-US" dirty="0" err="1" smtClean="0">
                <a:latin typeface="Segoe Print" panose="02000600000000000000" pitchFamily="2" charset="0"/>
              </a:rPr>
              <a:t>sebuah</a:t>
            </a:r>
            <a:r>
              <a:rPr lang="en-US" dirty="0" smtClean="0">
                <a:latin typeface="Segoe Print" panose="02000600000000000000" pitchFamily="2" charset="0"/>
              </a:rPr>
              <a:t> array </a:t>
            </a:r>
            <a:r>
              <a:rPr lang="en-US" dirty="0" err="1" smtClean="0">
                <a:latin typeface="Segoe Print" panose="02000600000000000000" pitchFamily="2" charset="0"/>
              </a:rPr>
              <a:t>multidimensi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</a:p>
          <a:p>
            <a:r>
              <a:rPr lang="en-US" dirty="0" smtClean="0">
                <a:latin typeface="Segoe Print" panose="02000600000000000000" pitchFamily="2" charset="0"/>
              </a:rPr>
              <a:t>(</a:t>
            </a:r>
            <a:r>
              <a:rPr lang="en-US" dirty="0" err="1" smtClean="0">
                <a:latin typeface="Segoe Print" panose="02000600000000000000" pitchFamily="2" charset="0"/>
              </a:rPr>
              <a:t>misal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berisi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intensitas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citra</a:t>
            </a:r>
            <a:r>
              <a:rPr lang="en-US" dirty="0" smtClean="0">
                <a:latin typeface="Segoe Print" panose="02000600000000000000" pitchFamily="2" charset="0"/>
              </a:rPr>
              <a:t>) </a:t>
            </a:r>
            <a:endParaRPr lang="en-US" dirty="0">
              <a:latin typeface="Segoe Print" panose="02000600000000000000" pitchFamily="2" charset="0"/>
            </a:endParaRPr>
          </a:p>
          <a:p>
            <a:r>
              <a:rPr lang="en-US" dirty="0" err="1" smtClean="0">
                <a:latin typeface="Segoe Print" panose="02000600000000000000" pitchFamily="2" charset="0"/>
              </a:rPr>
              <a:t>Atau</a:t>
            </a:r>
            <a:r>
              <a:rPr lang="en-US" dirty="0" smtClean="0">
                <a:latin typeface="Segoe Print" panose="02000600000000000000" pitchFamily="2" charset="0"/>
              </a:rPr>
              <a:t> vector (</a:t>
            </a:r>
            <a:r>
              <a:rPr lang="en-US" dirty="0" err="1" smtClean="0">
                <a:latin typeface="Segoe Print" panose="02000600000000000000" pitchFamily="2" charset="0"/>
              </a:rPr>
              <a:t>misal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pada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citra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berwarna</a:t>
            </a:r>
            <a:r>
              <a:rPr lang="en-US" dirty="0" smtClean="0">
                <a:latin typeface="Segoe Print" panose="02000600000000000000" pitchFamily="2" charset="0"/>
              </a:rPr>
              <a:t>) 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727007" y="4636306"/>
            <a:ext cx="426510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Segoe Print" panose="02000600000000000000" pitchFamily="2" charset="0"/>
              </a:rPr>
              <a:t>Setiap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komponen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pada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citra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disebut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piksel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dinyatakan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r>
              <a:rPr lang="en-US" sz="2000" dirty="0" err="1" smtClean="0">
                <a:latin typeface="Segoe Print" panose="02000600000000000000" pitchFamily="2" charset="0"/>
              </a:rPr>
              <a:t>Dengan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nilai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piksel</a:t>
            </a:r>
            <a:r>
              <a:rPr lang="en-US" sz="2000" dirty="0" smtClean="0">
                <a:latin typeface="Segoe Print" panose="02000600000000000000" pitchFamily="2" charset="0"/>
              </a:rPr>
              <a:t> (</a:t>
            </a:r>
            <a:r>
              <a:rPr lang="en-US" sz="2000" dirty="0" err="1" smtClean="0">
                <a:latin typeface="Segoe Print" panose="02000600000000000000" pitchFamily="2" charset="0"/>
              </a:rPr>
              <a:t>nilai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tunggal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untuk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intensitas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citra</a:t>
            </a:r>
            <a:r>
              <a:rPr lang="en-US" sz="2000" dirty="0" smtClean="0">
                <a:latin typeface="Segoe Print" panose="02000600000000000000" pitchFamily="2" charset="0"/>
              </a:rPr>
              <a:t>) </a:t>
            </a:r>
            <a:r>
              <a:rPr lang="en-US" sz="2000" dirty="0" err="1" smtClean="0">
                <a:latin typeface="Segoe Print" panose="02000600000000000000" pitchFamily="2" charset="0"/>
              </a:rPr>
              <a:t>atau</a:t>
            </a:r>
            <a:r>
              <a:rPr lang="en-US" sz="2000" dirty="0" smtClean="0">
                <a:latin typeface="Segoe Print" panose="02000600000000000000" pitchFamily="2" charset="0"/>
              </a:rPr>
              <a:t> vector </a:t>
            </a:r>
            <a:r>
              <a:rPr lang="en-US" sz="2000" dirty="0" err="1" smtClean="0">
                <a:latin typeface="Segoe Print" panose="02000600000000000000" pitchFamily="2" charset="0"/>
              </a:rPr>
              <a:t>pada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kasus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citra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berwarna</a:t>
            </a:r>
            <a:endParaRPr lang="en-US" sz="2000" dirty="0" smtClean="0">
              <a:latin typeface="Segoe Print" panose="02000600000000000000" pitchFamily="2" charset="0"/>
            </a:endParaRPr>
          </a:p>
        </p:txBody>
      </p:sp>
      <p:grpSp>
        <p:nvGrpSpPr>
          <p:cNvPr id="48156" name="Group 28"/>
          <p:cNvGrpSpPr>
            <a:grpSpLocks/>
          </p:cNvGrpSpPr>
          <p:nvPr/>
        </p:nvGrpSpPr>
        <p:grpSpPr bwMode="auto">
          <a:xfrm>
            <a:off x="7681803" y="5148702"/>
            <a:ext cx="2127250" cy="1557337"/>
            <a:chOff x="3764" y="2734"/>
            <a:chExt cx="1560" cy="1142"/>
          </a:xfrm>
        </p:grpSpPr>
        <p:graphicFrame>
          <p:nvGraphicFramePr>
            <p:cNvPr id="130048" name="Object 1024"/>
            <p:cNvGraphicFramePr>
              <a:graphicFrameLocks noChangeAspect="1"/>
            </p:cNvGraphicFramePr>
            <p:nvPr/>
          </p:nvGraphicFramePr>
          <p:xfrm>
            <a:off x="3764" y="2734"/>
            <a:ext cx="1140" cy="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" name="Equation" r:id="rId4" imgW="1206360" imgH="914400" progId="Equation.3">
                    <p:embed/>
                  </p:oleObj>
                </mc:Choice>
                <mc:Fallback>
                  <p:oleObj name="Equation" r:id="rId4" imgW="1206360" imgH="914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4" y="2734"/>
                          <a:ext cx="1140" cy="863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49" name="Object 1025"/>
            <p:cNvGraphicFramePr>
              <a:graphicFrameLocks noChangeAspect="1"/>
            </p:cNvGraphicFramePr>
            <p:nvPr/>
          </p:nvGraphicFramePr>
          <p:xfrm>
            <a:off x="3969" y="2860"/>
            <a:ext cx="1140" cy="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name="Equation" r:id="rId6" imgW="1206360" imgH="914400" progId="Equation.3">
                    <p:embed/>
                  </p:oleObj>
                </mc:Choice>
                <mc:Fallback>
                  <p:oleObj name="Equation" r:id="rId6" imgW="1206360" imgH="914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860"/>
                          <a:ext cx="1140" cy="863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50" name="Object 1026"/>
            <p:cNvGraphicFramePr>
              <a:graphicFrameLocks noChangeAspect="1"/>
            </p:cNvGraphicFramePr>
            <p:nvPr/>
          </p:nvGraphicFramePr>
          <p:xfrm>
            <a:off x="4184" y="3013"/>
            <a:ext cx="1140" cy="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name="Equation" r:id="rId8" imgW="1206360" imgH="914400" progId="Equation.3">
                    <p:embed/>
                  </p:oleObj>
                </mc:Choice>
                <mc:Fallback>
                  <p:oleObj name="Equation" r:id="rId8" imgW="1206360" imgH="914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3013"/>
                          <a:ext cx="1140" cy="8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60" name="Line 32"/>
          <p:cNvSpPr>
            <a:spLocks noChangeShapeType="1"/>
          </p:cNvSpPr>
          <p:nvPr/>
        </p:nvSpPr>
        <p:spPr bwMode="auto">
          <a:xfrm>
            <a:off x="5772040" y="4886764"/>
            <a:ext cx="2152650" cy="15763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1" name="Line 33"/>
          <p:cNvSpPr>
            <a:spLocks noChangeShapeType="1"/>
          </p:cNvSpPr>
          <p:nvPr/>
        </p:nvSpPr>
        <p:spPr bwMode="auto">
          <a:xfrm>
            <a:off x="6375291" y="4204139"/>
            <a:ext cx="2836863" cy="9112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 flipV="1">
            <a:off x="4300428" y="4400989"/>
            <a:ext cx="1471612" cy="823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2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475005" y="358171"/>
            <a:ext cx="59506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Tipe</a:t>
            </a:r>
            <a:r>
              <a:rPr lang="en-US" sz="28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Citra Digital : </a:t>
            </a:r>
            <a:r>
              <a:rPr lang="en-US" sz="28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Intensitas</a:t>
            </a:r>
            <a:r>
              <a:rPr lang="en-US" sz="28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Citra</a:t>
            </a:r>
            <a:endParaRPr lang="en-US" sz="28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117763" name="Picture 3" descr="bacter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3882" y="1860331"/>
            <a:ext cx="2362200" cy="2362200"/>
          </a:xfrm>
          <a:prstGeom prst="rect">
            <a:avLst/>
          </a:prstGeom>
          <a:noFill/>
        </p:spPr>
      </p:pic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4297082" y="1784132"/>
            <a:ext cx="688067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Intensitas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 Citra 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atau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 Citra Monochrome/grayscale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  <a:p>
            <a:pPr marL="111125" indent="-111125"/>
            <a:r>
              <a:rPr lang="en-US" sz="2000" dirty="0">
                <a:latin typeface="Segoe Print" panose="02000600000000000000" pitchFamily="2" charset="0"/>
              </a:rPr>
              <a:t>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pPr marL="111125" indent="-111125"/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Setiap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piksel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berhubungan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dengan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intensitas</a:t>
            </a:r>
            <a:r>
              <a:rPr lang="en-US" sz="2000" dirty="0" smtClean="0">
                <a:latin typeface="Segoe Print" panose="02000600000000000000" pitchFamily="2" charset="0"/>
              </a:rPr>
              <a:t> yang </a:t>
            </a:r>
            <a:r>
              <a:rPr lang="en-US" sz="2000" dirty="0" err="1" smtClean="0">
                <a:latin typeface="Segoe Print" panose="02000600000000000000" pitchFamily="2" charset="0"/>
              </a:rPr>
              <a:t>biasa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disebut</a:t>
            </a:r>
            <a:r>
              <a:rPr lang="en-US" sz="2000" dirty="0" smtClean="0">
                <a:latin typeface="Segoe Print" panose="02000600000000000000" pitchFamily="2" charset="0"/>
              </a:rPr>
              <a:t> gray scale (gray level)</a:t>
            </a:r>
          </a:p>
        </p:txBody>
      </p:sp>
      <p:pic>
        <p:nvPicPr>
          <p:cNvPr id="117765" name="Picture 5" descr="bacteria"/>
          <p:cNvPicPr>
            <a:picLocks noChangeAspect="1" noChangeArrowheads="1"/>
          </p:cNvPicPr>
          <p:nvPr/>
        </p:nvPicPr>
        <p:blipFill>
          <a:blip r:embed="rId4"/>
          <a:srcRect l="58064" t="45161" r="29033" b="35484"/>
          <a:stretch>
            <a:fillRect/>
          </a:stretch>
        </p:blipFill>
        <p:spPr bwMode="auto">
          <a:xfrm>
            <a:off x="3916082" y="4222531"/>
            <a:ext cx="1524000" cy="1524000"/>
          </a:xfrm>
          <a:prstGeom prst="rect">
            <a:avLst/>
          </a:prstGeom>
          <a:noFill/>
        </p:spPr>
      </p:pic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2925482" y="3003331"/>
            <a:ext cx="304800" cy="3048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7767" name="Group 7"/>
          <p:cNvGrpSpPr>
            <a:grpSpLocks/>
          </p:cNvGrpSpPr>
          <p:nvPr/>
        </p:nvGrpSpPr>
        <p:grpSpPr bwMode="auto">
          <a:xfrm>
            <a:off x="2925482" y="3003331"/>
            <a:ext cx="2590800" cy="2743200"/>
            <a:chOff x="1248" y="1584"/>
            <a:chExt cx="1632" cy="1728"/>
          </a:xfrm>
        </p:grpSpPr>
        <p:sp>
          <p:nvSpPr>
            <p:cNvPr id="117768" name="Line 8"/>
            <p:cNvSpPr>
              <a:spLocks noChangeShapeType="1"/>
            </p:cNvSpPr>
            <p:nvPr/>
          </p:nvSpPr>
          <p:spPr bwMode="auto">
            <a:xfrm>
              <a:off x="1248" y="1776"/>
              <a:ext cx="624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769" name="Line 9"/>
            <p:cNvSpPr>
              <a:spLocks noChangeShapeType="1"/>
            </p:cNvSpPr>
            <p:nvPr/>
          </p:nvSpPr>
          <p:spPr bwMode="auto">
            <a:xfrm>
              <a:off x="1440" y="1584"/>
              <a:ext cx="144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4601882" y="4908331"/>
            <a:ext cx="228600" cy="2286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7771" name="Group 11"/>
          <p:cNvGrpSpPr>
            <a:grpSpLocks/>
          </p:cNvGrpSpPr>
          <p:nvPr/>
        </p:nvGrpSpPr>
        <p:grpSpPr bwMode="auto">
          <a:xfrm>
            <a:off x="4601882" y="4908331"/>
            <a:ext cx="2209800" cy="1524000"/>
            <a:chOff x="2304" y="2784"/>
            <a:chExt cx="1392" cy="960"/>
          </a:xfrm>
        </p:grpSpPr>
        <p:sp>
          <p:nvSpPr>
            <p:cNvPr id="117772" name="Line 12"/>
            <p:cNvSpPr>
              <a:spLocks noChangeShapeType="1"/>
            </p:cNvSpPr>
            <p:nvPr/>
          </p:nvSpPr>
          <p:spPr bwMode="auto">
            <a:xfrm>
              <a:off x="2448" y="2784"/>
              <a:ext cx="12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773" name="Line 13"/>
            <p:cNvSpPr>
              <a:spLocks noChangeShapeType="1"/>
            </p:cNvSpPr>
            <p:nvPr/>
          </p:nvSpPr>
          <p:spPr bwMode="auto">
            <a:xfrm>
              <a:off x="2304" y="2928"/>
              <a:ext cx="57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3107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883494"/>
              </p:ext>
            </p:extLst>
          </p:nvPr>
        </p:nvGraphicFramePr>
        <p:xfrm>
          <a:off x="7421283" y="5289331"/>
          <a:ext cx="1554163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1206360" imgH="914400" progId="Equation.3">
                  <p:embed/>
                </p:oleObj>
              </mc:Choice>
              <mc:Fallback>
                <p:oleObj name="Equation" r:id="rId5" imgW="1206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1283" y="5289331"/>
                        <a:ext cx="1554163" cy="117633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5" name="Picture 15" descr="bacteria"/>
          <p:cNvPicPr>
            <a:picLocks noChangeAspect="1" noChangeArrowheads="1"/>
          </p:cNvPicPr>
          <p:nvPr/>
        </p:nvPicPr>
        <p:blipFill>
          <a:blip r:embed="rId4"/>
          <a:srcRect l="63870" t="52904" r="34195" b="44193"/>
          <a:stretch>
            <a:fillRect/>
          </a:stretch>
        </p:blipFill>
        <p:spPr bwMode="auto">
          <a:xfrm>
            <a:off x="5516282" y="5136931"/>
            <a:ext cx="1295400" cy="1295400"/>
          </a:xfrm>
          <a:prstGeom prst="rect">
            <a:avLst/>
          </a:prstGeom>
          <a:noFill/>
        </p:spPr>
      </p:pic>
      <p:sp>
        <p:nvSpPr>
          <p:cNvPr id="117776" name="AutoShape 16"/>
          <p:cNvSpPr>
            <a:spLocks noChangeArrowheads="1"/>
          </p:cNvSpPr>
          <p:nvPr/>
        </p:nvSpPr>
        <p:spPr bwMode="auto">
          <a:xfrm>
            <a:off x="6887882" y="5670332"/>
            <a:ext cx="533400" cy="34131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7287536" y="4755932"/>
            <a:ext cx="17835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err="1" smtClean="0"/>
              <a:t>Nilai</a:t>
            </a:r>
            <a:r>
              <a:rPr lang="en-US" sz="2000" dirty="0" smtClean="0"/>
              <a:t> Gray Scale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910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1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7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 animBg="1"/>
      <p:bldP spid="117770" grpId="0" animBg="1"/>
      <p:bldP spid="117776" grpId="0" animBg="1"/>
      <p:bldP spid="11777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723328"/>
              </p:ext>
            </p:extLst>
          </p:nvPr>
        </p:nvGraphicFramePr>
        <p:xfrm>
          <a:off x="7070836" y="5300662"/>
          <a:ext cx="1554163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4" imgW="1206360" imgH="914400" progId="Equation.3">
                  <p:embed/>
                </p:oleObj>
              </mc:Choice>
              <mc:Fallback>
                <p:oleObj name="Equation" r:id="rId4" imgW="1206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836" y="5300662"/>
                        <a:ext cx="1554163" cy="11763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799348"/>
              </p:ext>
            </p:extLst>
          </p:nvPr>
        </p:nvGraphicFramePr>
        <p:xfrm>
          <a:off x="7350236" y="5472113"/>
          <a:ext cx="1554163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6" imgW="1206360" imgH="914400" progId="Equation.3">
                  <p:embed/>
                </p:oleObj>
              </mc:Choice>
              <mc:Fallback>
                <p:oleObj name="Equation" r:id="rId6" imgW="1206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236" y="5472113"/>
                        <a:ext cx="1554163" cy="117792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809315"/>
              </p:ext>
            </p:extLst>
          </p:nvPr>
        </p:nvGraphicFramePr>
        <p:xfrm>
          <a:off x="7643923" y="5681662"/>
          <a:ext cx="15541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8" imgW="1206360" imgH="914400" progId="Equation.3">
                  <p:embed/>
                </p:oleObj>
              </mc:Choice>
              <mc:Fallback>
                <p:oleObj name="Equation" r:id="rId8" imgW="1206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923" y="5681662"/>
                        <a:ext cx="1554162" cy="1176338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460937" y="514302"/>
            <a:ext cx="50689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Tipe</a:t>
            </a:r>
            <a:r>
              <a:rPr lang="en-US" sz="28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Citra Digital : Citra RGB</a:t>
            </a:r>
            <a:endParaRPr lang="en-US" sz="28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118790" name="Picture 6" descr="OakTree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03436" y="1566863"/>
            <a:ext cx="3611563" cy="2405063"/>
          </a:xfrm>
          <a:prstGeom prst="rect">
            <a:avLst/>
          </a:prstGeom>
          <a:noFill/>
        </p:spPr>
      </p:pic>
      <p:pic>
        <p:nvPicPr>
          <p:cNvPr id="118791" name="Picture 7" descr="OakTree"/>
          <p:cNvPicPr>
            <a:picLocks noChangeAspect="1" noChangeArrowheads="1"/>
          </p:cNvPicPr>
          <p:nvPr/>
        </p:nvPicPr>
        <p:blipFill>
          <a:blip r:embed="rId10"/>
          <a:srcRect l="35869" t="72871" r="55692" b="14455"/>
          <a:stretch>
            <a:fillRect/>
          </a:stretch>
        </p:blipFill>
        <p:spPr bwMode="auto">
          <a:xfrm>
            <a:off x="3337035" y="4081462"/>
            <a:ext cx="1143000" cy="1143000"/>
          </a:xfrm>
          <a:prstGeom prst="rect">
            <a:avLst/>
          </a:prstGeom>
          <a:noFill/>
        </p:spPr>
      </p:pic>
      <p:pic>
        <p:nvPicPr>
          <p:cNvPr id="118792" name="Picture 8" descr="OakTree"/>
          <p:cNvPicPr>
            <a:picLocks noChangeAspect="1" noChangeArrowheads="1"/>
          </p:cNvPicPr>
          <p:nvPr/>
        </p:nvPicPr>
        <p:blipFill>
          <a:blip r:embed="rId10"/>
          <a:srcRect l="38979" t="77541" r="59245" b="19791"/>
          <a:stretch>
            <a:fillRect/>
          </a:stretch>
        </p:blipFill>
        <p:spPr bwMode="auto">
          <a:xfrm>
            <a:off x="4480035" y="5224462"/>
            <a:ext cx="1600200" cy="1600200"/>
          </a:xfrm>
          <a:prstGeom prst="rect">
            <a:avLst/>
          </a:prstGeom>
          <a:noFill/>
        </p:spPr>
      </p:pic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2575035" y="3319462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8794" name="Group 10"/>
          <p:cNvGrpSpPr>
            <a:grpSpLocks/>
          </p:cNvGrpSpPr>
          <p:nvPr/>
        </p:nvGrpSpPr>
        <p:grpSpPr bwMode="auto">
          <a:xfrm>
            <a:off x="2575035" y="3319462"/>
            <a:ext cx="1905000" cy="1905000"/>
            <a:chOff x="1248" y="1920"/>
            <a:chExt cx="1200" cy="1200"/>
          </a:xfrm>
        </p:grpSpPr>
        <p:sp>
          <p:nvSpPr>
            <p:cNvPr id="118795" name="Line 11"/>
            <p:cNvSpPr>
              <a:spLocks noChangeShapeType="1"/>
            </p:cNvSpPr>
            <p:nvPr/>
          </p:nvSpPr>
          <p:spPr bwMode="auto">
            <a:xfrm>
              <a:off x="1248" y="2064"/>
              <a:ext cx="48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796" name="Line 12"/>
            <p:cNvSpPr>
              <a:spLocks noChangeShapeType="1"/>
            </p:cNvSpPr>
            <p:nvPr/>
          </p:nvSpPr>
          <p:spPr bwMode="auto">
            <a:xfrm>
              <a:off x="1392" y="1920"/>
              <a:ext cx="1056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797" name="Group 13"/>
          <p:cNvGrpSpPr>
            <a:grpSpLocks/>
          </p:cNvGrpSpPr>
          <p:nvPr/>
        </p:nvGrpSpPr>
        <p:grpSpPr bwMode="auto">
          <a:xfrm>
            <a:off x="3870435" y="4462462"/>
            <a:ext cx="2209800" cy="2362200"/>
            <a:chOff x="2064" y="2640"/>
            <a:chExt cx="1392" cy="1488"/>
          </a:xfrm>
        </p:grpSpPr>
        <p:sp>
          <p:nvSpPr>
            <p:cNvPr id="118798" name="Line 14"/>
            <p:cNvSpPr>
              <a:spLocks noChangeShapeType="1"/>
            </p:cNvSpPr>
            <p:nvPr/>
          </p:nvSpPr>
          <p:spPr bwMode="auto">
            <a:xfrm>
              <a:off x="2208" y="2640"/>
              <a:ext cx="1248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799" name="Line 15"/>
            <p:cNvSpPr>
              <a:spLocks noChangeShapeType="1"/>
            </p:cNvSpPr>
            <p:nvPr/>
          </p:nvSpPr>
          <p:spPr bwMode="auto">
            <a:xfrm>
              <a:off x="2064" y="2784"/>
              <a:ext cx="384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3870435" y="4462462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1" name="AutoShape 17"/>
          <p:cNvSpPr>
            <a:spLocks noChangeArrowheads="1"/>
          </p:cNvSpPr>
          <p:nvPr/>
        </p:nvSpPr>
        <p:spPr bwMode="auto">
          <a:xfrm>
            <a:off x="6308835" y="5757863"/>
            <a:ext cx="533400" cy="34131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5013436" y="1643063"/>
            <a:ext cx="674764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id-ID"/>
            </a:defPPr>
            <a:lvl1pPr marL="457200" indent="-457200">
              <a:defRPr sz="2000" i="1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defRPr>
            </a:lvl1pPr>
          </a:lstStyle>
          <a:p>
            <a:r>
              <a:rPr lang="en-US" dirty="0" smtClean="0"/>
              <a:t>Citra </a:t>
            </a:r>
            <a:r>
              <a:rPr lang="en-US" dirty="0" err="1" smtClean="0"/>
              <a:t>Berwarna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RGB </a:t>
            </a:r>
            <a:r>
              <a:rPr lang="en-US" dirty="0"/>
              <a:t>image: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/>
            <a:r>
              <a:rPr lang="en-US" dirty="0" err="1" smtClean="0">
                <a:solidFill>
                  <a:schemeClr val="tx1"/>
                </a:solidFill>
              </a:rPr>
              <a:t>Setiap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piksel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berisi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sebuah</a:t>
            </a:r>
            <a:r>
              <a:rPr lang="en-US" dirty="0" smtClean="0">
                <a:solidFill>
                  <a:schemeClr val="tx1"/>
                </a:solidFill>
              </a:rPr>
              <a:t> vector yang </a:t>
            </a:r>
            <a:r>
              <a:rPr lang="en-US" dirty="0" err="1" smtClean="0">
                <a:solidFill>
                  <a:schemeClr val="tx1"/>
                </a:solidFill>
              </a:rPr>
              <a:t>merepresentasikan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komponen</a:t>
            </a:r>
            <a:r>
              <a:rPr lang="en-US" dirty="0" smtClean="0">
                <a:solidFill>
                  <a:schemeClr val="tx1"/>
                </a:solidFill>
              </a:rPr>
              <a:t> red, green,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blue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7161402" y="4843463"/>
            <a:ext cx="18159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err="1" smtClean="0"/>
              <a:t>Komponen</a:t>
            </a:r>
            <a:r>
              <a:rPr lang="en-US" sz="2000" dirty="0" smtClean="0"/>
              <a:t> RGB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37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3" grpId="0" animBg="1"/>
      <p:bldP spid="118800" grpId="0" animBg="1"/>
      <p:bldP spid="118801" grpId="0" animBg="1"/>
      <p:bldP spid="11880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1347082" y="288488"/>
            <a:ext cx="39917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Tipe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Citra : Citra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Biner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657726" y="1868756"/>
            <a:ext cx="51187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Citra 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Biner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atau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 Citra 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Hitam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Putih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 :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  <a:p>
            <a:pPr marL="457200" indent="-457200"/>
            <a:r>
              <a:rPr lang="en-US" sz="2000" i="1" dirty="0" err="1" smtClean="0">
                <a:latin typeface="Segoe Print" panose="02000600000000000000" pitchFamily="2" charset="0"/>
              </a:rPr>
              <a:t>Masing-masing</a:t>
            </a:r>
            <a:r>
              <a:rPr lang="en-US" sz="2000" i="1" dirty="0" smtClean="0">
                <a:latin typeface="Segoe Print" panose="02000600000000000000" pitchFamily="2" charset="0"/>
              </a:rPr>
              <a:t> </a:t>
            </a:r>
            <a:r>
              <a:rPr lang="en-US" sz="2000" i="1" dirty="0" err="1" smtClean="0">
                <a:latin typeface="Segoe Print" panose="02000600000000000000" pitchFamily="2" charset="0"/>
              </a:rPr>
              <a:t>piksel</a:t>
            </a:r>
            <a:r>
              <a:rPr lang="en-US" sz="2000" i="1" dirty="0" smtClean="0">
                <a:latin typeface="Segoe Print" panose="02000600000000000000" pitchFamily="2" charset="0"/>
              </a:rPr>
              <a:t> </a:t>
            </a:r>
            <a:r>
              <a:rPr lang="en-US" sz="2000" i="1" dirty="0" err="1" smtClean="0">
                <a:latin typeface="Segoe Print" panose="02000600000000000000" pitchFamily="2" charset="0"/>
              </a:rPr>
              <a:t>berisi</a:t>
            </a:r>
            <a:r>
              <a:rPr lang="en-US" sz="2000" i="1" dirty="0" smtClean="0">
                <a:latin typeface="Segoe Print" panose="02000600000000000000" pitchFamily="2" charset="0"/>
              </a:rPr>
              <a:t> 1 </a:t>
            </a:r>
            <a:r>
              <a:rPr lang="en-US" sz="2000" i="1" dirty="0" err="1" smtClean="0">
                <a:latin typeface="Segoe Print" panose="02000600000000000000" pitchFamily="2" charset="0"/>
              </a:rPr>
              <a:t>piksel</a:t>
            </a:r>
            <a:r>
              <a:rPr lang="en-US" sz="2000" i="1" dirty="0" smtClean="0">
                <a:latin typeface="Segoe Print" panose="02000600000000000000" pitchFamily="2" charset="0"/>
              </a:rPr>
              <a:t>  :</a:t>
            </a:r>
            <a:endParaRPr lang="en-US" sz="2000" i="1" dirty="0">
              <a:latin typeface="Segoe Print" panose="02000600000000000000" pitchFamily="2" charset="0"/>
            </a:endParaRPr>
          </a:p>
          <a:p>
            <a:pPr marL="457200" indent="-457200"/>
            <a:r>
              <a:rPr lang="en-US" sz="2000" i="1" dirty="0">
                <a:latin typeface="Segoe Print" panose="02000600000000000000" pitchFamily="2" charset="0"/>
              </a:rPr>
              <a:t>	1 </a:t>
            </a:r>
            <a:r>
              <a:rPr lang="en-US" sz="2000" i="1" dirty="0" err="1" smtClean="0">
                <a:latin typeface="Segoe Print" panose="02000600000000000000" pitchFamily="2" charset="0"/>
              </a:rPr>
              <a:t>Merepresentasikan</a:t>
            </a:r>
            <a:r>
              <a:rPr lang="en-US" sz="2000" i="1" dirty="0" smtClean="0">
                <a:latin typeface="Segoe Print" panose="02000600000000000000" pitchFamily="2" charset="0"/>
              </a:rPr>
              <a:t> </a:t>
            </a:r>
            <a:r>
              <a:rPr lang="en-US" sz="2000" i="1" dirty="0" err="1" smtClean="0">
                <a:latin typeface="Segoe Print" panose="02000600000000000000" pitchFamily="2" charset="0"/>
              </a:rPr>
              <a:t>putih</a:t>
            </a:r>
            <a:endParaRPr lang="en-US" sz="2000" i="1" dirty="0">
              <a:latin typeface="Segoe Print" panose="02000600000000000000" pitchFamily="2" charset="0"/>
            </a:endParaRPr>
          </a:p>
          <a:p>
            <a:pPr marL="457200" indent="-457200"/>
            <a:r>
              <a:rPr lang="en-US" sz="2000" i="1" dirty="0">
                <a:latin typeface="Segoe Print" panose="02000600000000000000" pitchFamily="2" charset="0"/>
              </a:rPr>
              <a:t>	0 </a:t>
            </a:r>
            <a:r>
              <a:rPr lang="en-US" sz="2000" i="1" dirty="0" err="1" smtClean="0">
                <a:latin typeface="Segoe Print" panose="02000600000000000000" pitchFamily="2" charset="0"/>
              </a:rPr>
              <a:t>Merepresentasikan</a:t>
            </a:r>
            <a:r>
              <a:rPr lang="en-US" sz="2000" i="1" dirty="0" smtClean="0">
                <a:latin typeface="Segoe Print" panose="02000600000000000000" pitchFamily="2" charset="0"/>
              </a:rPr>
              <a:t> </a:t>
            </a:r>
            <a:r>
              <a:rPr lang="en-US" sz="2000" i="1" dirty="0" err="1" smtClean="0">
                <a:latin typeface="Segoe Print" panose="02000600000000000000" pitchFamily="2" charset="0"/>
              </a:rPr>
              <a:t>hitam</a:t>
            </a:r>
            <a:endParaRPr lang="en-US" sz="2000" i="1" dirty="0">
              <a:latin typeface="Segoe Print" panose="02000600000000000000" pitchFamily="2" charset="0"/>
            </a:endParaRPr>
          </a:p>
        </p:txBody>
      </p:sp>
      <p:pic>
        <p:nvPicPr>
          <p:cNvPr id="119812" name="Picture 4" descr="circb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1" y="1447800"/>
            <a:ext cx="2295525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9813" name="Picture 5" descr="circbw"/>
          <p:cNvPicPr>
            <a:picLocks noChangeAspect="1" noChangeArrowheads="1"/>
          </p:cNvPicPr>
          <p:nvPr/>
        </p:nvPicPr>
        <p:blipFill>
          <a:blip r:embed="rId4"/>
          <a:srcRect l="26474" t="48349" r="63538" b="41919"/>
          <a:stretch>
            <a:fillRect/>
          </a:stretch>
        </p:blipFill>
        <p:spPr bwMode="auto">
          <a:xfrm>
            <a:off x="4406901" y="3803651"/>
            <a:ext cx="1452563" cy="1457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3200400" y="2590800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9815" name="Group 7"/>
          <p:cNvGrpSpPr>
            <a:grpSpLocks/>
          </p:cNvGrpSpPr>
          <p:nvPr/>
        </p:nvGrpSpPr>
        <p:grpSpPr bwMode="auto">
          <a:xfrm>
            <a:off x="3200400" y="2590800"/>
            <a:ext cx="2667000" cy="2667000"/>
            <a:chOff x="1056" y="1632"/>
            <a:chExt cx="1680" cy="1680"/>
          </a:xfrm>
        </p:grpSpPr>
        <p:sp>
          <p:nvSpPr>
            <p:cNvPr id="119816" name="Line 8"/>
            <p:cNvSpPr>
              <a:spLocks noChangeShapeType="1"/>
            </p:cNvSpPr>
            <p:nvPr/>
          </p:nvSpPr>
          <p:spPr bwMode="auto">
            <a:xfrm>
              <a:off x="1056" y="1776"/>
              <a:ext cx="768" cy="15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817" name="Line 9"/>
            <p:cNvSpPr>
              <a:spLocks noChangeShapeType="1"/>
            </p:cNvSpPr>
            <p:nvPr/>
          </p:nvSpPr>
          <p:spPr bwMode="auto">
            <a:xfrm>
              <a:off x="1200" y="1632"/>
              <a:ext cx="1536" cy="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9818" name="Picture 10" descr="circbw"/>
          <p:cNvPicPr>
            <a:picLocks noChangeAspect="1" noChangeArrowheads="1"/>
          </p:cNvPicPr>
          <p:nvPr/>
        </p:nvPicPr>
        <p:blipFill>
          <a:blip r:embed="rId4"/>
          <a:srcRect l="30180" t="51950" r="68303" b="46548"/>
          <a:stretch>
            <a:fillRect/>
          </a:stretch>
        </p:blipFill>
        <p:spPr bwMode="auto">
          <a:xfrm>
            <a:off x="6019801" y="5181601"/>
            <a:ext cx="1101725" cy="1122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5029200" y="4343400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9820" name="Group 12"/>
          <p:cNvGrpSpPr>
            <a:grpSpLocks/>
          </p:cNvGrpSpPr>
          <p:nvPr/>
        </p:nvGrpSpPr>
        <p:grpSpPr bwMode="auto">
          <a:xfrm>
            <a:off x="5029200" y="4343400"/>
            <a:ext cx="2057400" cy="1981200"/>
            <a:chOff x="2208" y="2736"/>
            <a:chExt cx="1296" cy="1248"/>
          </a:xfrm>
        </p:grpSpPr>
        <p:sp>
          <p:nvSpPr>
            <p:cNvPr id="119821" name="Line 13"/>
            <p:cNvSpPr>
              <a:spLocks noChangeShapeType="1"/>
            </p:cNvSpPr>
            <p:nvPr/>
          </p:nvSpPr>
          <p:spPr bwMode="auto">
            <a:xfrm>
              <a:off x="2352" y="2736"/>
              <a:ext cx="1152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822" name="Line 14"/>
            <p:cNvSpPr>
              <a:spLocks noChangeShapeType="1"/>
            </p:cNvSpPr>
            <p:nvPr/>
          </p:nvSpPr>
          <p:spPr bwMode="auto">
            <a:xfrm>
              <a:off x="2208" y="2880"/>
              <a:ext cx="624" cy="110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9823" name="Object 15"/>
          <p:cNvGraphicFramePr>
            <a:graphicFrameLocks noChangeAspect="1"/>
          </p:cNvGraphicFramePr>
          <p:nvPr/>
        </p:nvGraphicFramePr>
        <p:xfrm>
          <a:off x="8204201" y="5181600"/>
          <a:ext cx="1146175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5" imgW="888840" imgH="914400" progId="Equation.3">
                  <p:embed/>
                </p:oleObj>
              </mc:Choice>
              <mc:Fallback>
                <p:oleObj name="Equation" r:id="rId5" imgW="8888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1" y="5181600"/>
                        <a:ext cx="1146175" cy="117633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4" name="AutoShape 16"/>
          <p:cNvSpPr>
            <a:spLocks noChangeArrowheads="1"/>
          </p:cNvSpPr>
          <p:nvPr/>
        </p:nvSpPr>
        <p:spPr bwMode="auto">
          <a:xfrm>
            <a:off x="7239000" y="5486401"/>
            <a:ext cx="533400" cy="34131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8194239" y="4724401"/>
            <a:ext cx="12788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Data </a:t>
            </a:r>
            <a:r>
              <a:rPr lang="en-US" sz="2000" dirty="0" err="1" smtClean="0"/>
              <a:t>Biner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480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9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9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 animBg="1"/>
      <p:bldP spid="119819" grpId="0" animBg="1"/>
      <p:bldP spid="119824" grpId="0" animBg="1"/>
      <p:bldP spid="11982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240992" y="1832747"/>
            <a:ext cx="91773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Citra </a:t>
            </a:r>
            <a:r>
              <a:rPr lang="en-US" b="1" dirty="0" err="1" smtClean="0">
                <a:solidFill>
                  <a:schemeClr val="accent2"/>
                </a:solidFill>
                <a:latin typeface="Segoe Print" panose="02000600000000000000" pitchFamily="2" charset="0"/>
              </a:rPr>
              <a:t>Indek</a:t>
            </a:r>
            <a:endParaRPr lang="en-US" dirty="0">
              <a:latin typeface="Segoe Print" panose="02000600000000000000" pitchFamily="2" charset="0"/>
            </a:endParaRPr>
          </a:p>
          <a:p>
            <a:pPr marL="457200" indent="-457200"/>
            <a:r>
              <a:rPr lang="en-US" dirty="0" err="1" smtClean="0">
                <a:latin typeface="Segoe Print" panose="02000600000000000000" pitchFamily="2" charset="0"/>
              </a:rPr>
              <a:t>Setiap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piksel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berisi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nomer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indek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posisi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ke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warna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pada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tabel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warna</a:t>
            </a:r>
            <a:endParaRPr lang="en-US" dirty="0">
              <a:latin typeface="Segoe Print" panose="02000600000000000000" pitchFamily="2" charset="0"/>
            </a:endParaRPr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992" y="2593379"/>
            <a:ext cx="236220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383992" y="3964978"/>
            <a:ext cx="228600" cy="228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1383992" y="3964978"/>
            <a:ext cx="2286000" cy="1752600"/>
            <a:chOff x="1056" y="2160"/>
            <a:chExt cx="1440" cy="1104"/>
          </a:xfrm>
        </p:grpSpPr>
        <p:sp>
          <p:nvSpPr>
            <p:cNvPr id="120839" name="Line 7"/>
            <p:cNvSpPr>
              <a:spLocks noChangeShapeType="1"/>
            </p:cNvSpPr>
            <p:nvPr/>
          </p:nvSpPr>
          <p:spPr bwMode="auto">
            <a:xfrm>
              <a:off x="1056" y="2352"/>
              <a:ext cx="912" cy="9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40" name="Line 8"/>
            <p:cNvSpPr>
              <a:spLocks noChangeShapeType="1"/>
            </p:cNvSpPr>
            <p:nvPr/>
          </p:nvSpPr>
          <p:spPr bwMode="auto">
            <a:xfrm>
              <a:off x="1248" y="2160"/>
              <a:ext cx="1248" cy="52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08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236981"/>
              </p:ext>
            </p:extLst>
          </p:nvPr>
        </p:nvGraphicFramePr>
        <p:xfrm>
          <a:off x="2907992" y="4879378"/>
          <a:ext cx="8842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5" imgW="685800" imgH="711000" progId="Equation.3">
                  <p:embed/>
                </p:oleObj>
              </mc:Choice>
              <mc:Fallback>
                <p:oleObj name="Equation" r:id="rId5" imgW="685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992" y="4879378"/>
                        <a:ext cx="884238" cy="9144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2681739" y="5946178"/>
            <a:ext cx="1287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Indek</a:t>
            </a:r>
            <a:endParaRPr lang="en-US" sz="2000" dirty="0"/>
          </a:p>
        </p:txBody>
      </p:sp>
      <p:graphicFrame>
        <p:nvGraphicFramePr>
          <p:cNvPr id="12084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19849"/>
              </p:ext>
            </p:extLst>
          </p:nvPr>
        </p:nvGraphicFramePr>
        <p:xfrm>
          <a:off x="4584392" y="3583978"/>
          <a:ext cx="3276600" cy="283464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Index No.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Red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component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Green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component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Blue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component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0885" name="Text Box 53"/>
          <p:cNvSpPr txBox="1">
            <a:spLocks noChangeArrowheads="1"/>
          </p:cNvSpPr>
          <p:nvPr/>
        </p:nvSpPr>
        <p:spPr bwMode="auto">
          <a:xfrm>
            <a:off x="5435928" y="3015653"/>
            <a:ext cx="13528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endParaRPr lang="en-US" dirty="0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3136592" y="4422178"/>
            <a:ext cx="13716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3669992" y="4879378"/>
            <a:ext cx="8382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>
            <a:off x="3441392" y="5336578"/>
            <a:ext cx="11430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>
            <a:off x="3441392" y="5641378"/>
            <a:ext cx="10668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35425" y="426422"/>
            <a:ext cx="401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Tipe</a:t>
            </a:r>
            <a:r>
              <a:rPr lang="en-US" sz="28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Citra : Citra </a:t>
            </a:r>
            <a:r>
              <a:rPr lang="en-US" sz="28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Indek</a:t>
            </a:r>
            <a:endParaRPr lang="en-US" sz="28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724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nimBg="1"/>
      <p:bldP spid="120842" grpId="0" autoUpdateAnimBg="0"/>
      <p:bldP spid="120885" grpId="0" build="p" autoUpdateAnimBg="0"/>
      <p:bldP spid="120886" grpId="0" animBg="1"/>
      <p:bldP spid="120887" grpId="0" animBg="1"/>
      <p:bldP spid="120888" grpId="0" animBg="1"/>
      <p:bldP spid="12088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/>
          <a:srcRect b="16797"/>
          <a:stretch>
            <a:fillRect/>
          </a:stretch>
        </p:blipFill>
        <p:spPr bwMode="auto">
          <a:xfrm>
            <a:off x="1881788" y="1594315"/>
            <a:ext cx="8075613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517944" y="411783"/>
            <a:ext cx="4864922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id-ID"/>
            </a:defPPr>
            <a:lvl1pPr>
              <a:defRPr sz="2800" b="1" i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i="0" dirty="0" smtClean="0"/>
              <a:t>Proses </a:t>
            </a:r>
            <a:r>
              <a:rPr lang="en-US" i="0" dirty="0" err="1" smtClean="0"/>
              <a:t>Akusisi</a:t>
            </a:r>
            <a:r>
              <a:rPr lang="en-US" i="0" dirty="0" smtClean="0"/>
              <a:t> Citra Digital</a:t>
            </a:r>
            <a:endParaRPr lang="en-US" i="0" dirty="0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7942264" y="6461126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20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>
              <a:defRPr/>
            </a:pPr>
            <a:r>
              <a:rPr lang="en-GB" sz="2800" dirty="0" smtClean="0"/>
              <a:t>Model Citra</a:t>
            </a:r>
            <a:endParaRPr lang="en-GB" sz="2800" dirty="0"/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10139" y="1606644"/>
            <a:ext cx="8370887" cy="2282825"/>
            <a:chOff x="207" y="623"/>
            <a:chExt cx="5273" cy="1438"/>
          </a:xfrm>
        </p:grpSpPr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" y="633"/>
              <a:ext cx="1908" cy="1428"/>
            </a:xfrm>
            <a:prstGeom prst="rect">
              <a:avLst/>
            </a:prstGeom>
            <a:noFill/>
            <a:ln w="9525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" y="623"/>
              <a:ext cx="1908" cy="1428"/>
            </a:xfrm>
            <a:prstGeom prst="rect">
              <a:avLst/>
            </a:prstGeom>
            <a:noFill/>
            <a:ln w="9525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194" y="896"/>
              <a:ext cx="1327" cy="759"/>
            </a:xfrm>
            <a:prstGeom prst="rightArrow">
              <a:avLst>
                <a:gd name="adj1" fmla="val 50000"/>
                <a:gd name="adj2" fmla="val 4370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228" y="830"/>
              <a:ext cx="8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rgbClr val="0099CC"/>
                  </a:solidFill>
                </a:rPr>
                <a:t>Sampling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187" y="1502"/>
              <a:ext cx="9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rgbClr val="0099CC"/>
                  </a:solidFill>
                </a:rPr>
                <a:t>Kuantisasi</a:t>
              </a:r>
            </a:p>
          </p:txBody>
        </p:sp>
      </p:grp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11737" y="4151405"/>
            <a:ext cx="8269287" cy="7112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solidFill>
              <a:srgbClr val="FF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Segoe Script" panose="020B0504020000000003" pitchFamily="34" charset="0"/>
              </a:rPr>
              <a:t>Sampling</a:t>
            </a:r>
            <a:r>
              <a:rPr lang="en-US" altLang="en-US" sz="2000" dirty="0">
                <a:latin typeface="Segoe Script" panose="020B0504020000000003" pitchFamily="34" charset="0"/>
              </a:rPr>
              <a:t> </a:t>
            </a:r>
            <a:r>
              <a:rPr lang="en-US" altLang="en-US" sz="2000" dirty="0" err="1">
                <a:latin typeface="Segoe Script" panose="020B0504020000000003" pitchFamily="34" charset="0"/>
              </a:rPr>
              <a:t>menunjukkan</a:t>
            </a:r>
            <a:r>
              <a:rPr lang="en-US" altLang="en-US" sz="2000" dirty="0">
                <a:latin typeface="Segoe Script" panose="020B0504020000000003" pitchFamily="34" charset="0"/>
              </a:rPr>
              <a:t> </a:t>
            </a:r>
            <a:r>
              <a:rPr lang="en-US" altLang="en-US" sz="2000" dirty="0" err="1">
                <a:latin typeface="Segoe Script" panose="020B0504020000000003" pitchFamily="34" charset="0"/>
              </a:rPr>
              <a:t>banyaknya</a:t>
            </a:r>
            <a:r>
              <a:rPr lang="en-US" altLang="en-US" sz="2000" dirty="0">
                <a:latin typeface="Segoe Script" panose="020B0504020000000003" pitchFamily="34" charset="0"/>
              </a:rPr>
              <a:t> pixel (</a:t>
            </a:r>
            <a:r>
              <a:rPr lang="en-US" altLang="en-US" sz="2000" dirty="0" err="1">
                <a:latin typeface="Segoe Script" panose="020B0504020000000003" pitchFamily="34" charset="0"/>
              </a:rPr>
              <a:t>blok</a:t>
            </a:r>
            <a:r>
              <a:rPr lang="en-US" altLang="en-US" sz="2000" dirty="0">
                <a:latin typeface="Segoe Script" panose="020B0504020000000003" pitchFamily="34" charset="0"/>
              </a:rPr>
              <a:t>) </a:t>
            </a:r>
            <a:r>
              <a:rPr lang="en-US" altLang="en-US" sz="2000" dirty="0" err="1">
                <a:latin typeface="Segoe Script" panose="020B0504020000000003" pitchFamily="34" charset="0"/>
              </a:rPr>
              <a:t>untuk</a:t>
            </a:r>
            <a:r>
              <a:rPr lang="en-US" altLang="en-US" sz="2000" dirty="0">
                <a:latin typeface="Segoe Script" panose="020B0504020000000003" pitchFamily="34" charset="0"/>
              </a:rPr>
              <a:t> </a:t>
            </a:r>
            <a:r>
              <a:rPr lang="en-US" altLang="en-US" sz="2000" dirty="0" err="1">
                <a:latin typeface="Segoe Script" panose="020B0504020000000003" pitchFamily="34" charset="0"/>
              </a:rPr>
              <a:t>mendefinisikan</a:t>
            </a:r>
            <a:r>
              <a:rPr lang="en-US" altLang="en-US" sz="2000" dirty="0">
                <a:latin typeface="Segoe Script" panose="020B0504020000000003" pitchFamily="34" charset="0"/>
              </a:rPr>
              <a:t> </a:t>
            </a:r>
            <a:r>
              <a:rPr lang="en-US" altLang="en-US" sz="2000" dirty="0" err="1">
                <a:latin typeface="Segoe Script" panose="020B0504020000000003" pitchFamily="34" charset="0"/>
              </a:rPr>
              <a:t>suatu</a:t>
            </a:r>
            <a:r>
              <a:rPr lang="en-US" altLang="en-US" sz="2000" dirty="0">
                <a:latin typeface="Segoe Script" panose="020B0504020000000003" pitchFamily="34" charset="0"/>
              </a:rPr>
              <a:t> </a:t>
            </a:r>
            <a:r>
              <a:rPr lang="en-US" altLang="en-US" sz="2000" dirty="0" err="1">
                <a:latin typeface="Segoe Script" panose="020B0504020000000003" pitchFamily="34" charset="0"/>
              </a:rPr>
              <a:t>gambar</a:t>
            </a:r>
            <a:endParaRPr lang="en-US" altLang="en-US" sz="2000" dirty="0">
              <a:latin typeface="Segoe Script" panose="020B0504020000000003" pitchFamily="34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11737" y="5091139"/>
            <a:ext cx="8277224" cy="1323439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solidFill>
              <a:srgbClr val="FF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dirty="0" err="1">
                <a:latin typeface="Segoe Script" panose="020B0504020000000003" pitchFamily="34" charset="0"/>
              </a:rPr>
              <a:t>Kuantisasi</a:t>
            </a:r>
            <a:r>
              <a:rPr lang="en-US" altLang="en-US" sz="2000" dirty="0">
                <a:latin typeface="Segoe Script" panose="020B0504020000000003" pitchFamily="34" charset="0"/>
              </a:rPr>
              <a:t> </a:t>
            </a:r>
            <a:r>
              <a:rPr lang="en-US" altLang="en-US" sz="2000" dirty="0" err="1">
                <a:latin typeface="Segoe Script" panose="020B0504020000000003" pitchFamily="34" charset="0"/>
              </a:rPr>
              <a:t>menunjukkan</a:t>
            </a:r>
            <a:r>
              <a:rPr lang="en-US" altLang="en-US" sz="2000" dirty="0">
                <a:latin typeface="Segoe Script" panose="020B0504020000000003" pitchFamily="34" charset="0"/>
              </a:rPr>
              <a:t> </a:t>
            </a:r>
            <a:r>
              <a:rPr lang="en-US" altLang="en-US" sz="2000" dirty="0" err="1">
                <a:latin typeface="Segoe Script" panose="020B0504020000000003" pitchFamily="34" charset="0"/>
              </a:rPr>
              <a:t>banyaknya</a:t>
            </a:r>
            <a:r>
              <a:rPr lang="en-US" altLang="en-US" sz="2000" dirty="0">
                <a:latin typeface="Segoe Script" panose="020B0504020000000003" pitchFamily="34" charset="0"/>
              </a:rPr>
              <a:t> </a:t>
            </a:r>
            <a:r>
              <a:rPr lang="en-US" altLang="en-US" sz="2000" dirty="0" err="1">
                <a:latin typeface="Segoe Script" panose="020B0504020000000003" pitchFamily="34" charset="0"/>
              </a:rPr>
              <a:t>derajat</a:t>
            </a:r>
            <a:r>
              <a:rPr lang="en-US" altLang="en-US" sz="2000" dirty="0">
                <a:latin typeface="Segoe Script" panose="020B0504020000000003" pitchFamily="34" charset="0"/>
              </a:rPr>
              <a:t> </a:t>
            </a:r>
            <a:r>
              <a:rPr lang="en-US" altLang="en-US" sz="2000" dirty="0" err="1">
                <a:latin typeface="Segoe Script" panose="020B0504020000000003" pitchFamily="34" charset="0"/>
              </a:rPr>
              <a:t>nilai</a:t>
            </a:r>
            <a:r>
              <a:rPr lang="en-US" altLang="en-US" sz="2000" dirty="0">
                <a:latin typeface="Segoe Script" panose="020B0504020000000003" pitchFamily="34" charset="0"/>
              </a:rPr>
              <a:t> </a:t>
            </a:r>
            <a:r>
              <a:rPr lang="en-US" altLang="en-US" sz="2000" dirty="0" err="1">
                <a:latin typeface="Segoe Script" panose="020B0504020000000003" pitchFamily="34" charset="0"/>
              </a:rPr>
              <a:t>pada</a:t>
            </a:r>
            <a:r>
              <a:rPr lang="en-US" altLang="en-US" sz="2000" dirty="0">
                <a:latin typeface="Segoe Script" panose="020B0504020000000003" pitchFamily="34" charset="0"/>
              </a:rPr>
              <a:t> </a:t>
            </a:r>
            <a:r>
              <a:rPr lang="en-US" altLang="en-US" sz="2000" dirty="0" err="1">
                <a:latin typeface="Segoe Script" panose="020B0504020000000003" pitchFamily="34" charset="0"/>
              </a:rPr>
              <a:t>setiap</a:t>
            </a:r>
            <a:r>
              <a:rPr lang="en-US" altLang="en-US" sz="2000" dirty="0">
                <a:latin typeface="Segoe Script" panose="020B0504020000000003" pitchFamily="34" charset="0"/>
              </a:rPr>
              <a:t> pixel (</a:t>
            </a:r>
            <a:r>
              <a:rPr lang="en-US" altLang="en-US" sz="2000" dirty="0" err="1">
                <a:latin typeface="Segoe Script" panose="020B0504020000000003" pitchFamily="34" charset="0"/>
              </a:rPr>
              <a:t>menunjukkan</a:t>
            </a:r>
            <a:r>
              <a:rPr lang="en-US" altLang="en-US" sz="2000" dirty="0">
                <a:latin typeface="Segoe Script" panose="020B0504020000000003" pitchFamily="34" charset="0"/>
              </a:rPr>
              <a:t> </a:t>
            </a:r>
            <a:r>
              <a:rPr lang="en-US" altLang="en-US" sz="2000" dirty="0" err="1">
                <a:latin typeface="Segoe Script" panose="020B0504020000000003" pitchFamily="34" charset="0"/>
              </a:rPr>
              <a:t>jumlah</a:t>
            </a:r>
            <a:r>
              <a:rPr lang="en-US" altLang="en-US" sz="2000" dirty="0">
                <a:latin typeface="Segoe Script" panose="020B0504020000000003" pitchFamily="34" charset="0"/>
              </a:rPr>
              <a:t> bit </a:t>
            </a:r>
            <a:r>
              <a:rPr lang="en-US" altLang="en-US" sz="2000" dirty="0" err="1">
                <a:latin typeface="Segoe Script" panose="020B0504020000000003" pitchFamily="34" charset="0"/>
              </a:rPr>
              <a:t>pada</a:t>
            </a:r>
            <a:r>
              <a:rPr lang="en-US" altLang="en-US" sz="2000" dirty="0">
                <a:latin typeface="Segoe Script" panose="020B0504020000000003" pitchFamily="34" charset="0"/>
              </a:rPr>
              <a:t> </a:t>
            </a:r>
            <a:r>
              <a:rPr lang="en-US" altLang="en-US" sz="2000" dirty="0" err="1">
                <a:latin typeface="Segoe Script" panose="020B0504020000000003" pitchFamily="34" charset="0"/>
              </a:rPr>
              <a:t>gambar</a:t>
            </a:r>
            <a:r>
              <a:rPr lang="en-US" altLang="en-US" sz="2000" dirty="0">
                <a:latin typeface="Segoe Script" panose="020B0504020000000003" pitchFamily="34" charset="0"/>
              </a:rPr>
              <a:t> digital </a:t>
            </a:r>
            <a:r>
              <a:rPr lang="en-US" altLang="en-US" sz="2000" dirty="0">
                <a:latin typeface="Segoe Script" panose="020B0504020000000003" pitchFamily="34" charset="0"/>
                <a:sym typeface="Wingdings" pitchFamily="2" charset="2"/>
              </a:rPr>
              <a:t> b/w </a:t>
            </a:r>
            <a:r>
              <a:rPr lang="en-US" altLang="en-US" sz="2000" dirty="0" err="1">
                <a:latin typeface="Segoe Script" panose="020B0504020000000003" pitchFamily="34" charset="0"/>
                <a:sym typeface="Wingdings" pitchFamily="2" charset="2"/>
              </a:rPr>
              <a:t>dengan</a:t>
            </a:r>
            <a:r>
              <a:rPr lang="en-US" altLang="en-US" sz="2000" dirty="0">
                <a:latin typeface="Segoe Script" panose="020B0504020000000003" pitchFamily="34" charset="0"/>
                <a:sym typeface="Wingdings" pitchFamily="2" charset="2"/>
              </a:rPr>
              <a:t> 2bit, grayscale </a:t>
            </a:r>
            <a:r>
              <a:rPr lang="en-US" altLang="en-US" sz="2000" dirty="0" err="1">
                <a:latin typeface="Segoe Script" panose="020B0504020000000003" pitchFamily="34" charset="0"/>
                <a:sym typeface="Wingdings" pitchFamily="2" charset="2"/>
              </a:rPr>
              <a:t>dengan</a:t>
            </a:r>
            <a:r>
              <a:rPr lang="en-US" altLang="en-US" sz="2000" dirty="0">
                <a:latin typeface="Segoe Script" panose="020B0504020000000003" pitchFamily="34" charset="0"/>
                <a:sym typeface="Wingdings" pitchFamily="2" charset="2"/>
              </a:rPr>
              <a:t> 8 bit, true color </a:t>
            </a:r>
            <a:r>
              <a:rPr lang="en-US" altLang="en-US" sz="2000" dirty="0" err="1">
                <a:latin typeface="Segoe Script" panose="020B0504020000000003" pitchFamily="34" charset="0"/>
                <a:sym typeface="Wingdings" pitchFamily="2" charset="2"/>
              </a:rPr>
              <a:t>dengan</a:t>
            </a:r>
            <a:r>
              <a:rPr lang="en-US" altLang="en-US" sz="2000" dirty="0">
                <a:latin typeface="Segoe Script" panose="020B0504020000000003" pitchFamily="34" charset="0"/>
                <a:sym typeface="Wingdings" pitchFamily="2" charset="2"/>
              </a:rPr>
              <a:t> 24 bit</a:t>
            </a:r>
            <a:endParaRPr lang="en-US" altLang="en-US" sz="2000" dirty="0">
              <a:latin typeface="Segoe Script" panose="020B05040200000000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368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31077"/>
            <a:ext cx="10047889" cy="771525"/>
          </a:xfrm>
          <a:effectLst>
            <a:outerShdw dist="13470" dir="2700000" algn="ctr" rotWithShape="0">
              <a:schemeClr val="bg2"/>
            </a:outerShdw>
          </a:effec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>
              <a:defRPr/>
            </a:pPr>
            <a:r>
              <a:rPr lang="en-GB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Resolusi</a:t>
            </a:r>
            <a:r>
              <a:rPr lang="en-GB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Spasial</a:t>
            </a:r>
            <a:r>
              <a:rPr lang="en-GB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GB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Kecerahan</a:t>
            </a:r>
            <a:r>
              <a:rPr lang="en-GB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/ Brightness</a:t>
            </a:r>
            <a:endParaRPr lang="en-GB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1" y="1742899"/>
            <a:ext cx="8955088" cy="50292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   </a:t>
            </a:r>
            <a:r>
              <a:rPr lang="en-GB" dirty="0" err="1" smtClean="0"/>
              <a:t>Resolusi</a:t>
            </a:r>
            <a:r>
              <a:rPr lang="en-GB" dirty="0" smtClean="0"/>
              <a:t> Citra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err="1"/>
              <a:t>Dikenal</a:t>
            </a:r>
            <a:r>
              <a:rPr lang="en-GB" dirty="0"/>
              <a:t>: </a:t>
            </a:r>
            <a:r>
              <a:rPr lang="en-GB" b="1" dirty="0" err="1"/>
              <a:t>resolusi</a:t>
            </a:r>
            <a:r>
              <a:rPr lang="en-GB" b="1" dirty="0"/>
              <a:t> </a:t>
            </a:r>
            <a:r>
              <a:rPr lang="en-GB" b="1" dirty="0" err="1"/>
              <a:t>spasial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b="1" dirty="0" err="1"/>
              <a:t>resolusi</a:t>
            </a:r>
            <a:r>
              <a:rPr lang="en-GB" b="1" dirty="0"/>
              <a:t> </a:t>
            </a:r>
            <a:r>
              <a:rPr lang="en-GB" b="1" dirty="0" err="1" smtClean="0"/>
              <a:t>kecerahan</a:t>
            </a:r>
            <a:r>
              <a:rPr lang="en-GB" dirty="0" smtClean="0"/>
              <a:t>, </a:t>
            </a:r>
            <a:r>
              <a:rPr lang="en-GB" dirty="0" err="1"/>
              <a:t>berpengaruh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besarnya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</a:t>
            </a:r>
            <a:r>
              <a:rPr lang="en-GB" dirty="0" err="1"/>
              <a:t>citra</a:t>
            </a:r>
            <a:r>
              <a:rPr lang="en-GB" dirty="0"/>
              <a:t> yang </a:t>
            </a:r>
            <a:r>
              <a:rPr lang="en-GB" dirty="0" err="1"/>
              <a:t>hilang</a:t>
            </a:r>
            <a:r>
              <a:rPr lang="en-GB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err="1"/>
              <a:t>Resolusi</a:t>
            </a:r>
            <a:r>
              <a:rPr lang="en-GB" dirty="0"/>
              <a:t> </a:t>
            </a:r>
            <a:r>
              <a:rPr lang="en-GB" dirty="0" err="1"/>
              <a:t>spasial</a:t>
            </a:r>
            <a:r>
              <a:rPr lang="en-GB" dirty="0"/>
              <a:t>: </a:t>
            </a:r>
            <a:r>
              <a:rPr lang="en-GB" dirty="0" err="1"/>
              <a:t>halus</a:t>
            </a:r>
            <a:r>
              <a:rPr lang="en-GB" dirty="0"/>
              <a:t> / </a:t>
            </a:r>
            <a:r>
              <a:rPr lang="en-GB" dirty="0" err="1"/>
              <a:t>kasarnya</a:t>
            </a:r>
            <a:r>
              <a:rPr lang="en-GB" dirty="0"/>
              <a:t> </a:t>
            </a:r>
            <a:r>
              <a:rPr lang="en-GB" dirty="0" err="1"/>
              <a:t>pembagian</a:t>
            </a:r>
            <a:r>
              <a:rPr lang="en-GB" dirty="0"/>
              <a:t> </a:t>
            </a:r>
            <a:r>
              <a:rPr lang="en-GB" dirty="0" err="1"/>
              <a:t>kisi-kisi</a:t>
            </a:r>
            <a:r>
              <a:rPr lang="en-GB" dirty="0"/>
              <a:t> </a:t>
            </a:r>
            <a:r>
              <a:rPr lang="en-GB" dirty="0" err="1"/>
              <a:t>baris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kolom</a:t>
            </a:r>
            <a:r>
              <a:rPr lang="en-GB" dirty="0"/>
              <a:t>. </a:t>
            </a:r>
            <a:r>
              <a:rPr lang="en-GB" dirty="0" err="1"/>
              <a:t>Transformasi</a:t>
            </a:r>
            <a:r>
              <a:rPr lang="en-GB" dirty="0"/>
              <a:t> </a:t>
            </a:r>
            <a:r>
              <a:rPr lang="en-GB" dirty="0" err="1"/>
              <a:t>citra</a:t>
            </a:r>
            <a:r>
              <a:rPr lang="en-GB" dirty="0"/>
              <a:t> </a:t>
            </a:r>
            <a:r>
              <a:rPr lang="en-GB" dirty="0" err="1"/>
              <a:t>kontinue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citra</a:t>
            </a:r>
            <a:r>
              <a:rPr lang="en-GB" dirty="0"/>
              <a:t> digital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dirty="0" err="1"/>
              <a:t>dijitisasi</a:t>
            </a:r>
            <a:r>
              <a:rPr lang="en-GB" dirty="0"/>
              <a:t> (</a:t>
            </a:r>
            <a:r>
              <a:rPr lang="en-GB" b="1" dirty="0"/>
              <a:t>sampling</a:t>
            </a:r>
            <a:r>
              <a:rPr lang="en-GB" dirty="0"/>
              <a:t>). </a:t>
            </a:r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/>
              <a:t>digitasi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jumlah</a:t>
            </a:r>
            <a:r>
              <a:rPr lang="en-GB" dirty="0"/>
              <a:t> </a:t>
            </a:r>
            <a:r>
              <a:rPr lang="en-GB" dirty="0" err="1"/>
              <a:t>baris</a:t>
            </a:r>
            <a:r>
              <a:rPr lang="en-GB" dirty="0"/>
              <a:t> 256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jumlah</a:t>
            </a:r>
            <a:r>
              <a:rPr lang="en-GB" dirty="0"/>
              <a:t> </a:t>
            </a:r>
            <a:r>
              <a:rPr lang="en-GB" dirty="0" err="1"/>
              <a:t>kolom</a:t>
            </a:r>
            <a:r>
              <a:rPr lang="en-GB" dirty="0"/>
              <a:t> 256 - </a:t>
            </a:r>
            <a:r>
              <a:rPr lang="en-GB" dirty="0" err="1"/>
              <a:t>resolusi</a:t>
            </a:r>
            <a:r>
              <a:rPr lang="en-GB" dirty="0"/>
              <a:t> </a:t>
            </a:r>
            <a:r>
              <a:rPr lang="en-GB" dirty="0" err="1"/>
              <a:t>spasial</a:t>
            </a:r>
            <a:r>
              <a:rPr lang="en-GB" dirty="0"/>
              <a:t> 256 x 256.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err="1"/>
              <a:t>Resolusi</a:t>
            </a:r>
            <a:r>
              <a:rPr lang="en-GB" dirty="0"/>
              <a:t> </a:t>
            </a:r>
            <a:r>
              <a:rPr lang="en-GB" dirty="0" err="1" smtClean="0"/>
              <a:t>kecerahan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err="1"/>
              <a:t>intensitas</a:t>
            </a:r>
            <a:r>
              <a:rPr lang="en-GB" dirty="0"/>
              <a:t> / brightness): </a:t>
            </a:r>
            <a:r>
              <a:rPr lang="en-GB" dirty="0" err="1"/>
              <a:t>halus</a:t>
            </a:r>
            <a:r>
              <a:rPr lang="en-GB" dirty="0"/>
              <a:t> / </a:t>
            </a:r>
            <a:r>
              <a:rPr lang="en-GB" dirty="0" err="1"/>
              <a:t>kasarnya</a:t>
            </a:r>
            <a:r>
              <a:rPr lang="en-GB" dirty="0"/>
              <a:t> </a:t>
            </a:r>
            <a:r>
              <a:rPr lang="en-GB" dirty="0" err="1"/>
              <a:t>pembagian</a:t>
            </a:r>
            <a:r>
              <a:rPr lang="en-GB" dirty="0"/>
              <a:t> </a:t>
            </a:r>
            <a:r>
              <a:rPr lang="en-GB" dirty="0" err="1"/>
              <a:t>tingkat</a:t>
            </a:r>
            <a:r>
              <a:rPr lang="en-GB" dirty="0"/>
              <a:t> </a:t>
            </a:r>
            <a:r>
              <a:rPr lang="en-GB" dirty="0" err="1" smtClean="0"/>
              <a:t>kecerahan</a:t>
            </a:r>
            <a:r>
              <a:rPr lang="en-GB" dirty="0" smtClean="0"/>
              <a:t>. </a:t>
            </a:r>
            <a:r>
              <a:rPr lang="en-GB" dirty="0" err="1"/>
              <a:t>Transformasi</a:t>
            </a:r>
            <a:r>
              <a:rPr lang="en-GB" dirty="0"/>
              <a:t> data </a:t>
            </a:r>
            <a:r>
              <a:rPr lang="en-GB" dirty="0" err="1"/>
              <a:t>analog</a:t>
            </a:r>
            <a:r>
              <a:rPr lang="en-GB" dirty="0"/>
              <a:t> yang </a:t>
            </a:r>
            <a:r>
              <a:rPr lang="en-GB" dirty="0" err="1"/>
              <a:t>bersifat</a:t>
            </a:r>
            <a:r>
              <a:rPr lang="en-GB" dirty="0"/>
              <a:t> </a:t>
            </a:r>
            <a:r>
              <a:rPr lang="en-GB" dirty="0" err="1"/>
              <a:t>kontinue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daerah</a:t>
            </a:r>
            <a:r>
              <a:rPr lang="en-GB" dirty="0"/>
              <a:t> </a:t>
            </a:r>
            <a:r>
              <a:rPr lang="en-GB" dirty="0" err="1"/>
              <a:t>intensitas</a:t>
            </a:r>
            <a:r>
              <a:rPr lang="en-GB" dirty="0"/>
              <a:t> </a:t>
            </a:r>
            <a:r>
              <a:rPr lang="en-GB" dirty="0" err="1"/>
              <a:t>diskrit</a:t>
            </a:r>
            <a:r>
              <a:rPr lang="en-GB" dirty="0"/>
              <a:t>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b="1" dirty="0" err="1"/>
              <a:t>kwantisasi</a:t>
            </a:r>
            <a:r>
              <a:rPr lang="en-GB" dirty="0"/>
              <a:t>. </a:t>
            </a:r>
            <a:r>
              <a:rPr lang="en-GB" dirty="0" err="1"/>
              <a:t>Bila</a:t>
            </a:r>
            <a:r>
              <a:rPr lang="en-GB" dirty="0"/>
              <a:t> </a:t>
            </a:r>
            <a:r>
              <a:rPr lang="en-GB" dirty="0" err="1"/>
              <a:t>intensitas</a:t>
            </a:r>
            <a:r>
              <a:rPr lang="en-GB" dirty="0"/>
              <a:t> </a:t>
            </a:r>
            <a:r>
              <a:rPr lang="en-GB" dirty="0" err="1"/>
              <a:t>piksel</a:t>
            </a:r>
            <a:r>
              <a:rPr lang="en-GB" dirty="0"/>
              <a:t> </a:t>
            </a:r>
            <a:r>
              <a:rPr lang="en-GB" dirty="0" err="1"/>
              <a:t>berkisar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0 </a:t>
            </a:r>
            <a:r>
              <a:rPr lang="en-GB" dirty="0" err="1"/>
              <a:t>dan</a:t>
            </a:r>
            <a:r>
              <a:rPr lang="en-GB" dirty="0"/>
              <a:t> 255 - </a:t>
            </a:r>
            <a:r>
              <a:rPr lang="en-GB" dirty="0" err="1"/>
              <a:t>resolusi</a:t>
            </a:r>
            <a:r>
              <a:rPr lang="en-GB" dirty="0"/>
              <a:t> </a:t>
            </a:r>
            <a:r>
              <a:rPr lang="en-GB" dirty="0" err="1"/>
              <a:t>kecemerlangan</a:t>
            </a:r>
            <a:r>
              <a:rPr lang="en-GB" dirty="0"/>
              <a:t> </a:t>
            </a:r>
            <a:r>
              <a:rPr lang="en-GB" dirty="0" err="1"/>
              <a:t>citra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256.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32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40210" y="163629"/>
            <a:ext cx="10304645" cy="116833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80458" y="3147245"/>
            <a:ext cx="4848225" cy="3363913"/>
          </a:xfrm>
          <a:noFill/>
        </p:spPr>
      </p:pic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968540" y="1474882"/>
            <a:ext cx="1046146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dirty="0"/>
              <a:t>Proses capture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kamera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penangkapan</a:t>
            </a:r>
            <a:r>
              <a:rPr lang="en-US" sz="2400" dirty="0"/>
              <a:t> </a:t>
            </a:r>
            <a:r>
              <a:rPr lang="en-US" sz="2400" dirty="0" err="1"/>
              <a:t>besaran</a:t>
            </a:r>
            <a:r>
              <a:rPr lang="en-US" sz="2400" dirty="0"/>
              <a:t> </a:t>
            </a:r>
            <a:r>
              <a:rPr lang="en-US" sz="2400" dirty="0" err="1"/>
              <a:t>intensitas</a:t>
            </a:r>
            <a:r>
              <a:rPr lang="en-US" sz="2400" dirty="0"/>
              <a:t> </a:t>
            </a:r>
            <a:r>
              <a:rPr lang="en-US" sz="2400" dirty="0" err="1"/>
              <a:t>cahaya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sejumlah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yang </a:t>
            </a:r>
            <a:r>
              <a:rPr lang="en-US" sz="2400" dirty="0" err="1"/>
              <a:t>ditentukan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kecilnya</a:t>
            </a:r>
            <a:r>
              <a:rPr lang="en-US" sz="2400" dirty="0"/>
              <a:t> </a:t>
            </a: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resolusi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kamera</a:t>
            </a:r>
            <a:r>
              <a:rPr lang="en-US" sz="2400" dirty="0"/>
              <a:t>. Proses </a:t>
            </a:r>
            <a:r>
              <a:rPr lang="en-US" sz="2400" dirty="0" err="1"/>
              <a:t>pengambilan</a:t>
            </a:r>
            <a:r>
              <a:rPr lang="en-US" sz="2400" dirty="0"/>
              <a:t> </a:t>
            </a:r>
            <a:r>
              <a:rPr lang="en-US" sz="2400" dirty="0" err="1"/>
              <a:t>titik-titik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dinamakan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sampling.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145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>
              <a:defRPr/>
            </a:pPr>
            <a:r>
              <a:rPr lang="en-GB" sz="28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Resolusi</a:t>
            </a:r>
            <a:r>
              <a:rPr lang="en-GB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Spasial</a:t>
            </a:r>
            <a:r>
              <a:rPr lang="en-GB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- Sampling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7901" y="1851724"/>
            <a:ext cx="8610600" cy="45720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GB" dirty="0" smtClean="0"/>
              <a:t>Sampling Uniform </a:t>
            </a:r>
            <a:r>
              <a:rPr lang="en-GB" dirty="0" err="1" smtClean="0"/>
              <a:t>dan</a:t>
            </a:r>
            <a:r>
              <a:rPr lang="en-GB" dirty="0" smtClean="0"/>
              <a:t> Non-uniform</a:t>
            </a:r>
          </a:p>
          <a:p>
            <a:pPr lvl="1" eaLnBrk="1" hangingPunct="1"/>
            <a:r>
              <a:rPr lang="en-GB" dirty="0"/>
              <a:t>Sampling Uniform </a:t>
            </a:r>
            <a:r>
              <a:rPr lang="en-GB" dirty="0" err="1"/>
              <a:t>mempunyai</a:t>
            </a:r>
            <a:r>
              <a:rPr lang="en-GB" dirty="0"/>
              <a:t> </a:t>
            </a:r>
            <a:r>
              <a:rPr lang="en-GB" dirty="0" err="1"/>
              <a:t>spasi</a:t>
            </a:r>
            <a:r>
              <a:rPr lang="en-GB" dirty="0"/>
              <a:t> (interval) </a:t>
            </a:r>
            <a:r>
              <a:rPr lang="en-GB" dirty="0" err="1"/>
              <a:t>baris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kolom</a:t>
            </a:r>
            <a:r>
              <a:rPr lang="en-GB" dirty="0"/>
              <a:t> yang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seluruh</a:t>
            </a:r>
            <a:r>
              <a:rPr lang="en-GB" dirty="0"/>
              <a:t> area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citra</a:t>
            </a:r>
            <a:r>
              <a:rPr lang="en-GB" dirty="0"/>
              <a:t>.</a:t>
            </a:r>
          </a:p>
          <a:p>
            <a:pPr lvl="1" eaLnBrk="1" hangingPunct="1"/>
            <a:r>
              <a:rPr lang="en-GB" dirty="0"/>
              <a:t>Sampling Non-uniform </a:t>
            </a:r>
            <a:r>
              <a:rPr lang="en-GB" dirty="0" err="1"/>
              <a:t>bersifat</a:t>
            </a:r>
            <a:r>
              <a:rPr lang="en-GB" dirty="0"/>
              <a:t> </a:t>
            </a:r>
            <a:r>
              <a:rPr lang="en-GB" dirty="0" err="1"/>
              <a:t>adaptif</a:t>
            </a:r>
            <a:r>
              <a:rPr lang="en-GB" dirty="0"/>
              <a:t> </a:t>
            </a:r>
            <a:r>
              <a:rPr lang="en-GB" dirty="0" err="1"/>
              <a:t>tergantung</a:t>
            </a:r>
            <a:r>
              <a:rPr lang="en-GB" dirty="0"/>
              <a:t> </a:t>
            </a:r>
            <a:r>
              <a:rPr lang="en-GB" dirty="0" err="1"/>
              <a:t>karakteristik</a:t>
            </a:r>
            <a:r>
              <a:rPr lang="en-GB" dirty="0"/>
              <a:t> </a:t>
            </a:r>
            <a:r>
              <a:rPr lang="en-GB" dirty="0" err="1"/>
              <a:t>citra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bertujuan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menghindari</a:t>
            </a:r>
            <a:r>
              <a:rPr lang="en-GB" dirty="0"/>
              <a:t> </a:t>
            </a:r>
            <a:r>
              <a:rPr lang="en-GB" dirty="0" err="1"/>
              <a:t>adanya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yang </a:t>
            </a:r>
            <a:r>
              <a:rPr lang="en-GB" dirty="0" err="1"/>
              <a:t>hilang</a:t>
            </a:r>
            <a:r>
              <a:rPr lang="en-GB" dirty="0"/>
              <a:t>. Daerah </a:t>
            </a:r>
            <a:r>
              <a:rPr lang="en-GB" dirty="0" err="1"/>
              <a:t>citra</a:t>
            </a:r>
            <a:r>
              <a:rPr lang="en-GB" dirty="0"/>
              <a:t> yang </a:t>
            </a:r>
            <a:r>
              <a:rPr lang="en-GB" dirty="0" err="1"/>
              <a:t>mengandung</a:t>
            </a:r>
            <a:r>
              <a:rPr lang="en-GB" dirty="0"/>
              <a:t> </a:t>
            </a:r>
            <a:r>
              <a:rPr lang="en-GB" dirty="0" err="1"/>
              <a:t>detil</a:t>
            </a:r>
            <a:r>
              <a:rPr lang="en-GB" dirty="0"/>
              <a:t> yang </a:t>
            </a:r>
            <a:r>
              <a:rPr lang="en-GB" dirty="0" err="1"/>
              <a:t>tinggi</a:t>
            </a:r>
            <a:r>
              <a:rPr lang="en-GB" dirty="0"/>
              <a:t> di-sampling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halus</a:t>
            </a:r>
            <a:r>
              <a:rPr lang="en-GB" dirty="0"/>
              <a:t>, </a:t>
            </a:r>
            <a:r>
              <a:rPr lang="en-GB" dirty="0" err="1"/>
              <a:t>sedangkan</a:t>
            </a:r>
            <a:r>
              <a:rPr lang="en-GB" dirty="0"/>
              <a:t> </a:t>
            </a:r>
            <a:r>
              <a:rPr lang="en-GB" dirty="0" err="1"/>
              <a:t>daerah</a:t>
            </a:r>
            <a:r>
              <a:rPr lang="en-GB" dirty="0"/>
              <a:t> yang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di-sampling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kasar</a:t>
            </a:r>
            <a:r>
              <a:rPr lang="en-GB" dirty="0"/>
              <a:t>. </a:t>
            </a:r>
            <a:r>
              <a:rPr lang="en-GB" dirty="0" err="1"/>
              <a:t>Kerugian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sampling Non-uniform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diperlukannya</a:t>
            </a:r>
            <a:r>
              <a:rPr lang="en-GB" dirty="0"/>
              <a:t> data </a:t>
            </a:r>
            <a:r>
              <a:rPr lang="en-GB" dirty="0" err="1"/>
              <a:t>ukuran</a:t>
            </a:r>
            <a:r>
              <a:rPr lang="en-GB" dirty="0"/>
              <a:t> </a:t>
            </a:r>
            <a:r>
              <a:rPr lang="en-GB" dirty="0" err="1"/>
              <a:t>spasi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tanda</a:t>
            </a:r>
            <a:r>
              <a:rPr lang="en-GB" dirty="0"/>
              <a:t> </a:t>
            </a:r>
            <a:r>
              <a:rPr lang="en-GB" dirty="0" err="1"/>
              <a:t>batas</a:t>
            </a:r>
            <a:r>
              <a:rPr lang="en-GB" dirty="0"/>
              <a:t> </a:t>
            </a:r>
            <a:r>
              <a:rPr lang="en-GB" dirty="0" err="1"/>
              <a:t>akhir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spasi</a:t>
            </a:r>
            <a:r>
              <a:rPr lang="en-GB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33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Persepsi</a:t>
            </a:r>
            <a:r>
              <a:rPr lang="en-US" dirty="0" smtClean="0"/>
              <a:t> Visual : Mata </a:t>
            </a:r>
            <a:r>
              <a:rPr lang="en-US" dirty="0" err="1" smtClean="0"/>
              <a:t>Manusia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1026"/>
          <p:cNvPicPr>
            <a:picLocks noChangeAspect="1" noChangeArrowheads="1"/>
          </p:cNvPicPr>
          <p:nvPr/>
        </p:nvPicPr>
        <p:blipFill>
          <a:blip r:embed="rId2"/>
          <a:srcRect l="36923" b="7376"/>
          <a:stretch>
            <a:fillRect/>
          </a:stretch>
        </p:blipFill>
        <p:spPr bwMode="auto">
          <a:xfrm>
            <a:off x="533299" y="1661998"/>
            <a:ext cx="5591175" cy="4472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36509" y="1661997"/>
            <a:ext cx="5702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Model </a:t>
            </a:r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terbaik</a:t>
            </a:r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visi</a:t>
            </a:r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, </a:t>
            </a:r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kita</a:t>
            </a:r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miliki</a:t>
            </a:r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!</a:t>
            </a:r>
            <a:endParaRPr lang="en-IE" altLang="en-US" sz="2000" dirty="0">
              <a:latin typeface="Segoe Print" panose="02000600000000000000" pitchFamily="2" charset="0"/>
              <a:ea typeface="ＭＳ Ｐゴシック" panose="020B0600070205080204" pitchFamily="34" charset="-128"/>
            </a:endParaRPr>
          </a:p>
          <a:p>
            <a:pPr algn="r"/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Pengetahuan</a:t>
            </a:r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bagaimana</a:t>
            </a:r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bentuk</a:t>
            </a:r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gambar</a:t>
            </a:r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jatuh</a:t>
            </a:r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di </a:t>
            </a:r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mata</a:t>
            </a:r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dapat</a:t>
            </a:r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membantu</a:t>
            </a:r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kita</a:t>
            </a:r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untuk</a:t>
            </a:r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memproses</a:t>
            </a:r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citra</a:t>
            </a:r>
            <a:endParaRPr lang="en-IE" altLang="en-US" sz="2000" dirty="0">
              <a:latin typeface="Segoe Print" panose="02000600000000000000" pitchFamily="2" charset="0"/>
              <a:ea typeface="ＭＳ Ｐゴシック" panose="020B0600070205080204" pitchFamily="34" charset="-128"/>
            </a:endParaRPr>
          </a:p>
          <a:p>
            <a:pPr algn="r"/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Untuk</a:t>
            </a:r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itulah</a:t>
            </a:r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tujuan</a:t>
            </a:r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mempelajari</a:t>
            </a:r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sistem</a:t>
            </a:r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visi</a:t>
            </a:r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manusia</a:t>
            </a:r>
            <a:r>
              <a:rPr lang="en-IE" altLang="en-US" sz="20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b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  <a:ea typeface="ＭＳ Ｐゴシック" panose="020B0600070205080204" pitchFamily="34" charset="-128"/>
              </a:rPr>
              <a:t>“human </a:t>
            </a:r>
            <a:r>
              <a:rPr lang="en-IE" altLang="en-US" sz="20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  <a:ea typeface="ＭＳ Ｐゴシック" panose="020B0600070205080204" pitchFamily="34" charset="-128"/>
              </a:rPr>
              <a:t>visual </a:t>
            </a:r>
            <a:r>
              <a:rPr lang="en-IE" altLang="en-US" sz="2000" b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  <a:ea typeface="ＭＳ Ｐゴシック" panose="020B0600070205080204" pitchFamily="34" charset="-128"/>
              </a:rPr>
              <a:t>system”</a:t>
            </a:r>
            <a:endParaRPr lang="en-IE" altLang="en-US" sz="2000" b="1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  <a:ea typeface="ＭＳ Ｐゴシック" panose="020B0600070205080204" pitchFamily="34" charset="-128"/>
            </a:endParaRPr>
          </a:p>
          <a:p>
            <a:pPr algn="r"/>
            <a:endParaRPr lang="en-US" sz="2000" dirty="0"/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533300" y="6206057"/>
            <a:ext cx="550321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/>
              <a:t>(Picture from Microsoft Encarta 2000)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07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Kuantisasi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9388" y="1742090"/>
            <a:ext cx="7178675" cy="4419600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21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Kuantisasi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Warna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1745" y="1742090"/>
            <a:ext cx="6230937" cy="4419600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787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>
              <a:defRPr/>
            </a:pPr>
            <a:r>
              <a:rPr lang="en-GB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Resolusi</a:t>
            </a:r>
            <a:r>
              <a:rPr lang="en-GB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Kecemerlangan</a:t>
            </a:r>
            <a:r>
              <a:rPr lang="en-GB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GB" sz="28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Kuantisasi</a:t>
            </a:r>
            <a:endParaRPr lang="en-GB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5723" y="1764787"/>
            <a:ext cx="8610600" cy="4572000"/>
          </a:xfrm>
          <a:noFill/>
        </p:spPr>
        <p:txBody>
          <a:bodyPr vert="horz" lIns="92075" tIns="46038" rIns="92075" bIns="46038" rtlCol="0"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 err="1" smtClean="0"/>
              <a:t>Kuantisasi</a:t>
            </a:r>
            <a:r>
              <a:rPr lang="en-GB" dirty="0" smtClean="0"/>
              <a:t> </a:t>
            </a:r>
            <a:r>
              <a:rPr lang="en-GB" dirty="0"/>
              <a:t>Uniform, Non-uniform, </a:t>
            </a:r>
            <a:r>
              <a:rPr lang="en-GB" dirty="0" err="1"/>
              <a:t>dan</a:t>
            </a:r>
            <a:r>
              <a:rPr lang="en-GB" dirty="0"/>
              <a:t> Tapered</a:t>
            </a:r>
            <a:endParaRPr lang="en-GB" dirty="0" smtClean="0"/>
          </a:p>
          <a:p>
            <a:pPr lvl="1" eaLnBrk="1" hangingPunct="1">
              <a:lnSpc>
                <a:spcPct val="90000"/>
              </a:lnSpc>
            </a:pPr>
            <a:r>
              <a:rPr lang="en-GB" dirty="0" err="1" smtClean="0"/>
              <a:t>Kuantisasi</a:t>
            </a:r>
            <a:r>
              <a:rPr lang="en-GB" dirty="0" smtClean="0"/>
              <a:t> </a:t>
            </a:r>
            <a:r>
              <a:rPr lang="en-GB" dirty="0"/>
              <a:t>Uniform </a:t>
            </a:r>
            <a:r>
              <a:rPr lang="en-GB" dirty="0" err="1"/>
              <a:t>mempunyai</a:t>
            </a:r>
            <a:r>
              <a:rPr lang="en-GB" dirty="0"/>
              <a:t> interval </a:t>
            </a:r>
            <a:r>
              <a:rPr lang="en-GB" dirty="0" err="1"/>
              <a:t>pengelompokan</a:t>
            </a:r>
            <a:r>
              <a:rPr lang="en-GB" dirty="0"/>
              <a:t> </a:t>
            </a:r>
            <a:r>
              <a:rPr lang="en-GB" dirty="0" err="1"/>
              <a:t>tingkat</a:t>
            </a:r>
            <a:r>
              <a:rPr lang="en-GB" dirty="0"/>
              <a:t> </a:t>
            </a:r>
            <a:r>
              <a:rPr lang="en-GB" dirty="0" err="1"/>
              <a:t>keabuan</a:t>
            </a:r>
            <a:r>
              <a:rPr lang="en-GB" dirty="0"/>
              <a:t> yang </a:t>
            </a:r>
            <a:r>
              <a:rPr lang="en-GB" dirty="0" err="1"/>
              <a:t>sama</a:t>
            </a:r>
            <a:r>
              <a:rPr lang="en-GB" dirty="0"/>
              <a:t> (</a:t>
            </a:r>
            <a:r>
              <a:rPr lang="en-GB" dirty="0" err="1"/>
              <a:t>misal</a:t>
            </a:r>
            <a:r>
              <a:rPr lang="en-GB" dirty="0"/>
              <a:t>: </a:t>
            </a:r>
            <a:r>
              <a:rPr lang="en-GB" dirty="0" err="1"/>
              <a:t>intensitas</a:t>
            </a:r>
            <a:r>
              <a:rPr lang="en-GB" dirty="0"/>
              <a:t> 1 s/d 10 </a:t>
            </a:r>
            <a:r>
              <a:rPr lang="en-GB" dirty="0" err="1"/>
              <a:t>diberi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1, </a:t>
            </a:r>
            <a:r>
              <a:rPr lang="en-GB" dirty="0" err="1"/>
              <a:t>intensitas</a:t>
            </a:r>
            <a:r>
              <a:rPr lang="en-GB" dirty="0"/>
              <a:t> 11 s/d 20 </a:t>
            </a:r>
            <a:r>
              <a:rPr lang="en-GB" dirty="0" err="1"/>
              <a:t>diberi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2, </a:t>
            </a:r>
            <a:r>
              <a:rPr lang="en-GB" dirty="0" err="1"/>
              <a:t>dstnya</a:t>
            </a:r>
            <a:r>
              <a:rPr lang="en-GB" dirty="0"/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err="1" smtClean="0"/>
              <a:t>Kuantisasi</a:t>
            </a:r>
            <a:r>
              <a:rPr lang="en-GB" dirty="0" smtClean="0"/>
              <a:t>  </a:t>
            </a:r>
            <a:r>
              <a:rPr lang="en-GB" dirty="0"/>
              <a:t>Non-uniform: </a:t>
            </a:r>
            <a:r>
              <a:rPr lang="en-GB" dirty="0" err="1"/>
              <a:t>Kwantisasi</a:t>
            </a:r>
            <a:r>
              <a:rPr lang="en-GB" dirty="0"/>
              <a:t> yang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halus</a:t>
            </a:r>
            <a:r>
              <a:rPr lang="en-GB" dirty="0"/>
              <a:t> </a:t>
            </a:r>
            <a:r>
              <a:rPr lang="en-GB" dirty="0" err="1"/>
              <a:t>diperlukan</a:t>
            </a:r>
            <a:r>
              <a:rPr lang="en-GB" dirty="0"/>
              <a:t> </a:t>
            </a:r>
            <a:r>
              <a:rPr lang="en-GB" dirty="0" err="1"/>
              <a:t>terutama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bagian</a:t>
            </a:r>
            <a:r>
              <a:rPr lang="en-GB" dirty="0"/>
              <a:t> </a:t>
            </a:r>
            <a:r>
              <a:rPr lang="en-GB" dirty="0" err="1"/>
              <a:t>citra</a:t>
            </a:r>
            <a:r>
              <a:rPr lang="en-GB" dirty="0"/>
              <a:t> yang </a:t>
            </a:r>
            <a:r>
              <a:rPr lang="en-GB" dirty="0" err="1"/>
              <a:t>meng-gambarkan</a:t>
            </a:r>
            <a:r>
              <a:rPr lang="en-GB" dirty="0"/>
              <a:t> </a:t>
            </a:r>
            <a:r>
              <a:rPr lang="en-GB" dirty="0" err="1"/>
              <a:t>detil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tekstur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batas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wilayah</a:t>
            </a:r>
            <a:r>
              <a:rPr lang="en-GB" dirty="0"/>
              <a:t> </a:t>
            </a:r>
            <a:r>
              <a:rPr lang="en-GB" dirty="0" err="1"/>
              <a:t>obyek</a:t>
            </a:r>
            <a:r>
              <a:rPr lang="en-GB" dirty="0"/>
              <a:t>,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 smtClean="0"/>
              <a:t>kuantisasi</a:t>
            </a:r>
            <a:r>
              <a:rPr lang="en-GB" dirty="0" smtClean="0"/>
              <a:t> </a:t>
            </a:r>
            <a:r>
              <a:rPr lang="en-GB" dirty="0"/>
              <a:t>yang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kasar</a:t>
            </a:r>
            <a:r>
              <a:rPr lang="en-GB" dirty="0"/>
              <a:t> </a:t>
            </a:r>
            <a:r>
              <a:rPr lang="en-GB" dirty="0" err="1"/>
              <a:t>diberlakukan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wilayah</a:t>
            </a:r>
            <a:r>
              <a:rPr lang="en-GB" dirty="0"/>
              <a:t> yang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bagian</a:t>
            </a:r>
            <a:r>
              <a:rPr lang="en-GB" dirty="0"/>
              <a:t> </a:t>
            </a:r>
            <a:r>
              <a:rPr lang="en-GB" dirty="0" err="1"/>
              <a:t>obyek</a:t>
            </a:r>
            <a:r>
              <a:rPr lang="en-GB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err="1" smtClean="0"/>
              <a:t>Kuantisasi</a:t>
            </a:r>
            <a:r>
              <a:rPr lang="en-GB" dirty="0" smtClean="0"/>
              <a:t> </a:t>
            </a:r>
            <a:r>
              <a:rPr lang="en-GB" dirty="0"/>
              <a:t>Tapered: </a:t>
            </a:r>
            <a:r>
              <a:rPr lang="en-GB" dirty="0" err="1"/>
              <a:t>bila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daerah</a:t>
            </a:r>
            <a:r>
              <a:rPr lang="en-GB" dirty="0"/>
              <a:t> </a:t>
            </a:r>
            <a:r>
              <a:rPr lang="en-GB" dirty="0" err="1"/>
              <a:t>tingkat</a:t>
            </a:r>
            <a:r>
              <a:rPr lang="en-GB" dirty="0"/>
              <a:t> </a:t>
            </a:r>
            <a:r>
              <a:rPr lang="en-GB" dirty="0" err="1"/>
              <a:t>keabuan</a:t>
            </a:r>
            <a:r>
              <a:rPr lang="en-GB" dirty="0"/>
              <a:t> yang </a:t>
            </a:r>
            <a:r>
              <a:rPr lang="en-GB" dirty="0" err="1"/>
              <a:t>sering</a:t>
            </a:r>
            <a:r>
              <a:rPr lang="en-GB" dirty="0"/>
              <a:t> </a:t>
            </a:r>
            <a:r>
              <a:rPr lang="en-GB" dirty="0" err="1"/>
              <a:t>muncul</a:t>
            </a:r>
            <a:r>
              <a:rPr lang="en-GB" dirty="0"/>
              <a:t> </a:t>
            </a:r>
            <a:r>
              <a:rPr lang="en-GB" dirty="0" err="1"/>
              <a:t>sebaiknya</a:t>
            </a:r>
            <a:r>
              <a:rPr lang="en-GB" dirty="0"/>
              <a:t> </a:t>
            </a:r>
            <a:r>
              <a:rPr lang="en-GB" dirty="0" smtClean="0"/>
              <a:t>di-</a:t>
            </a:r>
            <a:r>
              <a:rPr lang="en-GB" dirty="0" err="1" smtClean="0"/>
              <a:t>kuantisasi</a:t>
            </a:r>
            <a:r>
              <a:rPr lang="en-GB" dirty="0" smtClean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halus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diluar</a:t>
            </a:r>
            <a:r>
              <a:rPr lang="en-GB" dirty="0"/>
              <a:t> </a:t>
            </a:r>
            <a:r>
              <a:rPr lang="en-GB" dirty="0" err="1"/>
              <a:t>batas</a:t>
            </a:r>
            <a:r>
              <a:rPr lang="en-GB" dirty="0"/>
              <a:t> </a:t>
            </a:r>
            <a:r>
              <a:rPr lang="en-GB" dirty="0" err="1"/>
              <a:t>daerah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di-</a:t>
            </a:r>
            <a:r>
              <a:rPr lang="en-GB" dirty="0" err="1"/>
              <a:t>kwantisasi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kasar</a:t>
            </a:r>
            <a:r>
              <a:rPr lang="en-GB" dirty="0"/>
              <a:t> (local stretching).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82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02296" y="1459468"/>
            <a:ext cx="7488268" cy="5398532"/>
            <a:chOff x="2341536" y="1143000"/>
            <a:chExt cx="7488268" cy="5398532"/>
          </a:xfrm>
        </p:grpSpPr>
        <p:grpSp>
          <p:nvGrpSpPr>
            <p:cNvPr id="24578" name="Group 2"/>
            <p:cNvGrpSpPr>
              <a:grpSpLocks/>
            </p:cNvGrpSpPr>
            <p:nvPr/>
          </p:nvGrpSpPr>
          <p:grpSpPr bwMode="auto">
            <a:xfrm>
              <a:off x="6454775" y="1782763"/>
              <a:ext cx="2674938" cy="1828800"/>
              <a:chOff x="3106" y="873"/>
              <a:chExt cx="1685" cy="1152"/>
            </a:xfrm>
          </p:grpSpPr>
          <p:grpSp>
            <p:nvGrpSpPr>
              <p:cNvPr id="24579" name="Group 3"/>
              <p:cNvGrpSpPr>
                <a:grpSpLocks/>
              </p:cNvGrpSpPr>
              <p:nvPr/>
            </p:nvGrpSpPr>
            <p:grpSpPr bwMode="auto">
              <a:xfrm>
                <a:off x="3111" y="873"/>
                <a:ext cx="1680" cy="1152"/>
                <a:chOff x="3111" y="873"/>
                <a:chExt cx="1680" cy="1152"/>
              </a:xfrm>
            </p:grpSpPr>
            <p:sp>
              <p:nvSpPr>
                <p:cNvPr id="24580" name="Rectangle 4"/>
                <p:cNvSpPr>
                  <a:spLocks noChangeArrowheads="1"/>
                </p:cNvSpPr>
                <p:nvPr/>
              </p:nvSpPr>
              <p:spPr bwMode="auto">
                <a:xfrm>
                  <a:off x="3111" y="873"/>
                  <a:ext cx="240" cy="115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81" name="Rectangle 5"/>
                <p:cNvSpPr>
                  <a:spLocks noChangeArrowheads="1"/>
                </p:cNvSpPr>
                <p:nvPr/>
              </p:nvSpPr>
              <p:spPr bwMode="auto">
                <a:xfrm>
                  <a:off x="3591" y="873"/>
                  <a:ext cx="240" cy="115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82" name="Rectangle 6"/>
                <p:cNvSpPr>
                  <a:spLocks noChangeArrowheads="1"/>
                </p:cNvSpPr>
                <p:nvPr/>
              </p:nvSpPr>
              <p:spPr bwMode="auto">
                <a:xfrm>
                  <a:off x="4071" y="873"/>
                  <a:ext cx="240" cy="115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83" name="Rectangle 7"/>
                <p:cNvSpPr>
                  <a:spLocks noChangeArrowheads="1"/>
                </p:cNvSpPr>
                <p:nvPr/>
              </p:nvSpPr>
              <p:spPr bwMode="auto">
                <a:xfrm>
                  <a:off x="3351" y="873"/>
                  <a:ext cx="240" cy="115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84" name="Rectangle 8"/>
                <p:cNvSpPr>
                  <a:spLocks noChangeArrowheads="1"/>
                </p:cNvSpPr>
                <p:nvPr/>
              </p:nvSpPr>
              <p:spPr bwMode="auto">
                <a:xfrm>
                  <a:off x="3831" y="873"/>
                  <a:ext cx="240" cy="115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85" name="Rectangle 9"/>
                <p:cNvSpPr>
                  <a:spLocks noChangeArrowheads="1"/>
                </p:cNvSpPr>
                <p:nvPr/>
              </p:nvSpPr>
              <p:spPr bwMode="auto">
                <a:xfrm>
                  <a:off x="4311" y="873"/>
                  <a:ext cx="240" cy="115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86" name="Rectangle 10"/>
                <p:cNvSpPr>
                  <a:spLocks noChangeArrowheads="1"/>
                </p:cNvSpPr>
                <p:nvPr/>
              </p:nvSpPr>
              <p:spPr bwMode="auto">
                <a:xfrm>
                  <a:off x="4551" y="873"/>
                  <a:ext cx="240" cy="115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587" name="Rectangle 11"/>
              <p:cNvSpPr>
                <a:spLocks noChangeArrowheads="1"/>
              </p:cNvSpPr>
              <p:nvPr/>
            </p:nvSpPr>
            <p:spPr bwMode="auto">
              <a:xfrm>
                <a:off x="3106" y="873"/>
                <a:ext cx="1680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89" name="Group 13"/>
            <p:cNvGrpSpPr>
              <a:grpSpLocks/>
            </p:cNvGrpSpPr>
            <p:nvPr/>
          </p:nvGrpSpPr>
          <p:grpSpPr bwMode="auto">
            <a:xfrm>
              <a:off x="2770188" y="1782763"/>
              <a:ext cx="2667000" cy="1828800"/>
              <a:chOff x="785" y="873"/>
              <a:chExt cx="1680" cy="1152"/>
            </a:xfrm>
          </p:grpSpPr>
          <p:grpSp>
            <p:nvGrpSpPr>
              <p:cNvPr id="24590" name="Group 14"/>
              <p:cNvGrpSpPr>
                <a:grpSpLocks/>
              </p:cNvGrpSpPr>
              <p:nvPr/>
            </p:nvGrpSpPr>
            <p:grpSpPr bwMode="auto">
              <a:xfrm>
                <a:off x="785" y="873"/>
                <a:ext cx="1680" cy="1152"/>
                <a:chOff x="785" y="873"/>
                <a:chExt cx="1680" cy="1152"/>
              </a:xfrm>
            </p:grpSpPr>
            <p:sp>
              <p:nvSpPr>
                <p:cNvPr id="24591" name="Rectangle 15"/>
                <p:cNvSpPr>
                  <a:spLocks noChangeArrowheads="1"/>
                </p:cNvSpPr>
                <p:nvPr/>
              </p:nvSpPr>
              <p:spPr bwMode="auto">
                <a:xfrm>
                  <a:off x="785" y="873"/>
                  <a:ext cx="240" cy="115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2" name="Rectangle 16"/>
                <p:cNvSpPr>
                  <a:spLocks noChangeArrowheads="1"/>
                </p:cNvSpPr>
                <p:nvPr/>
              </p:nvSpPr>
              <p:spPr bwMode="auto">
                <a:xfrm>
                  <a:off x="1265" y="873"/>
                  <a:ext cx="240" cy="115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3" name="Rectangle 17"/>
                <p:cNvSpPr>
                  <a:spLocks noChangeArrowheads="1"/>
                </p:cNvSpPr>
                <p:nvPr/>
              </p:nvSpPr>
              <p:spPr bwMode="auto">
                <a:xfrm>
                  <a:off x="1745" y="873"/>
                  <a:ext cx="240" cy="115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4" name="Rectangle 18"/>
                <p:cNvSpPr>
                  <a:spLocks noChangeArrowheads="1"/>
                </p:cNvSpPr>
                <p:nvPr/>
              </p:nvSpPr>
              <p:spPr bwMode="auto">
                <a:xfrm>
                  <a:off x="1025" y="873"/>
                  <a:ext cx="240" cy="115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5" name="Rectangle 19"/>
                <p:cNvSpPr>
                  <a:spLocks noChangeArrowheads="1"/>
                </p:cNvSpPr>
                <p:nvPr/>
              </p:nvSpPr>
              <p:spPr bwMode="auto">
                <a:xfrm>
                  <a:off x="1505" y="873"/>
                  <a:ext cx="240" cy="115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6" name="Rectangle 20"/>
                <p:cNvSpPr>
                  <a:spLocks noChangeArrowheads="1"/>
                </p:cNvSpPr>
                <p:nvPr/>
              </p:nvSpPr>
              <p:spPr bwMode="auto">
                <a:xfrm>
                  <a:off x="1985" y="873"/>
                  <a:ext cx="240" cy="115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7" name="Rectangle 21"/>
                <p:cNvSpPr>
                  <a:spLocks noChangeArrowheads="1"/>
                </p:cNvSpPr>
                <p:nvPr/>
              </p:nvSpPr>
              <p:spPr bwMode="auto">
                <a:xfrm>
                  <a:off x="2225" y="873"/>
                  <a:ext cx="240" cy="115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598" name="Rectangle 22"/>
              <p:cNvSpPr>
                <a:spLocks noChangeArrowheads="1"/>
              </p:cNvSpPr>
              <p:nvPr/>
            </p:nvSpPr>
            <p:spPr bwMode="auto">
              <a:xfrm>
                <a:off x="785" y="873"/>
                <a:ext cx="1680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9" name="Group 23"/>
            <p:cNvGrpSpPr>
              <a:grpSpLocks/>
            </p:cNvGrpSpPr>
            <p:nvPr/>
          </p:nvGrpSpPr>
          <p:grpSpPr bwMode="auto">
            <a:xfrm>
              <a:off x="2889250" y="1493838"/>
              <a:ext cx="2819400" cy="2133600"/>
              <a:chOff x="528" y="2448"/>
              <a:chExt cx="1776" cy="1344"/>
            </a:xfrm>
          </p:grpSpPr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720" y="2448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25"/>
              <p:cNvSpPr>
                <a:spLocks noChangeShapeType="1"/>
              </p:cNvSpPr>
              <p:nvPr/>
            </p:nvSpPr>
            <p:spPr bwMode="auto">
              <a:xfrm>
                <a:off x="528" y="2592"/>
                <a:ext cx="177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26"/>
              <p:cNvSpPr>
                <a:spLocks noChangeShapeType="1"/>
              </p:cNvSpPr>
              <p:nvPr/>
            </p:nvSpPr>
            <p:spPr bwMode="auto">
              <a:xfrm>
                <a:off x="1248" y="2448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/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4" name="Line 28"/>
              <p:cNvSpPr>
                <a:spLocks noChangeShapeType="1"/>
              </p:cNvSpPr>
              <p:nvPr/>
            </p:nvSpPr>
            <p:spPr bwMode="auto">
              <a:xfrm>
                <a:off x="528" y="3120"/>
                <a:ext cx="177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5" name="Line 29"/>
              <p:cNvSpPr>
                <a:spLocks noChangeShapeType="1"/>
              </p:cNvSpPr>
              <p:nvPr/>
            </p:nvSpPr>
            <p:spPr bwMode="auto">
              <a:xfrm>
                <a:off x="528" y="3648"/>
                <a:ext cx="177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606" name="Group 30"/>
              <p:cNvGrpSpPr>
                <a:grpSpLocks/>
              </p:cNvGrpSpPr>
              <p:nvPr/>
            </p:nvGrpSpPr>
            <p:grpSpPr bwMode="auto">
              <a:xfrm>
                <a:off x="888" y="2760"/>
                <a:ext cx="720" cy="720"/>
                <a:chOff x="864" y="2784"/>
                <a:chExt cx="720" cy="720"/>
              </a:xfrm>
            </p:grpSpPr>
            <p:grpSp>
              <p:nvGrpSpPr>
                <p:cNvPr id="24607" name="Group 31"/>
                <p:cNvGrpSpPr>
                  <a:grpSpLocks/>
                </p:cNvGrpSpPr>
                <p:nvPr/>
              </p:nvGrpSpPr>
              <p:grpSpPr bwMode="auto">
                <a:xfrm>
                  <a:off x="864" y="2784"/>
                  <a:ext cx="192" cy="192"/>
                  <a:chOff x="912" y="2784"/>
                  <a:chExt cx="192" cy="192"/>
                </a:xfrm>
              </p:grpSpPr>
              <p:sp>
                <p:nvSpPr>
                  <p:cNvPr id="2460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784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609" name="Line 3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784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610" name="Group 34"/>
                <p:cNvGrpSpPr>
                  <a:grpSpLocks/>
                </p:cNvGrpSpPr>
                <p:nvPr/>
              </p:nvGrpSpPr>
              <p:grpSpPr bwMode="auto">
                <a:xfrm>
                  <a:off x="1392" y="2784"/>
                  <a:ext cx="192" cy="192"/>
                  <a:chOff x="912" y="2784"/>
                  <a:chExt cx="192" cy="192"/>
                </a:xfrm>
              </p:grpSpPr>
              <p:sp>
                <p:nvSpPr>
                  <p:cNvPr id="2461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784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612" name="Line 3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784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613" name="Group 37"/>
                <p:cNvGrpSpPr>
                  <a:grpSpLocks/>
                </p:cNvGrpSpPr>
                <p:nvPr/>
              </p:nvGrpSpPr>
              <p:grpSpPr bwMode="auto">
                <a:xfrm>
                  <a:off x="864" y="3312"/>
                  <a:ext cx="192" cy="192"/>
                  <a:chOff x="912" y="2784"/>
                  <a:chExt cx="192" cy="192"/>
                </a:xfrm>
              </p:grpSpPr>
              <p:sp>
                <p:nvSpPr>
                  <p:cNvPr id="24614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784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615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784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616" name="Group 40"/>
                <p:cNvGrpSpPr>
                  <a:grpSpLocks/>
                </p:cNvGrpSpPr>
                <p:nvPr/>
              </p:nvGrpSpPr>
              <p:grpSpPr bwMode="auto">
                <a:xfrm>
                  <a:off x="1392" y="3312"/>
                  <a:ext cx="192" cy="192"/>
                  <a:chOff x="912" y="2784"/>
                  <a:chExt cx="192" cy="192"/>
                </a:xfrm>
              </p:grpSpPr>
              <p:sp>
                <p:nvSpPr>
                  <p:cNvPr id="2461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784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618" name="Line 4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784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4619" name="Group 43"/>
            <p:cNvGrpSpPr>
              <a:grpSpLocks/>
            </p:cNvGrpSpPr>
            <p:nvPr/>
          </p:nvGrpSpPr>
          <p:grpSpPr bwMode="auto">
            <a:xfrm>
              <a:off x="6229350" y="1700213"/>
              <a:ext cx="2819400" cy="2133600"/>
              <a:chOff x="528" y="2448"/>
              <a:chExt cx="1776" cy="1344"/>
            </a:xfrm>
          </p:grpSpPr>
          <p:sp>
            <p:nvSpPr>
              <p:cNvPr id="24620" name="Line 44"/>
              <p:cNvSpPr>
                <a:spLocks noChangeShapeType="1"/>
              </p:cNvSpPr>
              <p:nvPr/>
            </p:nvSpPr>
            <p:spPr bwMode="auto">
              <a:xfrm>
                <a:off x="720" y="2448"/>
                <a:ext cx="0" cy="13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1" name="Line 45"/>
              <p:cNvSpPr>
                <a:spLocks noChangeShapeType="1"/>
              </p:cNvSpPr>
              <p:nvPr/>
            </p:nvSpPr>
            <p:spPr bwMode="auto">
              <a:xfrm>
                <a:off x="528" y="2592"/>
                <a:ext cx="177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2" name="Line 46"/>
              <p:cNvSpPr>
                <a:spLocks noChangeShapeType="1"/>
              </p:cNvSpPr>
              <p:nvPr/>
            </p:nvSpPr>
            <p:spPr bwMode="auto">
              <a:xfrm>
                <a:off x="1248" y="2448"/>
                <a:ext cx="0" cy="13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3" name="Line 47"/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0" cy="13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4" name="Line 48"/>
              <p:cNvSpPr>
                <a:spLocks noChangeShapeType="1"/>
              </p:cNvSpPr>
              <p:nvPr/>
            </p:nvSpPr>
            <p:spPr bwMode="auto">
              <a:xfrm>
                <a:off x="528" y="3120"/>
                <a:ext cx="177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5" name="Line 49"/>
              <p:cNvSpPr>
                <a:spLocks noChangeShapeType="1"/>
              </p:cNvSpPr>
              <p:nvPr/>
            </p:nvSpPr>
            <p:spPr bwMode="auto">
              <a:xfrm>
                <a:off x="528" y="3648"/>
                <a:ext cx="177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626" name="Group 50"/>
              <p:cNvGrpSpPr>
                <a:grpSpLocks/>
              </p:cNvGrpSpPr>
              <p:nvPr/>
            </p:nvGrpSpPr>
            <p:grpSpPr bwMode="auto">
              <a:xfrm>
                <a:off x="888" y="2760"/>
                <a:ext cx="720" cy="720"/>
                <a:chOff x="864" y="2784"/>
                <a:chExt cx="720" cy="720"/>
              </a:xfrm>
            </p:grpSpPr>
            <p:grpSp>
              <p:nvGrpSpPr>
                <p:cNvPr id="24627" name="Group 51"/>
                <p:cNvGrpSpPr>
                  <a:grpSpLocks/>
                </p:cNvGrpSpPr>
                <p:nvPr/>
              </p:nvGrpSpPr>
              <p:grpSpPr bwMode="auto">
                <a:xfrm>
                  <a:off x="864" y="2784"/>
                  <a:ext cx="192" cy="192"/>
                  <a:chOff x="912" y="2784"/>
                  <a:chExt cx="192" cy="192"/>
                </a:xfrm>
              </p:grpSpPr>
              <p:sp>
                <p:nvSpPr>
                  <p:cNvPr id="24628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784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629" name="Line 5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784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630" name="Group 54"/>
                <p:cNvGrpSpPr>
                  <a:grpSpLocks/>
                </p:cNvGrpSpPr>
                <p:nvPr/>
              </p:nvGrpSpPr>
              <p:grpSpPr bwMode="auto">
                <a:xfrm>
                  <a:off x="1392" y="2784"/>
                  <a:ext cx="192" cy="192"/>
                  <a:chOff x="912" y="2784"/>
                  <a:chExt cx="192" cy="192"/>
                </a:xfrm>
              </p:grpSpPr>
              <p:sp>
                <p:nvSpPr>
                  <p:cNvPr id="24631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784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632" name="Line 5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784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633" name="Group 57"/>
                <p:cNvGrpSpPr>
                  <a:grpSpLocks/>
                </p:cNvGrpSpPr>
                <p:nvPr/>
              </p:nvGrpSpPr>
              <p:grpSpPr bwMode="auto">
                <a:xfrm>
                  <a:off x="864" y="3312"/>
                  <a:ext cx="192" cy="192"/>
                  <a:chOff x="912" y="2784"/>
                  <a:chExt cx="192" cy="192"/>
                </a:xfrm>
              </p:grpSpPr>
              <p:sp>
                <p:nvSpPr>
                  <p:cNvPr id="24634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784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635" name="Line 5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784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636" name="Group 60"/>
                <p:cNvGrpSpPr>
                  <a:grpSpLocks/>
                </p:cNvGrpSpPr>
                <p:nvPr/>
              </p:nvGrpSpPr>
              <p:grpSpPr bwMode="auto">
                <a:xfrm>
                  <a:off x="1392" y="3312"/>
                  <a:ext cx="192" cy="192"/>
                  <a:chOff x="912" y="2784"/>
                  <a:chExt cx="192" cy="192"/>
                </a:xfrm>
              </p:grpSpPr>
              <p:sp>
                <p:nvSpPr>
                  <p:cNvPr id="24637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784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638" name="Line 6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784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4639" name="Rectangle 63"/>
            <p:cNvSpPr>
              <a:spLocks noChangeArrowheads="1"/>
            </p:cNvSpPr>
            <p:nvPr/>
          </p:nvSpPr>
          <p:spPr bwMode="auto">
            <a:xfrm>
              <a:off x="3406776" y="5041901"/>
              <a:ext cx="842963" cy="8429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249738" y="5041901"/>
              <a:ext cx="842962" cy="8429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1" name="Rectangle 65"/>
            <p:cNvSpPr>
              <a:spLocks noChangeArrowheads="1"/>
            </p:cNvSpPr>
            <p:nvPr/>
          </p:nvSpPr>
          <p:spPr bwMode="auto">
            <a:xfrm>
              <a:off x="3408363" y="4208463"/>
              <a:ext cx="842962" cy="84296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2" name="Rectangle 66"/>
            <p:cNvSpPr>
              <a:spLocks noChangeArrowheads="1"/>
            </p:cNvSpPr>
            <p:nvPr/>
          </p:nvSpPr>
          <p:spPr bwMode="auto">
            <a:xfrm>
              <a:off x="4249738" y="4191001"/>
              <a:ext cx="842962" cy="8429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643" name="Group 67"/>
            <p:cNvGrpSpPr>
              <a:grpSpLocks/>
            </p:cNvGrpSpPr>
            <p:nvPr/>
          </p:nvGrpSpPr>
          <p:grpSpPr bwMode="auto">
            <a:xfrm>
              <a:off x="3105150" y="3968750"/>
              <a:ext cx="2819400" cy="2133600"/>
              <a:chOff x="3340" y="2527"/>
              <a:chExt cx="1776" cy="1344"/>
            </a:xfrm>
          </p:grpSpPr>
          <p:sp>
            <p:nvSpPr>
              <p:cNvPr id="24644" name="Line 68"/>
              <p:cNvSpPr>
                <a:spLocks noChangeShapeType="1"/>
              </p:cNvSpPr>
              <p:nvPr/>
            </p:nvSpPr>
            <p:spPr bwMode="auto">
              <a:xfrm>
                <a:off x="3532" y="2527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Line 69"/>
              <p:cNvSpPr>
                <a:spLocks noChangeShapeType="1"/>
              </p:cNvSpPr>
              <p:nvPr/>
            </p:nvSpPr>
            <p:spPr bwMode="auto">
              <a:xfrm>
                <a:off x="3340" y="2671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6" name="Line 70"/>
              <p:cNvSpPr>
                <a:spLocks noChangeShapeType="1"/>
              </p:cNvSpPr>
              <p:nvPr/>
            </p:nvSpPr>
            <p:spPr bwMode="auto">
              <a:xfrm>
                <a:off x="4060" y="2527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Line 71"/>
              <p:cNvSpPr>
                <a:spLocks noChangeShapeType="1"/>
              </p:cNvSpPr>
              <p:nvPr/>
            </p:nvSpPr>
            <p:spPr bwMode="auto">
              <a:xfrm>
                <a:off x="4588" y="2527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8" name="Line 72"/>
              <p:cNvSpPr>
                <a:spLocks noChangeShapeType="1"/>
              </p:cNvSpPr>
              <p:nvPr/>
            </p:nvSpPr>
            <p:spPr bwMode="auto">
              <a:xfrm>
                <a:off x="3340" y="3199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9" name="Line 73"/>
              <p:cNvSpPr>
                <a:spLocks noChangeShapeType="1"/>
              </p:cNvSpPr>
              <p:nvPr/>
            </p:nvSpPr>
            <p:spPr bwMode="auto">
              <a:xfrm>
                <a:off x="3340" y="3727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50" name="Group 74"/>
            <p:cNvGrpSpPr>
              <a:grpSpLocks/>
            </p:cNvGrpSpPr>
            <p:nvPr/>
          </p:nvGrpSpPr>
          <p:grpSpPr bwMode="auto">
            <a:xfrm>
              <a:off x="7239000" y="1143001"/>
              <a:ext cx="2590804" cy="400050"/>
              <a:chOff x="295" y="3776"/>
              <a:chExt cx="1632" cy="252"/>
            </a:xfrm>
          </p:grpSpPr>
          <p:sp>
            <p:nvSpPr>
              <p:cNvPr id="24651" name="Text Box 75"/>
              <p:cNvSpPr txBox="1">
                <a:spLocks noChangeArrowheads="1"/>
              </p:cNvSpPr>
              <p:nvPr/>
            </p:nvSpPr>
            <p:spPr bwMode="auto">
              <a:xfrm>
                <a:off x="653" y="3776"/>
                <a:ext cx="1274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/>
                  <a:t>= </a:t>
                </a:r>
                <a:r>
                  <a:rPr lang="en-US" sz="2000" dirty="0" err="1" smtClean="0"/>
                  <a:t>Lokasi</a:t>
                </a:r>
                <a:r>
                  <a:rPr lang="en-US" sz="2000" dirty="0" smtClean="0"/>
                  <a:t> Sampling</a:t>
                </a:r>
                <a:endParaRPr lang="en-US" sz="2000" dirty="0"/>
              </a:p>
            </p:txBody>
          </p:sp>
          <p:grpSp>
            <p:nvGrpSpPr>
              <p:cNvPr id="24652" name="Group 76"/>
              <p:cNvGrpSpPr>
                <a:grpSpLocks/>
              </p:cNvGrpSpPr>
              <p:nvPr/>
            </p:nvGrpSpPr>
            <p:grpSpPr bwMode="auto">
              <a:xfrm>
                <a:off x="295" y="3804"/>
                <a:ext cx="192" cy="192"/>
                <a:chOff x="912" y="2784"/>
                <a:chExt cx="192" cy="192"/>
              </a:xfrm>
            </p:grpSpPr>
            <p:sp>
              <p:nvSpPr>
                <p:cNvPr id="24653" name="Line 77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4" name="Line 78"/>
                <p:cNvSpPr>
                  <a:spLocks noChangeShapeType="1"/>
                </p:cNvSpPr>
                <p:nvPr/>
              </p:nvSpPr>
              <p:spPr bwMode="auto">
                <a:xfrm rot="-5400000"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655" name="Rectangle 79"/>
            <p:cNvSpPr>
              <a:spLocks noChangeArrowheads="1"/>
            </p:cNvSpPr>
            <p:nvPr/>
          </p:nvSpPr>
          <p:spPr bwMode="auto">
            <a:xfrm>
              <a:off x="6858001" y="5033963"/>
              <a:ext cx="842963" cy="84296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6" name="Rectangle 80"/>
            <p:cNvSpPr>
              <a:spLocks noChangeArrowheads="1"/>
            </p:cNvSpPr>
            <p:nvPr/>
          </p:nvSpPr>
          <p:spPr bwMode="auto">
            <a:xfrm>
              <a:off x="7700963" y="5033963"/>
              <a:ext cx="842962" cy="84296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7" name="Rectangle 81"/>
            <p:cNvSpPr>
              <a:spLocks noChangeArrowheads="1"/>
            </p:cNvSpPr>
            <p:nvPr/>
          </p:nvSpPr>
          <p:spPr bwMode="auto">
            <a:xfrm>
              <a:off x="6859588" y="4200526"/>
              <a:ext cx="842962" cy="8429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8" name="Rectangle 82"/>
            <p:cNvSpPr>
              <a:spLocks noChangeArrowheads="1"/>
            </p:cNvSpPr>
            <p:nvPr/>
          </p:nvSpPr>
          <p:spPr bwMode="auto">
            <a:xfrm>
              <a:off x="7700963" y="4202113"/>
              <a:ext cx="842962" cy="84296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659" name="Group 83"/>
            <p:cNvGrpSpPr>
              <a:grpSpLocks/>
            </p:cNvGrpSpPr>
            <p:nvPr/>
          </p:nvGrpSpPr>
          <p:grpSpPr bwMode="auto">
            <a:xfrm>
              <a:off x="6551613" y="3968750"/>
              <a:ext cx="2819400" cy="2133600"/>
              <a:chOff x="3340" y="2527"/>
              <a:chExt cx="1776" cy="1344"/>
            </a:xfrm>
          </p:grpSpPr>
          <p:sp>
            <p:nvSpPr>
              <p:cNvPr id="24660" name="Line 84"/>
              <p:cNvSpPr>
                <a:spLocks noChangeShapeType="1"/>
              </p:cNvSpPr>
              <p:nvPr/>
            </p:nvSpPr>
            <p:spPr bwMode="auto">
              <a:xfrm>
                <a:off x="3532" y="2527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1" name="Line 85"/>
              <p:cNvSpPr>
                <a:spLocks noChangeShapeType="1"/>
              </p:cNvSpPr>
              <p:nvPr/>
            </p:nvSpPr>
            <p:spPr bwMode="auto">
              <a:xfrm>
                <a:off x="3340" y="2671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2" name="Line 86"/>
              <p:cNvSpPr>
                <a:spLocks noChangeShapeType="1"/>
              </p:cNvSpPr>
              <p:nvPr/>
            </p:nvSpPr>
            <p:spPr bwMode="auto">
              <a:xfrm>
                <a:off x="4060" y="2527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3" name="Line 87"/>
              <p:cNvSpPr>
                <a:spLocks noChangeShapeType="1"/>
              </p:cNvSpPr>
              <p:nvPr/>
            </p:nvSpPr>
            <p:spPr bwMode="auto">
              <a:xfrm>
                <a:off x="4588" y="2527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4" name="Line 88"/>
              <p:cNvSpPr>
                <a:spLocks noChangeShapeType="1"/>
              </p:cNvSpPr>
              <p:nvPr/>
            </p:nvSpPr>
            <p:spPr bwMode="auto">
              <a:xfrm>
                <a:off x="3340" y="3199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5" name="Line 89"/>
              <p:cNvSpPr>
                <a:spLocks noChangeShapeType="1"/>
              </p:cNvSpPr>
              <p:nvPr/>
            </p:nvSpPr>
            <p:spPr bwMode="auto">
              <a:xfrm>
                <a:off x="3340" y="3727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66" name="Text Box 90"/>
            <p:cNvSpPr txBox="1">
              <a:spLocks noChangeArrowheads="1"/>
            </p:cNvSpPr>
            <p:nvPr/>
          </p:nvSpPr>
          <p:spPr bwMode="auto">
            <a:xfrm rot="16200000">
              <a:off x="1958963" y="2498697"/>
              <a:ext cx="11652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Citra </a:t>
              </a:r>
              <a:r>
                <a:rPr lang="en-US" sz="2000" dirty="0" err="1" smtClean="0"/>
                <a:t>Asal</a:t>
              </a:r>
              <a:endParaRPr lang="en-US" sz="2000" dirty="0"/>
            </a:p>
          </p:txBody>
        </p:sp>
        <p:sp>
          <p:nvSpPr>
            <p:cNvPr id="24667" name="Text Box 91"/>
            <p:cNvSpPr txBox="1">
              <a:spLocks noChangeArrowheads="1"/>
            </p:cNvSpPr>
            <p:nvPr/>
          </p:nvSpPr>
          <p:spPr bwMode="auto">
            <a:xfrm rot="16200000">
              <a:off x="1575901" y="4718814"/>
              <a:ext cx="224888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Citra </a:t>
              </a:r>
              <a:r>
                <a:rPr lang="en-US" sz="2000" dirty="0" err="1" smtClean="0"/>
                <a:t>Hasil</a:t>
              </a:r>
              <a:r>
                <a:rPr lang="en-US" sz="2000" dirty="0" smtClean="0"/>
                <a:t> Sampling</a:t>
              </a:r>
              <a:endParaRPr lang="en-US" sz="2000" dirty="0"/>
            </a:p>
          </p:txBody>
        </p:sp>
        <p:sp>
          <p:nvSpPr>
            <p:cNvPr id="24668" name="Arc 92"/>
            <p:cNvSpPr>
              <a:spLocks/>
            </p:cNvSpPr>
            <p:nvPr/>
          </p:nvSpPr>
          <p:spPr bwMode="auto">
            <a:xfrm flipH="1">
              <a:off x="3495676" y="2997201"/>
              <a:ext cx="619125" cy="2441575"/>
            </a:xfrm>
            <a:custGeom>
              <a:avLst/>
              <a:gdLst>
                <a:gd name="G0" fmla="+- 0 0 0"/>
                <a:gd name="G1" fmla="+- 12231 0 0"/>
                <a:gd name="G2" fmla="+- 21600 0 0"/>
                <a:gd name="T0" fmla="*/ 17804 w 21600"/>
                <a:gd name="T1" fmla="*/ 0 h 31356"/>
                <a:gd name="T2" fmla="*/ 10040 w 21600"/>
                <a:gd name="T3" fmla="*/ 31356 h 31356"/>
                <a:gd name="T4" fmla="*/ 0 w 21600"/>
                <a:gd name="T5" fmla="*/ 12231 h 3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1356" fill="none" extrusionOk="0">
                  <a:moveTo>
                    <a:pt x="17803" y="0"/>
                  </a:moveTo>
                  <a:cubicBezTo>
                    <a:pt x="20276" y="3599"/>
                    <a:pt x="21600" y="7864"/>
                    <a:pt x="21600" y="12231"/>
                  </a:cubicBezTo>
                  <a:cubicBezTo>
                    <a:pt x="21600" y="20258"/>
                    <a:pt x="17147" y="27624"/>
                    <a:pt x="10039" y="31355"/>
                  </a:cubicBezTo>
                </a:path>
                <a:path w="21600" h="31356" stroke="0" extrusionOk="0">
                  <a:moveTo>
                    <a:pt x="17803" y="0"/>
                  </a:moveTo>
                  <a:cubicBezTo>
                    <a:pt x="20276" y="3599"/>
                    <a:pt x="21600" y="7864"/>
                    <a:pt x="21600" y="12231"/>
                  </a:cubicBezTo>
                  <a:cubicBezTo>
                    <a:pt x="21600" y="20258"/>
                    <a:pt x="17147" y="27624"/>
                    <a:pt x="10039" y="31355"/>
                  </a:cubicBezTo>
                  <a:lnTo>
                    <a:pt x="0" y="12231"/>
                  </a:lnTo>
                  <a:close/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9" name="Arc 93"/>
            <p:cNvSpPr>
              <a:spLocks/>
            </p:cNvSpPr>
            <p:nvPr/>
          </p:nvSpPr>
          <p:spPr bwMode="auto">
            <a:xfrm flipH="1">
              <a:off x="4338639" y="2970214"/>
              <a:ext cx="619125" cy="2441575"/>
            </a:xfrm>
            <a:custGeom>
              <a:avLst/>
              <a:gdLst>
                <a:gd name="G0" fmla="+- 0 0 0"/>
                <a:gd name="G1" fmla="+- 12231 0 0"/>
                <a:gd name="G2" fmla="+- 21600 0 0"/>
                <a:gd name="T0" fmla="*/ 17804 w 21600"/>
                <a:gd name="T1" fmla="*/ 0 h 31356"/>
                <a:gd name="T2" fmla="*/ 10040 w 21600"/>
                <a:gd name="T3" fmla="*/ 31356 h 31356"/>
                <a:gd name="T4" fmla="*/ 0 w 21600"/>
                <a:gd name="T5" fmla="*/ 12231 h 3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1356" fill="none" extrusionOk="0">
                  <a:moveTo>
                    <a:pt x="17803" y="0"/>
                  </a:moveTo>
                  <a:cubicBezTo>
                    <a:pt x="20276" y="3599"/>
                    <a:pt x="21600" y="7864"/>
                    <a:pt x="21600" y="12231"/>
                  </a:cubicBezTo>
                  <a:cubicBezTo>
                    <a:pt x="21600" y="20258"/>
                    <a:pt x="17147" y="27624"/>
                    <a:pt x="10039" y="31355"/>
                  </a:cubicBezTo>
                </a:path>
                <a:path w="21600" h="31356" stroke="0" extrusionOk="0">
                  <a:moveTo>
                    <a:pt x="17803" y="0"/>
                  </a:moveTo>
                  <a:cubicBezTo>
                    <a:pt x="20276" y="3599"/>
                    <a:pt x="21600" y="7864"/>
                    <a:pt x="21600" y="12231"/>
                  </a:cubicBezTo>
                  <a:cubicBezTo>
                    <a:pt x="21600" y="20258"/>
                    <a:pt x="17147" y="27624"/>
                    <a:pt x="10039" y="31355"/>
                  </a:cubicBezTo>
                  <a:lnTo>
                    <a:pt x="0" y="12231"/>
                  </a:lnTo>
                  <a:close/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0" name="Arc 94"/>
            <p:cNvSpPr>
              <a:spLocks/>
            </p:cNvSpPr>
            <p:nvPr/>
          </p:nvSpPr>
          <p:spPr bwMode="auto">
            <a:xfrm rot="10800000" flipH="1">
              <a:off x="3336926" y="2146301"/>
              <a:ext cx="619125" cy="2441575"/>
            </a:xfrm>
            <a:custGeom>
              <a:avLst/>
              <a:gdLst>
                <a:gd name="G0" fmla="+- 0 0 0"/>
                <a:gd name="G1" fmla="+- 12231 0 0"/>
                <a:gd name="G2" fmla="+- 21600 0 0"/>
                <a:gd name="T0" fmla="*/ 17804 w 21600"/>
                <a:gd name="T1" fmla="*/ 0 h 31356"/>
                <a:gd name="T2" fmla="*/ 10040 w 21600"/>
                <a:gd name="T3" fmla="*/ 31356 h 31356"/>
                <a:gd name="T4" fmla="*/ 0 w 21600"/>
                <a:gd name="T5" fmla="*/ 12231 h 3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1356" fill="none" extrusionOk="0">
                  <a:moveTo>
                    <a:pt x="17803" y="0"/>
                  </a:moveTo>
                  <a:cubicBezTo>
                    <a:pt x="20276" y="3599"/>
                    <a:pt x="21600" y="7864"/>
                    <a:pt x="21600" y="12231"/>
                  </a:cubicBezTo>
                  <a:cubicBezTo>
                    <a:pt x="21600" y="20258"/>
                    <a:pt x="17147" y="27624"/>
                    <a:pt x="10039" y="31355"/>
                  </a:cubicBezTo>
                </a:path>
                <a:path w="21600" h="31356" stroke="0" extrusionOk="0">
                  <a:moveTo>
                    <a:pt x="17803" y="0"/>
                  </a:moveTo>
                  <a:cubicBezTo>
                    <a:pt x="20276" y="3599"/>
                    <a:pt x="21600" y="7864"/>
                    <a:pt x="21600" y="12231"/>
                  </a:cubicBezTo>
                  <a:cubicBezTo>
                    <a:pt x="21600" y="20258"/>
                    <a:pt x="17147" y="27624"/>
                    <a:pt x="10039" y="31355"/>
                  </a:cubicBezTo>
                  <a:lnTo>
                    <a:pt x="0" y="12231"/>
                  </a:lnTo>
                  <a:close/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1" name="Arc 95"/>
            <p:cNvSpPr>
              <a:spLocks/>
            </p:cNvSpPr>
            <p:nvPr/>
          </p:nvSpPr>
          <p:spPr bwMode="auto">
            <a:xfrm rot="10800000" flipH="1">
              <a:off x="4160839" y="2120901"/>
              <a:ext cx="619125" cy="2441575"/>
            </a:xfrm>
            <a:custGeom>
              <a:avLst/>
              <a:gdLst>
                <a:gd name="G0" fmla="+- 0 0 0"/>
                <a:gd name="G1" fmla="+- 12231 0 0"/>
                <a:gd name="G2" fmla="+- 21600 0 0"/>
                <a:gd name="T0" fmla="*/ 17804 w 21600"/>
                <a:gd name="T1" fmla="*/ 0 h 31356"/>
                <a:gd name="T2" fmla="*/ 10040 w 21600"/>
                <a:gd name="T3" fmla="*/ 31356 h 31356"/>
                <a:gd name="T4" fmla="*/ 0 w 21600"/>
                <a:gd name="T5" fmla="*/ 12231 h 3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1356" fill="none" extrusionOk="0">
                  <a:moveTo>
                    <a:pt x="17803" y="0"/>
                  </a:moveTo>
                  <a:cubicBezTo>
                    <a:pt x="20276" y="3599"/>
                    <a:pt x="21600" y="7864"/>
                    <a:pt x="21600" y="12231"/>
                  </a:cubicBezTo>
                  <a:cubicBezTo>
                    <a:pt x="21600" y="20258"/>
                    <a:pt x="17147" y="27624"/>
                    <a:pt x="10039" y="31355"/>
                  </a:cubicBezTo>
                </a:path>
                <a:path w="21600" h="31356" stroke="0" extrusionOk="0">
                  <a:moveTo>
                    <a:pt x="17803" y="0"/>
                  </a:moveTo>
                  <a:cubicBezTo>
                    <a:pt x="20276" y="3599"/>
                    <a:pt x="21600" y="7864"/>
                    <a:pt x="21600" y="12231"/>
                  </a:cubicBezTo>
                  <a:cubicBezTo>
                    <a:pt x="21600" y="20258"/>
                    <a:pt x="17147" y="27624"/>
                    <a:pt x="10039" y="31355"/>
                  </a:cubicBezTo>
                  <a:lnTo>
                    <a:pt x="0" y="12231"/>
                  </a:lnTo>
                  <a:close/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2" name="Text Box 96"/>
            <p:cNvSpPr txBox="1">
              <a:spLocks noChangeArrowheads="1"/>
            </p:cNvSpPr>
            <p:nvPr/>
          </p:nvSpPr>
          <p:spPr bwMode="auto">
            <a:xfrm>
              <a:off x="2444999" y="6172200"/>
              <a:ext cx="73036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Segoe Print" panose="02000600000000000000" pitchFamily="2" charset="0"/>
                </a:rPr>
                <a:t>Under sampling</a:t>
              </a:r>
              <a:r>
                <a:rPr lang="en-US" dirty="0"/>
                <a:t>, </a:t>
              </a:r>
              <a:r>
                <a:rPr lang="en-US" dirty="0" smtClean="0">
                  <a:latin typeface="Segoe Print" panose="02000600000000000000" pitchFamily="2" charset="0"/>
                </a:rPr>
                <a:t>Kita </a:t>
              </a:r>
              <a:r>
                <a:rPr lang="en-US" dirty="0" err="1" smtClean="0">
                  <a:latin typeface="Segoe Print" panose="02000600000000000000" pitchFamily="2" charset="0"/>
                </a:rPr>
                <a:t>akan</a:t>
              </a:r>
              <a:r>
                <a:rPr lang="en-US" dirty="0" smtClean="0">
                  <a:latin typeface="Segoe Print" panose="02000600000000000000" pitchFamily="2" charset="0"/>
                </a:rPr>
                <a:t> </a:t>
              </a:r>
              <a:r>
                <a:rPr lang="en-US" dirty="0" err="1" smtClean="0">
                  <a:latin typeface="Segoe Print" panose="02000600000000000000" pitchFamily="2" charset="0"/>
                </a:rPr>
                <a:t>kehilangan</a:t>
              </a:r>
              <a:r>
                <a:rPr lang="en-US" dirty="0" smtClean="0">
                  <a:latin typeface="Segoe Print" panose="02000600000000000000" pitchFamily="2" charset="0"/>
                </a:rPr>
                <a:t> </a:t>
              </a:r>
              <a:r>
                <a:rPr lang="en-US" dirty="0" err="1" smtClean="0">
                  <a:latin typeface="Segoe Print" panose="02000600000000000000" pitchFamily="2" charset="0"/>
                </a:rPr>
                <a:t>beberapa</a:t>
              </a:r>
              <a:r>
                <a:rPr lang="en-US" dirty="0" smtClean="0">
                  <a:latin typeface="Segoe Print" panose="02000600000000000000" pitchFamily="2" charset="0"/>
                </a:rPr>
                <a:t> detail </a:t>
              </a:r>
              <a:r>
                <a:rPr lang="en-US" dirty="0" err="1" smtClean="0">
                  <a:latin typeface="Segoe Print" panose="02000600000000000000" pitchFamily="2" charset="0"/>
                </a:rPr>
                <a:t>citra</a:t>
              </a:r>
              <a:r>
                <a:rPr lang="en-US" dirty="0" smtClean="0">
                  <a:latin typeface="Segoe Print" panose="02000600000000000000" pitchFamily="2" charset="0"/>
                </a:rPr>
                <a:t> !</a:t>
              </a:r>
              <a:endParaRPr lang="en-US" dirty="0">
                <a:latin typeface="Segoe Print" panose="02000600000000000000" pitchFamily="2" charset="0"/>
              </a:endParaRPr>
            </a:p>
          </p:txBody>
        </p:sp>
        <p:sp>
          <p:nvSpPr>
            <p:cNvPr id="24673" name="Arc 97"/>
            <p:cNvSpPr>
              <a:spLocks/>
            </p:cNvSpPr>
            <p:nvPr/>
          </p:nvSpPr>
          <p:spPr bwMode="auto">
            <a:xfrm flipH="1">
              <a:off x="6775450" y="3203576"/>
              <a:ext cx="852488" cy="2227263"/>
            </a:xfrm>
            <a:custGeom>
              <a:avLst/>
              <a:gdLst>
                <a:gd name="G0" fmla="+- 0 0 0"/>
                <a:gd name="G1" fmla="+- 12231 0 0"/>
                <a:gd name="G2" fmla="+- 21600 0 0"/>
                <a:gd name="T0" fmla="*/ 17804 w 21600"/>
                <a:gd name="T1" fmla="*/ 0 h 31356"/>
                <a:gd name="T2" fmla="*/ 10040 w 21600"/>
                <a:gd name="T3" fmla="*/ 31356 h 31356"/>
                <a:gd name="T4" fmla="*/ 0 w 21600"/>
                <a:gd name="T5" fmla="*/ 12231 h 3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1356" fill="none" extrusionOk="0">
                  <a:moveTo>
                    <a:pt x="17803" y="0"/>
                  </a:moveTo>
                  <a:cubicBezTo>
                    <a:pt x="20276" y="3599"/>
                    <a:pt x="21600" y="7864"/>
                    <a:pt x="21600" y="12231"/>
                  </a:cubicBezTo>
                  <a:cubicBezTo>
                    <a:pt x="21600" y="20258"/>
                    <a:pt x="17147" y="27624"/>
                    <a:pt x="10039" y="31355"/>
                  </a:cubicBezTo>
                </a:path>
                <a:path w="21600" h="31356" stroke="0" extrusionOk="0">
                  <a:moveTo>
                    <a:pt x="17803" y="0"/>
                  </a:moveTo>
                  <a:cubicBezTo>
                    <a:pt x="20276" y="3599"/>
                    <a:pt x="21600" y="7864"/>
                    <a:pt x="21600" y="12231"/>
                  </a:cubicBezTo>
                  <a:cubicBezTo>
                    <a:pt x="21600" y="20258"/>
                    <a:pt x="17147" y="27624"/>
                    <a:pt x="10039" y="31355"/>
                  </a:cubicBezTo>
                  <a:lnTo>
                    <a:pt x="0" y="12231"/>
                  </a:lnTo>
                  <a:close/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4" name="Arc 98"/>
            <p:cNvSpPr>
              <a:spLocks/>
            </p:cNvSpPr>
            <p:nvPr/>
          </p:nvSpPr>
          <p:spPr bwMode="auto">
            <a:xfrm flipH="1">
              <a:off x="7635875" y="3203576"/>
              <a:ext cx="852488" cy="2227263"/>
            </a:xfrm>
            <a:custGeom>
              <a:avLst/>
              <a:gdLst>
                <a:gd name="G0" fmla="+- 0 0 0"/>
                <a:gd name="G1" fmla="+- 12231 0 0"/>
                <a:gd name="G2" fmla="+- 21600 0 0"/>
                <a:gd name="T0" fmla="*/ 17804 w 21600"/>
                <a:gd name="T1" fmla="*/ 0 h 31356"/>
                <a:gd name="T2" fmla="*/ 10040 w 21600"/>
                <a:gd name="T3" fmla="*/ 31356 h 31356"/>
                <a:gd name="T4" fmla="*/ 0 w 21600"/>
                <a:gd name="T5" fmla="*/ 12231 h 3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1356" fill="none" extrusionOk="0">
                  <a:moveTo>
                    <a:pt x="17803" y="0"/>
                  </a:moveTo>
                  <a:cubicBezTo>
                    <a:pt x="20276" y="3599"/>
                    <a:pt x="21600" y="7864"/>
                    <a:pt x="21600" y="12231"/>
                  </a:cubicBezTo>
                  <a:cubicBezTo>
                    <a:pt x="21600" y="20258"/>
                    <a:pt x="17147" y="27624"/>
                    <a:pt x="10039" y="31355"/>
                  </a:cubicBezTo>
                </a:path>
                <a:path w="21600" h="31356" stroke="0" extrusionOk="0">
                  <a:moveTo>
                    <a:pt x="17803" y="0"/>
                  </a:moveTo>
                  <a:cubicBezTo>
                    <a:pt x="20276" y="3599"/>
                    <a:pt x="21600" y="7864"/>
                    <a:pt x="21600" y="12231"/>
                  </a:cubicBezTo>
                  <a:cubicBezTo>
                    <a:pt x="21600" y="20258"/>
                    <a:pt x="17147" y="27624"/>
                    <a:pt x="10039" y="31355"/>
                  </a:cubicBezTo>
                  <a:lnTo>
                    <a:pt x="0" y="12231"/>
                  </a:lnTo>
                  <a:close/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5" name="Arc 99"/>
            <p:cNvSpPr>
              <a:spLocks/>
            </p:cNvSpPr>
            <p:nvPr/>
          </p:nvSpPr>
          <p:spPr bwMode="auto">
            <a:xfrm flipV="1">
              <a:off x="6578600" y="2379663"/>
              <a:ext cx="852488" cy="2227262"/>
            </a:xfrm>
            <a:custGeom>
              <a:avLst/>
              <a:gdLst>
                <a:gd name="G0" fmla="+- 0 0 0"/>
                <a:gd name="G1" fmla="+- 12231 0 0"/>
                <a:gd name="G2" fmla="+- 21600 0 0"/>
                <a:gd name="T0" fmla="*/ 17804 w 21600"/>
                <a:gd name="T1" fmla="*/ 0 h 31356"/>
                <a:gd name="T2" fmla="*/ 10040 w 21600"/>
                <a:gd name="T3" fmla="*/ 31356 h 31356"/>
                <a:gd name="T4" fmla="*/ 0 w 21600"/>
                <a:gd name="T5" fmla="*/ 12231 h 3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1356" fill="none" extrusionOk="0">
                  <a:moveTo>
                    <a:pt x="17803" y="0"/>
                  </a:moveTo>
                  <a:cubicBezTo>
                    <a:pt x="20276" y="3599"/>
                    <a:pt x="21600" y="7864"/>
                    <a:pt x="21600" y="12231"/>
                  </a:cubicBezTo>
                  <a:cubicBezTo>
                    <a:pt x="21600" y="20258"/>
                    <a:pt x="17147" y="27624"/>
                    <a:pt x="10039" y="31355"/>
                  </a:cubicBezTo>
                </a:path>
                <a:path w="21600" h="31356" stroke="0" extrusionOk="0">
                  <a:moveTo>
                    <a:pt x="17803" y="0"/>
                  </a:moveTo>
                  <a:cubicBezTo>
                    <a:pt x="20276" y="3599"/>
                    <a:pt x="21600" y="7864"/>
                    <a:pt x="21600" y="12231"/>
                  </a:cubicBezTo>
                  <a:cubicBezTo>
                    <a:pt x="21600" y="20258"/>
                    <a:pt x="17147" y="27624"/>
                    <a:pt x="10039" y="31355"/>
                  </a:cubicBezTo>
                  <a:lnTo>
                    <a:pt x="0" y="12231"/>
                  </a:lnTo>
                  <a:close/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6" name="Arc 100"/>
            <p:cNvSpPr>
              <a:spLocks/>
            </p:cNvSpPr>
            <p:nvPr/>
          </p:nvSpPr>
          <p:spPr bwMode="auto">
            <a:xfrm flipV="1">
              <a:off x="7402514" y="2370138"/>
              <a:ext cx="852487" cy="2227262"/>
            </a:xfrm>
            <a:custGeom>
              <a:avLst/>
              <a:gdLst>
                <a:gd name="G0" fmla="+- 0 0 0"/>
                <a:gd name="G1" fmla="+- 12231 0 0"/>
                <a:gd name="G2" fmla="+- 21600 0 0"/>
                <a:gd name="T0" fmla="*/ 17804 w 21600"/>
                <a:gd name="T1" fmla="*/ 0 h 31356"/>
                <a:gd name="T2" fmla="*/ 10040 w 21600"/>
                <a:gd name="T3" fmla="*/ 31356 h 31356"/>
                <a:gd name="T4" fmla="*/ 0 w 21600"/>
                <a:gd name="T5" fmla="*/ 12231 h 3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1356" fill="none" extrusionOk="0">
                  <a:moveTo>
                    <a:pt x="17803" y="0"/>
                  </a:moveTo>
                  <a:cubicBezTo>
                    <a:pt x="20276" y="3599"/>
                    <a:pt x="21600" y="7864"/>
                    <a:pt x="21600" y="12231"/>
                  </a:cubicBezTo>
                  <a:cubicBezTo>
                    <a:pt x="21600" y="20258"/>
                    <a:pt x="17147" y="27624"/>
                    <a:pt x="10039" y="31355"/>
                  </a:cubicBezTo>
                </a:path>
                <a:path w="21600" h="31356" stroke="0" extrusionOk="0">
                  <a:moveTo>
                    <a:pt x="17803" y="0"/>
                  </a:moveTo>
                  <a:cubicBezTo>
                    <a:pt x="20276" y="3599"/>
                    <a:pt x="21600" y="7864"/>
                    <a:pt x="21600" y="12231"/>
                  </a:cubicBezTo>
                  <a:cubicBezTo>
                    <a:pt x="21600" y="20258"/>
                    <a:pt x="17147" y="27624"/>
                    <a:pt x="10039" y="31355"/>
                  </a:cubicBezTo>
                  <a:lnTo>
                    <a:pt x="0" y="12231"/>
                  </a:lnTo>
                  <a:close/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7" name="AutoShape 101"/>
            <p:cNvSpPr>
              <a:spLocks/>
            </p:cNvSpPr>
            <p:nvPr/>
          </p:nvSpPr>
          <p:spPr bwMode="auto">
            <a:xfrm rot="5400000" flipV="1">
              <a:off x="4373563" y="1112838"/>
              <a:ext cx="168275" cy="838200"/>
            </a:xfrm>
            <a:prstGeom prst="leftBrace">
              <a:avLst>
                <a:gd name="adj1" fmla="val 4150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8" name="Text Box 102"/>
            <p:cNvSpPr txBox="1">
              <a:spLocks noChangeArrowheads="1"/>
            </p:cNvSpPr>
            <p:nvPr/>
          </p:nvSpPr>
          <p:spPr bwMode="auto">
            <a:xfrm>
              <a:off x="3635197" y="1143000"/>
              <a:ext cx="18561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 smtClean="0"/>
                <a:t>Resolusi</a:t>
              </a:r>
              <a:r>
                <a:rPr lang="en-US" sz="2000" dirty="0" smtClean="0"/>
                <a:t> Spatial </a:t>
              </a:r>
              <a:endParaRPr lang="en-US" sz="20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611632" y="394771"/>
            <a:ext cx="4397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Memilih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Resolusi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Spatial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09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503839" y="473630"/>
            <a:ext cx="54793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Resolusi</a:t>
            </a:r>
            <a:r>
              <a:rPr lang="en-US" sz="28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Spatial : </a:t>
            </a:r>
            <a:r>
              <a:rPr lang="en-US" sz="28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Nyquist</a:t>
            </a:r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Rate</a:t>
            </a:r>
          </a:p>
        </p:txBody>
      </p:sp>
      <p:sp>
        <p:nvSpPr>
          <p:cNvPr id="25700" name="Text Box 100"/>
          <p:cNvSpPr txBox="1">
            <a:spLocks noChangeArrowheads="1"/>
          </p:cNvSpPr>
          <p:nvPr/>
        </p:nvSpPr>
        <p:spPr bwMode="auto">
          <a:xfrm>
            <a:off x="7238998" y="5132188"/>
            <a:ext cx="470192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u="sng" dirty="0" err="1"/>
              <a:t>Nyquist</a:t>
            </a:r>
            <a:r>
              <a:rPr lang="en-US" sz="2000" b="1" u="sng" dirty="0"/>
              <a:t> Rate:</a:t>
            </a:r>
          </a:p>
          <a:p>
            <a:r>
              <a:rPr lang="en-US" sz="1600" dirty="0" err="1" smtClean="0">
                <a:latin typeface="Segoe Print" panose="02000600000000000000" pitchFamily="2" charset="0"/>
              </a:rPr>
              <a:t>Resolusi</a:t>
            </a:r>
            <a:r>
              <a:rPr lang="en-US" sz="1600" dirty="0" smtClean="0">
                <a:latin typeface="Segoe Print" panose="02000600000000000000" pitchFamily="2" charset="0"/>
              </a:rPr>
              <a:t> spatial </a:t>
            </a:r>
            <a:r>
              <a:rPr lang="en-US" sz="1600" dirty="0" err="1" smtClean="0">
                <a:latin typeface="Segoe Print" panose="02000600000000000000" pitchFamily="2" charset="0"/>
              </a:rPr>
              <a:t>harus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  <a:r>
              <a:rPr lang="en-US" sz="1600" dirty="0" err="1" smtClean="0">
                <a:latin typeface="Segoe Print" panose="02000600000000000000" pitchFamily="2" charset="0"/>
              </a:rPr>
              <a:t>kurang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  <a:r>
              <a:rPr lang="en-US" sz="1600" dirty="0" err="1" smtClean="0">
                <a:latin typeface="Segoe Print" panose="02000600000000000000" pitchFamily="2" charset="0"/>
              </a:rPr>
              <a:t>dari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  <a:r>
              <a:rPr lang="en-US" sz="1600" dirty="0" err="1" smtClean="0">
                <a:latin typeface="Segoe Print" panose="02000600000000000000" pitchFamily="2" charset="0"/>
              </a:rPr>
              <a:t>atay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</a:p>
          <a:p>
            <a:r>
              <a:rPr lang="en-US" sz="1600" dirty="0" err="1" smtClean="0">
                <a:latin typeface="Segoe Print" panose="02000600000000000000" pitchFamily="2" charset="0"/>
              </a:rPr>
              <a:t>sama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  <a:r>
              <a:rPr lang="en-US" sz="1600" dirty="0" err="1" smtClean="0">
                <a:latin typeface="Segoe Print" panose="02000600000000000000" pitchFamily="2" charset="0"/>
              </a:rPr>
              <a:t>dengan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  <a:r>
              <a:rPr lang="en-US" sz="1600" dirty="0" err="1" smtClean="0">
                <a:latin typeface="Segoe Print" panose="02000600000000000000" pitchFamily="2" charset="0"/>
              </a:rPr>
              <a:t>separuh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  <a:r>
              <a:rPr lang="en-US" sz="1600" dirty="0" err="1" smtClean="0">
                <a:latin typeface="Segoe Print" panose="02000600000000000000" pitchFamily="2" charset="0"/>
              </a:rPr>
              <a:t>dari</a:t>
            </a:r>
            <a:r>
              <a:rPr lang="en-US" sz="1600" dirty="0" smtClean="0">
                <a:latin typeface="Segoe Print" panose="02000600000000000000" pitchFamily="2" charset="0"/>
              </a:rPr>
              <a:t> minimum </a:t>
            </a:r>
          </a:p>
          <a:p>
            <a:r>
              <a:rPr lang="en-US" sz="1600" dirty="0" err="1" smtClean="0">
                <a:latin typeface="Segoe Print" panose="02000600000000000000" pitchFamily="2" charset="0"/>
              </a:rPr>
              <a:t>periode</a:t>
            </a:r>
            <a:r>
              <a:rPr lang="en-US" sz="1600" dirty="0" smtClean="0">
                <a:latin typeface="Segoe Print" panose="02000600000000000000" pitchFamily="2" charset="0"/>
              </a:rPr>
              <a:t> sampling </a:t>
            </a:r>
            <a:r>
              <a:rPr lang="en-US" sz="1600" dirty="0" err="1" smtClean="0">
                <a:latin typeface="Segoe Print" panose="02000600000000000000" pitchFamily="2" charset="0"/>
              </a:rPr>
              <a:t>citra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  <a:r>
              <a:rPr lang="en-US" sz="1600" dirty="0" err="1" smtClean="0">
                <a:latin typeface="Segoe Print" panose="02000600000000000000" pitchFamily="2" charset="0"/>
              </a:rPr>
              <a:t>atau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  <a:r>
              <a:rPr lang="en-US" sz="1600" dirty="0" err="1" smtClean="0">
                <a:latin typeface="Segoe Print" panose="02000600000000000000" pitchFamily="2" charset="0"/>
              </a:rPr>
              <a:t>frekuensi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</a:p>
          <a:p>
            <a:r>
              <a:rPr lang="en-US" sz="1600" dirty="0" smtClean="0">
                <a:latin typeface="Segoe Print" panose="02000600000000000000" pitchFamily="2" charset="0"/>
              </a:rPr>
              <a:t>sampling </a:t>
            </a:r>
            <a:r>
              <a:rPr lang="en-US" sz="1600" dirty="0" err="1" smtClean="0">
                <a:latin typeface="Segoe Print" panose="02000600000000000000" pitchFamily="2" charset="0"/>
              </a:rPr>
              <a:t>harus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  <a:r>
              <a:rPr lang="en-US" sz="1600" dirty="0" err="1" smtClean="0">
                <a:latin typeface="Segoe Print" panose="02000600000000000000" pitchFamily="2" charset="0"/>
              </a:rPr>
              <a:t>lebih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  <a:r>
              <a:rPr lang="en-US" sz="1600" dirty="0" err="1" smtClean="0">
                <a:latin typeface="Segoe Print" panose="02000600000000000000" pitchFamily="2" charset="0"/>
              </a:rPr>
              <a:t>besar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  <a:r>
              <a:rPr lang="en-US" sz="1600" dirty="0" err="1" smtClean="0">
                <a:latin typeface="Segoe Print" panose="02000600000000000000" pitchFamily="2" charset="0"/>
              </a:rPr>
              <a:t>atau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</a:p>
          <a:p>
            <a:r>
              <a:rPr lang="en-US" sz="1600" dirty="0" err="1" smtClean="0">
                <a:latin typeface="Segoe Print" panose="02000600000000000000" pitchFamily="2" charset="0"/>
              </a:rPr>
              <a:t>sama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  <a:r>
              <a:rPr lang="en-US" sz="1600" dirty="0" err="1" smtClean="0">
                <a:latin typeface="Segoe Print" panose="02000600000000000000" pitchFamily="2" charset="0"/>
              </a:rPr>
              <a:t>dengan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  <a:r>
              <a:rPr lang="en-US" sz="1600" dirty="0" err="1" smtClean="0">
                <a:latin typeface="Segoe Print" panose="02000600000000000000" pitchFamily="2" charset="0"/>
              </a:rPr>
              <a:t>dua</a:t>
            </a:r>
            <a:r>
              <a:rPr lang="en-US" sz="1600" dirty="0" smtClean="0">
                <a:latin typeface="Segoe Print" panose="02000600000000000000" pitchFamily="2" charset="0"/>
              </a:rPr>
              <a:t> kali </a:t>
            </a:r>
            <a:r>
              <a:rPr lang="en-US" sz="1600" dirty="0" err="1" smtClean="0">
                <a:latin typeface="Segoe Print" panose="02000600000000000000" pitchFamily="2" charset="0"/>
              </a:rPr>
              <a:t>maksimum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  <a:r>
              <a:rPr lang="en-US" sz="1600" dirty="0" err="1" smtClean="0">
                <a:latin typeface="Segoe Print" panose="02000600000000000000" pitchFamily="2" charset="0"/>
              </a:rPr>
              <a:t>frekuensi</a:t>
            </a:r>
            <a:endParaRPr lang="en-US" sz="1600" dirty="0" smtClean="0">
              <a:latin typeface="Segoe Print" panose="020006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4788" y="1451827"/>
            <a:ext cx="7518796" cy="4967289"/>
            <a:chOff x="1804988" y="1295400"/>
            <a:chExt cx="7518796" cy="4967289"/>
          </a:xfrm>
        </p:grpSpPr>
        <p:grpSp>
          <p:nvGrpSpPr>
            <p:cNvPr id="25603" name="Group 3"/>
            <p:cNvGrpSpPr>
              <a:grpSpLocks/>
            </p:cNvGrpSpPr>
            <p:nvPr/>
          </p:nvGrpSpPr>
          <p:grpSpPr bwMode="auto">
            <a:xfrm>
              <a:off x="2971800" y="1447800"/>
              <a:ext cx="2667000" cy="1828800"/>
              <a:chOff x="785" y="873"/>
              <a:chExt cx="1680" cy="1152"/>
            </a:xfrm>
          </p:grpSpPr>
          <p:grpSp>
            <p:nvGrpSpPr>
              <p:cNvPr id="25604" name="Group 4"/>
              <p:cNvGrpSpPr>
                <a:grpSpLocks/>
              </p:cNvGrpSpPr>
              <p:nvPr/>
            </p:nvGrpSpPr>
            <p:grpSpPr bwMode="auto">
              <a:xfrm>
                <a:off x="785" y="873"/>
                <a:ext cx="1680" cy="1152"/>
                <a:chOff x="785" y="873"/>
                <a:chExt cx="1680" cy="1152"/>
              </a:xfrm>
            </p:grpSpPr>
            <p:sp>
              <p:nvSpPr>
                <p:cNvPr id="25605" name="Rectangle 5"/>
                <p:cNvSpPr>
                  <a:spLocks noChangeArrowheads="1"/>
                </p:cNvSpPr>
                <p:nvPr/>
              </p:nvSpPr>
              <p:spPr bwMode="auto">
                <a:xfrm>
                  <a:off x="785" y="873"/>
                  <a:ext cx="240" cy="115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06" name="Rectangle 6"/>
                <p:cNvSpPr>
                  <a:spLocks noChangeArrowheads="1"/>
                </p:cNvSpPr>
                <p:nvPr/>
              </p:nvSpPr>
              <p:spPr bwMode="auto">
                <a:xfrm>
                  <a:off x="1265" y="873"/>
                  <a:ext cx="240" cy="115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07" name="Rectangle 7"/>
                <p:cNvSpPr>
                  <a:spLocks noChangeArrowheads="1"/>
                </p:cNvSpPr>
                <p:nvPr/>
              </p:nvSpPr>
              <p:spPr bwMode="auto">
                <a:xfrm>
                  <a:off x="1745" y="873"/>
                  <a:ext cx="240" cy="115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08" name="Rectangle 8"/>
                <p:cNvSpPr>
                  <a:spLocks noChangeArrowheads="1"/>
                </p:cNvSpPr>
                <p:nvPr/>
              </p:nvSpPr>
              <p:spPr bwMode="auto">
                <a:xfrm>
                  <a:off x="1025" y="873"/>
                  <a:ext cx="240" cy="115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09" name="Rectangle 9"/>
                <p:cNvSpPr>
                  <a:spLocks noChangeArrowheads="1"/>
                </p:cNvSpPr>
                <p:nvPr/>
              </p:nvSpPr>
              <p:spPr bwMode="auto">
                <a:xfrm>
                  <a:off x="1505" y="873"/>
                  <a:ext cx="240" cy="115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10" name="Rectangle 10"/>
                <p:cNvSpPr>
                  <a:spLocks noChangeArrowheads="1"/>
                </p:cNvSpPr>
                <p:nvPr/>
              </p:nvSpPr>
              <p:spPr bwMode="auto">
                <a:xfrm>
                  <a:off x="1985" y="873"/>
                  <a:ext cx="240" cy="115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11" name="Rectangle 11"/>
                <p:cNvSpPr>
                  <a:spLocks noChangeArrowheads="1"/>
                </p:cNvSpPr>
                <p:nvPr/>
              </p:nvSpPr>
              <p:spPr bwMode="auto">
                <a:xfrm>
                  <a:off x="2225" y="873"/>
                  <a:ext cx="240" cy="115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612" name="Rectangle 12"/>
              <p:cNvSpPr>
                <a:spLocks noChangeArrowheads="1"/>
              </p:cNvSpPr>
              <p:nvPr/>
            </p:nvSpPr>
            <p:spPr bwMode="auto">
              <a:xfrm>
                <a:off x="785" y="873"/>
                <a:ext cx="1680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 rot="16200000">
              <a:off x="2109776" y="2101822"/>
              <a:ext cx="11652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Citra </a:t>
              </a:r>
              <a:r>
                <a:rPr lang="en-US" sz="2000" dirty="0" err="1" smtClean="0"/>
                <a:t>Asal</a:t>
              </a:r>
              <a:endParaRPr lang="en-US" sz="2000" dirty="0"/>
            </a:p>
          </p:txBody>
        </p:sp>
        <p:grpSp>
          <p:nvGrpSpPr>
            <p:cNvPr id="25614" name="Group 14"/>
            <p:cNvGrpSpPr>
              <a:grpSpLocks/>
            </p:cNvGrpSpPr>
            <p:nvPr/>
          </p:nvGrpSpPr>
          <p:grpSpPr bwMode="auto">
            <a:xfrm>
              <a:off x="1804988" y="5862639"/>
              <a:ext cx="2590804" cy="400050"/>
              <a:chOff x="295" y="3776"/>
              <a:chExt cx="1632" cy="252"/>
            </a:xfrm>
          </p:grpSpPr>
          <p:sp>
            <p:nvSpPr>
              <p:cNvPr id="25615" name="Text Box 15"/>
              <p:cNvSpPr txBox="1">
                <a:spLocks noChangeArrowheads="1"/>
              </p:cNvSpPr>
              <p:nvPr/>
            </p:nvSpPr>
            <p:spPr bwMode="auto">
              <a:xfrm>
                <a:off x="653" y="3776"/>
                <a:ext cx="1274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/>
                  <a:t>= </a:t>
                </a:r>
                <a:r>
                  <a:rPr lang="en-US" sz="2000" dirty="0" err="1" smtClean="0"/>
                  <a:t>Lokasi</a:t>
                </a:r>
                <a:r>
                  <a:rPr lang="en-US" sz="2000" dirty="0" smtClean="0"/>
                  <a:t> Sampling</a:t>
                </a:r>
                <a:endParaRPr lang="en-US" sz="2000" dirty="0"/>
              </a:p>
            </p:txBody>
          </p:sp>
          <p:grpSp>
            <p:nvGrpSpPr>
              <p:cNvPr id="25616" name="Group 16"/>
              <p:cNvGrpSpPr>
                <a:grpSpLocks/>
              </p:cNvGrpSpPr>
              <p:nvPr/>
            </p:nvGrpSpPr>
            <p:grpSpPr bwMode="auto">
              <a:xfrm>
                <a:off x="295" y="3804"/>
                <a:ext cx="192" cy="192"/>
                <a:chOff x="912" y="2784"/>
                <a:chExt cx="192" cy="192"/>
              </a:xfrm>
            </p:grpSpPr>
            <p:sp>
              <p:nvSpPr>
                <p:cNvPr id="25617" name="Line 17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18" name="Line 18"/>
                <p:cNvSpPr>
                  <a:spLocks noChangeShapeType="1"/>
                </p:cNvSpPr>
                <p:nvPr/>
              </p:nvSpPr>
              <p:spPr bwMode="auto">
                <a:xfrm rot="-5400000"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619" name="Group 19"/>
            <p:cNvGrpSpPr>
              <a:grpSpLocks/>
            </p:cNvGrpSpPr>
            <p:nvPr/>
          </p:nvGrpSpPr>
          <p:grpSpPr bwMode="auto">
            <a:xfrm>
              <a:off x="3230564" y="1295400"/>
              <a:ext cx="2103437" cy="2133600"/>
              <a:chOff x="1056" y="816"/>
              <a:chExt cx="1325" cy="1344"/>
            </a:xfrm>
          </p:grpSpPr>
          <p:grpSp>
            <p:nvGrpSpPr>
              <p:cNvPr id="25620" name="Group 20"/>
              <p:cNvGrpSpPr>
                <a:grpSpLocks/>
              </p:cNvGrpSpPr>
              <p:nvPr/>
            </p:nvGrpSpPr>
            <p:grpSpPr bwMode="auto">
              <a:xfrm>
                <a:off x="1056" y="816"/>
                <a:ext cx="1325" cy="1344"/>
                <a:chOff x="883" y="816"/>
                <a:chExt cx="1325" cy="1344"/>
              </a:xfrm>
            </p:grpSpPr>
            <p:sp>
              <p:nvSpPr>
                <p:cNvPr id="25621" name="Line 21"/>
                <p:cNvSpPr>
                  <a:spLocks noChangeShapeType="1"/>
                </p:cNvSpPr>
                <p:nvPr/>
              </p:nvSpPr>
              <p:spPr bwMode="auto">
                <a:xfrm>
                  <a:off x="883" y="1152"/>
                  <a:ext cx="1325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2" name="Line 22"/>
                <p:cNvSpPr>
                  <a:spLocks noChangeShapeType="1"/>
                </p:cNvSpPr>
                <p:nvPr/>
              </p:nvSpPr>
              <p:spPr bwMode="auto">
                <a:xfrm>
                  <a:off x="1152" y="816"/>
                  <a:ext cx="0" cy="13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3" name="Line 23"/>
                <p:cNvSpPr>
                  <a:spLocks noChangeShapeType="1"/>
                </p:cNvSpPr>
                <p:nvPr/>
              </p:nvSpPr>
              <p:spPr bwMode="auto">
                <a:xfrm>
                  <a:off x="1392" y="816"/>
                  <a:ext cx="0" cy="13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24"/>
                <p:cNvSpPr>
                  <a:spLocks noChangeShapeType="1"/>
                </p:cNvSpPr>
                <p:nvPr/>
              </p:nvSpPr>
              <p:spPr bwMode="auto">
                <a:xfrm>
                  <a:off x="1632" y="816"/>
                  <a:ext cx="0" cy="13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25"/>
                <p:cNvSpPr>
                  <a:spLocks noChangeShapeType="1"/>
                </p:cNvSpPr>
                <p:nvPr/>
              </p:nvSpPr>
              <p:spPr bwMode="auto">
                <a:xfrm>
                  <a:off x="1872" y="816"/>
                  <a:ext cx="0" cy="13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26"/>
                <p:cNvSpPr>
                  <a:spLocks noChangeShapeType="1"/>
                </p:cNvSpPr>
                <p:nvPr/>
              </p:nvSpPr>
              <p:spPr bwMode="auto">
                <a:xfrm>
                  <a:off x="883" y="1392"/>
                  <a:ext cx="1325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7" name="Line 27"/>
                <p:cNvSpPr>
                  <a:spLocks noChangeShapeType="1"/>
                </p:cNvSpPr>
                <p:nvPr/>
              </p:nvSpPr>
              <p:spPr bwMode="auto">
                <a:xfrm>
                  <a:off x="883" y="1632"/>
                  <a:ext cx="1325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8" name="Line 28"/>
                <p:cNvSpPr>
                  <a:spLocks noChangeShapeType="1"/>
                </p:cNvSpPr>
                <p:nvPr/>
              </p:nvSpPr>
              <p:spPr bwMode="auto">
                <a:xfrm>
                  <a:off x="883" y="1872"/>
                  <a:ext cx="1325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29" name="Group 29"/>
              <p:cNvGrpSpPr>
                <a:grpSpLocks/>
              </p:cNvGrpSpPr>
              <p:nvPr/>
            </p:nvGrpSpPr>
            <p:grpSpPr bwMode="auto">
              <a:xfrm>
                <a:off x="1373" y="1680"/>
                <a:ext cx="144" cy="144"/>
                <a:chOff x="1200" y="1680"/>
                <a:chExt cx="144" cy="144"/>
              </a:xfrm>
            </p:grpSpPr>
            <p:sp>
              <p:nvSpPr>
                <p:cNvPr id="25630" name="Line 30"/>
                <p:cNvSpPr>
                  <a:spLocks noChangeShapeType="1"/>
                </p:cNvSpPr>
                <p:nvPr/>
              </p:nvSpPr>
              <p:spPr bwMode="auto">
                <a:xfrm>
                  <a:off x="1272" y="168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31" name="Line 31"/>
                <p:cNvSpPr>
                  <a:spLocks noChangeShapeType="1"/>
                </p:cNvSpPr>
                <p:nvPr/>
              </p:nvSpPr>
              <p:spPr bwMode="auto">
                <a:xfrm rot="-5400000">
                  <a:off x="1272" y="168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32" name="Group 32"/>
              <p:cNvGrpSpPr>
                <a:grpSpLocks/>
              </p:cNvGrpSpPr>
              <p:nvPr/>
            </p:nvGrpSpPr>
            <p:grpSpPr bwMode="auto">
              <a:xfrm>
                <a:off x="1613" y="1680"/>
                <a:ext cx="144" cy="144"/>
                <a:chOff x="1200" y="1680"/>
                <a:chExt cx="144" cy="144"/>
              </a:xfrm>
            </p:grpSpPr>
            <p:sp>
              <p:nvSpPr>
                <p:cNvPr id="25633" name="Line 33"/>
                <p:cNvSpPr>
                  <a:spLocks noChangeShapeType="1"/>
                </p:cNvSpPr>
                <p:nvPr/>
              </p:nvSpPr>
              <p:spPr bwMode="auto">
                <a:xfrm>
                  <a:off x="1272" y="168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34" name="Line 34"/>
                <p:cNvSpPr>
                  <a:spLocks noChangeShapeType="1"/>
                </p:cNvSpPr>
                <p:nvPr/>
              </p:nvSpPr>
              <p:spPr bwMode="auto">
                <a:xfrm rot="-5400000">
                  <a:off x="1272" y="168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35" name="Group 35"/>
              <p:cNvGrpSpPr>
                <a:grpSpLocks/>
              </p:cNvGrpSpPr>
              <p:nvPr/>
            </p:nvGrpSpPr>
            <p:grpSpPr bwMode="auto">
              <a:xfrm>
                <a:off x="1373" y="1440"/>
                <a:ext cx="144" cy="144"/>
                <a:chOff x="1200" y="1680"/>
                <a:chExt cx="144" cy="144"/>
              </a:xfrm>
            </p:grpSpPr>
            <p:sp>
              <p:nvSpPr>
                <p:cNvPr id="25636" name="Line 36"/>
                <p:cNvSpPr>
                  <a:spLocks noChangeShapeType="1"/>
                </p:cNvSpPr>
                <p:nvPr/>
              </p:nvSpPr>
              <p:spPr bwMode="auto">
                <a:xfrm>
                  <a:off x="1272" y="168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37" name="Line 37"/>
                <p:cNvSpPr>
                  <a:spLocks noChangeShapeType="1"/>
                </p:cNvSpPr>
                <p:nvPr/>
              </p:nvSpPr>
              <p:spPr bwMode="auto">
                <a:xfrm rot="-5400000">
                  <a:off x="1272" y="168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38" name="Group 38"/>
              <p:cNvGrpSpPr>
                <a:grpSpLocks/>
              </p:cNvGrpSpPr>
              <p:nvPr/>
            </p:nvGrpSpPr>
            <p:grpSpPr bwMode="auto">
              <a:xfrm>
                <a:off x="1613" y="1440"/>
                <a:ext cx="144" cy="144"/>
                <a:chOff x="1200" y="1680"/>
                <a:chExt cx="144" cy="144"/>
              </a:xfrm>
            </p:grpSpPr>
            <p:sp>
              <p:nvSpPr>
                <p:cNvPr id="25639" name="Line 39"/>
                <p:cNvSpPr>
                  <a:spLocks noChangeShapeType="1"/>
                </p:cNvSpPr>
                <p:nvPr/>
              </p:nvSpPr>
              <p:spPr bwMode="auto">
                <a:xfrm>
                  <a:off x="1272" y="168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0" name="Line 40"/>
                <p:cNvSpPr>
                  <a:spLocks noChangeShapeType="1"/>
                </p:cNvSpPr>
                <p:nvPr/>
              </p:nvSpPr>
              <p:spPr bwMode="auto">
                <a:xfrm rot="-5400000">
                  <a:off x="1272" y="168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41" name="Group 41"/>
              <p:cNvGrpSpPr>
                <a:grpSpLocks/>
              </p:cNvGrpSpPr>
              <p:nvPr/>
            </p:nvGrpSpPr>
            <p:grpSpPr bwMode="auto">
              <a:xfrm>
                <a:off x="1373" y="1200"/>
                <a:ext cx="144" cy="144"/>
                <a:chOff x="1200" y="1680"/>
                <a:chExt cx="144" cy="144"/>
              </a:xfrm>
            </p:grpSpPr>
            <p:sp>
              <p:nvSpPr>
                <p:cNvPr id="25642" name="Line 42"/>
                <p:cNvSpPr>
                  <a:spLocks noChangeShapeType="1"/>
                </p:cNvSpPr>
                <p:nvPr/>
              </p:nvSpPr>
              <p:spPr bwMode="auto">
                <a:xfrm>
                  <a:off x="1272" y="168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3" name="Line 43"/>
                <p:cNvSpPr>
                  <a:spLocks noChangeShapeType="1"/>
                </p:cNvSpPr>
                <p:nvPr/>
              </p:nvSpPr>
              <p:spPr bwMode="auto">
                <a:xfrm rot="-5400000">
                  <a:off x="1272" y="168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44" name="Group 44"/>
              <p:cNvGrpSpPr>
                <a:grpSpLocks/>
              </p:cNvGrpSpPr>
              <p:nvPr/>
            </p:nvGrpSpPr>
            <p:grpSpPr bwMode="auto">
              <a:xfrm>
                <a:off x="1853" y="1200"/>
                <a:ext cx="144" cy="144"/>
                <a:chOff x="1200" y="1680"/>
                <a:chExt cx="144" cy="144"/>
              </a:xfrm>
            </p:grpSpPr>
            <p:sp>
              <p:nvSpPr>
                <p:cNvPr id="25645" name="Line 45"/>
                <p:cNvSpPr>
                  <a:spLocks noChangeShapeType="1"/>
                </p:cNvSpPr>
                <p:nvPr/>
              </p:nvSpPr>
              <p:spPr bwMode="auto">
                <a:xfrm>
                  <a:off x="1272" y="168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6" name="Line 46"/>
                <p:cNvSpPr>
                  <a:spLocks noChangeShapeType="1"/>
                </p:cNvSpPr>
                <p:nvPr/>
              </p:nvSpPr>
              <p:spPr bwMode="auto">
                <a:xfrm rot="-5400000">
                  <a:off x="1272" y="168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47" name="Group 47"/>
              <p:cNvGrpSpPr>
                <a:grpSpLocks/>
              </p:cNvGrpSpPr>
              <p:nvPr/>
            </p:nvGrpSpPr>
            <p:grpSpPr bwMode="auto">
              <a:xfrm>
                <a:off x="1853" y="1440"/>
                <a:ext cx="144" cy="144"/>
                <a:chOff x="1200" y="1680"/>
                <a:chExt cx="144" cy="144"/>
              </a:xfrm>
            </p:grpSpPr>
            <p:sp>
              <p:nvSpPr>
                <p:cNvPr id="25648" name="Line 48"/>
                <p:cNvSpPr>
                  <a:spLocks noChangeShapeType="1"/>
                </p:cNvSpPr>
                <p:nvPr/>
              </p:nvSpPr>
              <p:spPr bwMode="auto">
                <a:xfrm>
                  <a:off x="1272" y="168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9" name="Line 49"/>
                <p:cNvSpPr>
                  <a:spLocks noChangeShapeType="1"/>
                </p:cNvSpPr>
                <p:nvPr/>
              </p:nvSpPr>
              <p:spPr bwMode="auto">
                <a:xfrm rot="-5400000">
                  <a:off x="1272" y="168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50" name="Group 50"/>
              <p:cNvGrpSpPr>
                <a:grpSpLocks/>
              </p:cNvGrpSpPr>
              <p:nvPr/>
            </p:nvGrpSpPr>
            <p:grpSpPr bwMode="auto">
              <a:xfrm>
                <a:off x="1853" y="1680"/>
                <a:ext cx="144" cy="144"/>
                <a:chOff x="1200" y="1680"/>
                <a:chExt cx="144" cy="144"/>
              </a:xfrm>
            </p:grpSpPr>
            <p:sp>
              <p:nvSpPr>
                <p:cNvPr id="25651" name="Line 51"/>
                <p:cNvSpPr>
                  <a:spLocks noChangeShapeType="1"/>
                </p:cNvSpPr>
                <p:nvPr/>
              </p:nvSpPr>
              <p:spPr bwMode="auto">
                <a:xfrm>
                  <a:off x="1272" y="168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2" name="Line 52"/>
                <p:cNvSpPr>
                  <a:spLocks noChangeShapeType="1"/>
                </p:cNvSpPr>
                <p:nvPr/>
              </p:nvSpPr>
              <p:spPr bwMode="auto">
                <a:xfrm rot="-5400000">
                  <a:off x="1272" y="168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53" name="Group 53"/>
              <p:cNvGrpSpPr>
                <a:grpSpLocks/>
              </p:cNvGrpSpPr>
              <p:nvPr/>
            </p:nvGrpSpPr>
            <p:grpSpPr bwMode="auto">
              <a:xfrm>
                <a:off x="1613" y="1200"/>
                <a:ext cx="144" cy="144"/>
                <a:chOff x="1200" y="1680"/>
                <a:chExt cx="144" cy="144"/>
              </a:xfrm>
            </p:grpSpPr>
            <p:sp>
              <p:nvSpPr>
                <p:cNvPr id="25654" name="Line 54"/>
                <p:cNvSpPr>
                  <a:spLocks noChangeShapeType="1"/>
                </p:cNvSpPr>
                <p:nvPr/>
              </p:nvSpPr>
              <p:spPr bwMode="auto">
                <a:xfrm>
                  <a:off x="1272" y="168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5" name="Line 55"/>
                <p:cNvSpPr>
                  <a:spLocks noChangeShapeType="1"/>
                </p:cNvSpPr>
                <p:nvPr/>
              </p:nvSpPr>
              <p:spPr bwMode="auto">
                <a:xfrm rot="-5400000">
                  <a:off x="1272" y="168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656" name="Rectangle 56"/>
            <p:cNvSpPr>
              <a:spLocks noChangeArrowheads="1"/>
            </p:cNvSpPr>
            <p:nvPr/>
          </p:nvSpPr>
          <p:spPr bwMode="auto">
            <a:xfrm>
              <a:off x="7162800" y="2755900"/>
              <a:ext cx="381000" cy="381000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7" name="Rectangle 57"/>
            <p:cNvSpPr>
              <a:spLocks noChangeArrowheads="1"/>
            </p:cNvSpPr>
            <p:nvPr/>
          </p:nvSpPr>
          <p:spPr bwMode="auto">
            <a:xfrm>
              <a:off x="7162800" y="3136900"/>
              <a:ext cx="381000" cy="381000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8" name="Rectangle 58"/>
            <p:cNvSpPr>
              <a:spLocks noChangeArrowheads="1"/>
            </p:cNvSpPr>
            <p:nvPr/>
          </p:nvSpPr>
          <p:spPr bwMode="auto">
            <a:xfrm>
              <a:off x="7543800" y="27559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9" name="Rectangle 59"/>
            <p:cNvSpPr>
              <a:spLocks noChangeArrowheads="1"/>
            </p:cNvSpPr>
            <p:nvPr/>
          </p:nvSpPr>
          <p:spPr bwMode="auto">
            <a:xfrm>
              <a:off x="7162800" y="3517900"/>
              <a:ext cx="381000" cy="381000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0" name="Rectangle 60"/>
            <p:cNvSpPr>
              <a:spLocks noChangeArrowheads="1"/>
            </p:cNvSpPr>
            <p:nvPr/>
          </p:nvSpPr>
          <p:spPr bwMode="auto">
            <a:xfrm>
              <a:off x="7543800" y="35179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1" name="Rectangle 61"/>
            <p:cNvSpPr>
              <a:spLocks noChangeArrowheads="1"/>
            </p:cNvSpPr>
            <p:nvPr/>
          </p:nvSpPr>
          <p:spPr bwMode="auto">
            <a:xfrm>
              <a:off x="7543800" y="31369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2" name="Rectangle 62"/>
            <p:cNvSpPr>
              <a:spLocks noChangeArrowheads="1"/>
            </p:cNvSpPr>
            <p:nvPr/>
          </p:nvSpPr>
          <p:spPr bwMode="auto">
            <a:xfrm>
              <a:off x="7924800" y="3136900"/>
              <a:ext cx="381000" cy="381000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3" name="Rectangle 63"/>
            <p:cNvSpPr>
              <a:spLocks noChangeArrowheads="1"/>
            </p:cNvSpPr>
            <p:nvPr/>
          </p:nvSpPr>
          <p:spPr bwMode="auto">
            <a:xfrm>
              <a:off x="7924800" y="2755900"/>
              <a:ext cx="381000" cy="381000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4" name="Rectangle 64"/>
            <p:cNvSpPr>
              <a:spLocks noChangeArrowheads="1"/>
            </p:cNvSpPr>
            <p:nvPr/>
          </p:nvSpPr>
          <p:spPr bwMode="auto">
            <a:xfrm>
              <a:off x="7924800" y="3517900"/>
              <a:ext cx="381000" cy="381000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65" name="Group 65"/>
            <p:cNvGrpSpPr>
              <a:grpSpLocks/>
            </p:cNvGrpSpPr>
            <p:nvPr/>
          </p:nvGrpSpPr>
          <p:grpSpPr bwMode="auto">
            <a:xfrm>
              <a:off x="4419600" y="3429000"/>
              <a:ext cx="381000" cy="762000"/>
              <a:chOff x="1824" y="2160"/>
              <a:chExt cx="240" cy="480"/>
            </a:xfrm>
          </p:grpSpPr>
          <p:sp>
            <p:nvSpPr>
              <p:cNvPr id="25666" name="Line 66"/>
              <p:cNvSpPr>
                <a:spLocks noChangeShapeType="1"/>
              </p:cNvSpPr>
              <p:nvPr/>
            </p:nvSpPr>
            <p:spPr bwMode="auto">
              <a:xfrm>
                <a:off x="1824" y="216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7" name="Line 67"/>
              <p:cNvSpPr>
                <a:spLocks noChangeShapeType="1"/>
              </p:cNvSpPr>
              <p:nvPr/>
            </p:nvSpPr>
            <p:spPr bwMode="auto">
              <a:xfrm>
                <a:off x="2064" y="216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8" name="Line 68"/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69" name="Group 69"/>
            <p:cNvGrpSpPr>
              <a:grpSpLocks/>
            </p:cNvGrpSpPr>
            <p:nvPr/>
          </p:nvGrpSpPr>
          <p:grpSpPr bwMode="auto">
            <a:xfrm>
              <a:off x="2971800" y="3276600"/>
              <a:ext cx="762000" cy="762000"/>
              <a:chOff x="912" y="2064"/>
              <a:chExt cx="480" cy="480"/>
            </a:xfrm>
          </p:grpSpPr>
          <p:sp>
            <p:nvSpPr>
              <p:cNvPr id="25670" name="Line 70"/>
              <p:cNvSpPr>
                <a:spLocks noChangeShapeType="1"/>
              </p:cNvSpPr>
              <p:nvPr/>
            </p:nvSpPr>
            <p:spPr bwMode="auto">
              <a:xfrm>
                <a:off x="912" y="206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1" name="Line 71"/>
              <p:cNvSpPr>
                <a:spLocks noChangeShapeType="1"/>
              </p:cNvSpPr>
              <p:nvPr/>
            </p:nvSpPr>
            <p:spPr bwMode="auto">
              <a:xfrm>
                <a:off x="1392" y="206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2" name="Line 72"/>
              <p:cNvSpPr>
                <a:spLocks noChangeShapeType="1"/>
              </p:cNvSpPr>
              <p:nvPr/>
            </p:nvSpPr>
            <p:spPr bwMode="auto">
              <a:xfrm>
                <a:off x="912" y="240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73" name="Group 73"/>
            <p:cNvGrpSpPr>
              <a:grpSpLocks/>
            </p:cNvGrpSpPr>
            <p:nvPr/>
          </p:nvGrpSpPr>
          <p:grpSpPr bwMode="auto">
            <a:xfrm>
              <a:off x="2127253" y="3810001"/>
              <a:ext cx="1225554" cy="1622425"/>
              <a:chOff x="380" y="2400"/>
              <a:chExt cx="772" cy="1022"/>
            </a:xfrm>
          </p:grpSpPr>
          <p:sp>
            <p:nvSpPr>
              <p:cNvPr id="25674" name="Text Box 74"/>
              <p:cNvSpPr txBox="1">
                <a:spLocks noChangeArrowheads="1"/>
              </p:cNvSpPr>
              <p:nvPr/>
            </p:nvSpPr>
            <p:spPr bwMode="auto">
              <a:xfrm>
                <a:off x="380" y="2976"/>
                <a:ext cx="758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err="1" smtClean="0"/>
                  <a:t>Periode</a:t>
                </a:r>
                <a:r>
                  <a:rPr lang="en-US" sz="2000" dirty="0" smtClean="0"/>
                  <a:t> </a:t>
                </a:r>
              </a:p>
              <a:p>
                <a:pPr algn="ctr"/>
                <a:r>
                  <a:rPr lang="en-US" sz="2000" dirty="0" smtClean="0"/>
                  <a:t>Minimum</a:t>
                </a:r>
                <a:endParaRPr lang="en-US" sz="2000" dirty="0"/>
              </a:p>
            </p:txBody>
          </p:sp>
          <p:sp>
            <p:nvSpPr>
              <p:cNvPr id="25675" name="Line 75"/>
              <p:cNvSpPr>
                <a:spLocks noChangeShapeType="1"/>
              </p:cNvSpPr>
              <p:nvPr/>
            </p:nvSpPr>
            <p:spPr bwMode="auto">
              <a:xfrm flipV="1">
                <a:off x="816" y="2400"/>
                <a:ext cx="33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76" name="Group 76"/>
            <p:cNvGrpSpPr>
              <a:grpSpLocks/>
            </p:cNvGrpSpPr>
            <p:nvPr/>
          </p:nvGrpSpPr>
          <p:grpSpPr bwMode="auto">
            <a:xfrm>
              <a:off x="3560763" y="3962401"/>
              <a:ext cx="2005013" cy="1622425"/>
              <a:chOff x="1283" y="2496"/>
              <a:chExt cx="1263" cy="1022"/>
            </a:xfrm>
          </p:grpSpPr>
          <p:sp>
            <p:nvSpPr>
              <p:cNvPr id="25677" name="Text Box 77"/>
              <p:cNvSpPr txBox="1">
                <a:spLocks noChangeArrowheads="1"/>
              </p:cNvSpPr>
              <p:nvPr/>
            </p:nvSpPr>
            <p:spPr bwMode="auto">
              <a:xfrm>
                <a:off x="1283" y="3072"/>
                <a:ext cx="1263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Spatial resolution</a:t>
                </a:r>
              </a:p>
              <a:p>
                <a:pPr algn="ctr"/>
                <a:r>
                  <a:rPr lang="en-US" sz="2000"/>
                  <a:t>(sampling rate)</a:t>
                </a:r>
              </a:p>
            </p:txBody>
          </p:sp>
          <p:sp>
            <p:nvSpPr>
              <p:cNvPr id="25678" name="Line 78"/>
              <p:cNvSpPr>
                <a:spLocks noChangeShapeType="1"/>
              </p:cNvSpPr>
              <p:nvPr/>
            </p:nvSpPr>
            <p:spPr bwMode="auto">
              <a:xfrm flipV="1">
                <a:off x="1938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79" name="Line 79"/>
            <p:cNvSpPr>
              <a:spLocks noChangeShapeType="1"/>
            </p:cNvSpPr>
            <p:nvPr/>
          </p:nvSpPr>
          <p:spPr bwMode="auto">
            <a:xfrm>
              <a:off x="3854450" y="2017714"/>
              <a:ext cx="3486150" cy="93027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80" name="Line 80"/>
            <p:cNvSpPr>
              <a:spLocks noChangeShapeType="1"/>
            </p:cNvSpPr>
            <p:nvPr/>
          </p:nvSpPr>
          <p:spPr bwMode="auto">
            <a:xfrm>
              <a:off x="4230688" y="2035176"/>
              <a:ext cx="3486150" cy="93027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81" name="Line 81"/>
            <p:cNvSpPr>
              <a:spLocks noChangeShapeType="1"/>
            </p:cNvSpPr>
            <p:nvPr/>
          </p:nvSpPr>
          <p:spPr bwMode="auto">
            <a:xfrm>
              <a:off x="4616450" y="2035176"/>
              <a:ext cx="3486150" cy="93027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82" name="Line 82"/>
            <p:cNvSpPr>
              <a:spLocks noChangeShapeType="1"/>
            </p:cNvSpPr>
            <p:nvPr/>
          </p:nvSpPr>
          <p:spPr bwMode="auto">
            <a:xfrm>
              <a:off x="4598988" y="2411414"/>
              <a:ext cx="3486150" cy="93027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83" name="Line 83"/>
            <p:cNvSpPr>
              <a:spLocks noChangeShapeType="1"/>
            </p:cNvSpPr>
            <p:nvPr/>
          </p:nvSpPr>
          <p:spPr bwMode="auto">
            <a:xfrm>
              <a:off x="4230688" y="2413001"/>
              <a:ext cx="3486150" cy="93027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84" name="Line 84"/>
            <p:cNvSpPr>
              <a:spLocks noChangeShapeType="1"/>
            </p:cNvSpPr>
            <p:nvPr/>
          </p:nvSpPr>
          <p:spPr bwMode="auto">
            <a:xfrm>
              <a:off x="3863975" y="2430464"/>
              <a:ext cx="3486150" cy="93027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85" name="Line 85"/>
            <p:cNvSpPr>
              <a:spLocks noChangeShapeType="1"/>
            </p:cNvSpPr>
            <p:nvPr/>
          </p:nvSpPr>
          <p:spPr bwMode="auto">
            <a:xfrm>
              <a:off x="4625975" y="2787651"/>
              <a:ext cx="3486150" cy="93027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86" name="Line 86"/>
            <p:cNvSpPr>
              <a:spLocks noChangeShapeType="1"/>
            </p:cNvSpPr>
            <p:nvPr/>
          </p:nvSpPr>
          <p:spPr bwMode="auto">
            <a:xfrm>
              <a:off x="4230688" y="2789239"/>
              <a:ext cx="3486150" cy="93027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87" name="Line 87"/>
            <p:cNvSpPr>
              <a:spLocks noChangeShapeType="1"/>
            </p:cNvSpPr>
            <p:nvPr/>
          </p:nvSpPr>
          <p:spPr bwMode="auto">
            <a:xfrm>
              <a:off x="3844925" y="2789239"/>
              <a:ext cx="3486150" cy="93027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88" name="Group 88"/>
            <p:cNvGrpSpPr>
              <a:grpSpLocks/>
            </p:cNvGrpSpPr>
            <p:nvPr/>
          </p:nvGrpSpPr>
          <p:grpSpPr bwMode="auto">
            <a:xfrm>
              <a:off x="6723062" y="1833564"/>
              <a:ext cx="2249486" cy="2522537"/>
              <a:chOff x="3275" y="1155"/>
              <a:chExt cx="1417" cy="1589"/>
            </a:xfrm>
          </p:grpSpPr>
          <p:grpSp>
            <p:nvGrpSpPr>
              <p:cNvPr id="25689" name="Group 89"/>
              <p:cNvGrpSpPr>
                <a:grpSpLocks/>
              </p:cNvGrpSpPr>
              <p:nvPr/>
            </p:nvGrpSpPr>
            <p:grpSpPr bwMode="auto">
              <a:xfrm>
                <a:off x="3283" y="1400"/>
                <a:ext cx="1325" cy="1344"/>
                <a:chOff x="883" y="816"/>
                <a:chExt cx="1325" cy="1344"/>
              </a:xfrm>
            </p:grpSpPr>
            <p:sp>
              <p:nvSpPr>
                <p:cNvPr id="25690" name="Line 90"/>
                <p:cNvSpPr>
                  <a:spLocks noChangeShapeType="1"/>
                </p:cNvSpPr>
                <p:nvPr/>
              </p:nvSpPr>
              <p:spPr bwMode="auto">
                <a:xfrm>
                  <a:off x="883" y="1152"/>
                  <a:ext cx="1325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91" name="Line 91"/>
                <p:cNvSpPr>
                  <a:spLocks noChangeShapeType="1"/>
                </p:cNvSpPr>
                <p:nvPr/>
              </p:nvSpPr>
              <p:spPr bwMode="auto">
                <a:xfrm>
                  <a:off x="1152" y="816"/>
                  <a:ext cx="0" cy="13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92" name="Line 92"/>
                <p:cNvSpPr>
                  <a:spLocks noChangeShapeType="1"/>
                </p:cNvSpPr>
                <p:nvPr/>
              </p:nvSpPr>
              <p:spPr bwMode="auto">
                <a:xfrm>
                  <a:off x="1392" y="816"/>
                  <a:ext cx="0" cy="13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93" name="Line 93"/>
                <p:cNvSpPr>
                  <a:spLocks noChangeShapeType="1"/>
                </p:cNvSpPr>
                <p:nvPr/>
              </p:nvSpPr>
              <p:spPr bwMode="auto">
                <a:xfrm>
                  <a:off x="1632" y="816"/>
                  <a:ext cx="0" cy="13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94" name="Line 94"/>
                <p:cNvSpPr>
                  <a:spLocks noChangeShapeType="1"/>
                </p:cNvSpPr>
                <p:nvPr/>
              </p:nvSpPr>
              <p:spPr bwMode="auto">
                <a:xfrm>
                  <a:off x="1872" y="816"/>
                  <a:ext cx="0" cy="13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95" name="Line 95"/>
                <p:cNvSpPr>
                  <a:spLocks noChangeShapeType="1"/>
                </p:cNvSpPr>
                <p:nvPr/>
              </p:nvSpPr>
              <p:spPr bwMode="auto">
                <a:xfrm>
                  <a:off x="883" y="1392"/>
                  <a:ext cx="1325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96" name="Line 96"/>
                <p:cNvSpPr>
                  <a:spLocks noChangeShapeType="1"/>
                </p:cNvSpPr>
                <p:nvPr/>
              </p:nvSpPr>
              <p:spPr bwMode="auto">
                <a:xfrm>
                  <a:off x="883" y="1632"/>
                  <a:ext cx="1325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97" name="Line 97"/>
                <p:cNvSpPr>
                  <a:spLocks noChangeShapeType="1"/>
                </p:cNvSpPr>
                <p:nvPr/>
              </p:nvSpPr>
              <p:spPr bwMode="auto">
                <a:xfrm>
                  <a:off x="883" y="1872"/>
                  <a:ext cx="1325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98" name="Text Box 98"/>
              <p:cNvSpPr txBox="1">
                <a:spLocks noChangeArrowheads="1"/>
              </p:cNvSpPr>
              <p:nvPr/>
            </p:nvSpPr>
            <p:spPr bwMode="auto">
              <a:xfrm>
                <a:off x="3275" y="1155"/>
                <a:ext cx="141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/>
                  <a:t>Citra </a:t>
                </a:r>
                <a:r>
                  <a:rPr lang="en-US" sz="2000" dirty="0" err="1" smtClean="0"/>
                  <a:t>Hasil</a:t>
                </a:r>
                <a:r>
                  <a:rPr lang="en-US" sz="2000" dirty="0" smtClean="0"/>
                  <a:t> Sampling</a:t>
                </a:r>
                <a:endParaRPr lang="en-US" sz="2000" dirty="0"/>
              </a:p>
            </p:txBody>
          </p:sp>
        </p:grpSp>
        <p:sp>
          <p:nvSpPr>
            <p:cNvPr id="25699" name="Text Box 99"/>
            <p:cNvSpPr txBox="1">
              <a:spLocks noChangeArrowheads="1"/>
            </p:cNvSpPr>
            <p:nvPr/>
          </p:nvSpPr>
          <p:spPr bwMode="auto">
            <a:xfrm>
              <a:off x="6117842" y="4370389"/>
              <a:ext cx="320594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 smtClean="0"/>
                <a:t>Tidak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ada</a:t>
              </a:r>
              <a:r>
                <a:rPr lang="en-US" sz="2000" dirty="0" smtClean="0"/>
                <a:t> detail yang </a:t>
              </a:r>
              <a:r>
                <a:rPr lang="en-US" sz="2000" dirty="0" err="1" smtClean="0"/>
                <a:t>hilang</a:t>
              </a:r>
              <a:r>
                <a:rPr lang="en-US" sz="2000" dirty="0" smtClean="0"/>
                <a:t> !</a:t>
              </a:r>
              <a:endParaRPr lang="en-US" sz="2000" dirty="0"/>
            </a:p>
          </p:txBody>
        </p:sp>
        <p:sp>
          <p:nvSpPr>
            <p:cNvPr id="25701" name="Text Box 101"/>
            <p:cNvSpPr txBox="1">
              <a:spLocks noChangeArrowheads="1"/>
            </p:cNvSpPr>
            <p:nvPr/>
          </p:nvSpPr>
          <p:spPr bwMode="auto">
            <a:xfrm>
              <a:off x="2958611" y="3455988"/>
              <a:ext cx="7248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2mm</a:t>
              </a:r>
            </a:p>
          </p:txBody>
        </p:sp>
        <p:sp>
          <p:nvSpPr>
            <p:cNvPr id="25702" name="Text Box 102"/>
            <p:cNvSpPr txBox="1">
              <a:spLocks noChangeArrowheads="1"/>
            </p:cNvSpPr>
            <p:nvPr/>
          </p:nvSpPr>
          <p:spPr bwMode="auto">
            <a:xfrm rot="-5400000">
              <a:off x="4233374" y="3436908"/>
              <a:ext cx="7248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1mm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34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851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autoUpdateAnimBg="0"/>
      <p:bldP spid="25700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3397" y="1554481"/>
            <a:ext cx="8787319" cy="5181599"/>
            <a:chOff x="723397" y="1554481"/>
            <a:chExt cx="8787319" cy="5181599"/>
          </a:xfrm>
        </p:grpSpPr>
        <p:pic>
          <p:nvPicPr>
            <p:cNvPr id="125954" name="Picture 2"/>
            <p:cNvPicPr>
              <a:picLocks noChangeAspect="1" noChangeArrowheads="1"/>
            </p:cNvPicPr>
            <p:nvPr/>
          </p:nvPicPr>
          <p:blipFill>
            <a:blip r:embed="rId3"/>
            <a:srcRect l="5728"/>
            <a:stretch>
              <a:fillRect/>
            </a:stretch>
          </p:blipFill>
          <p:spPr bwMode="auto">
            <a:xfrm>
              <a:off x="723397" y="1746567"/>
              <a:ext cx="6270625" cy="4989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12595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1616111"/>
                </p:ext>
              </p:extLst>
            </p:nvPr>
          </p:nvGraphicFramePr>
          <p:xfrm>
            <a:off x="5707067" y="1554481"/>
            <a:ext cx="2843213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6" name="Equation" r:id="rId4" imgW="1574640" imgH="215640" progId="Equation.3">
                    <p:embed/>
                  </p:oleObj>
                </mc:Choice>
                <mc:Fallback>
                  <p:oleObj name="Equation" r:id="rId4" imgW="1574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7067" y="1554481"/>
                          <a:ext cx="2843213" cy="390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57" name="Line 5"/>
            <p:cNvSpPr>
              <a:spLocks noChangeShapeType="1"/>
            </p:cNvSpPr>
            <p:nvPr/>
          </p:nvSpPr>
          <p:spPr bwMode="auto">
            <a:xfrm flipH="1">
              <a:off x="4906966" y="1859280"/>
              <a:ext cx="723900" cy="838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2595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5407646"/>
                </p:ext>
              </p:extLst>
            </p:nvPr>
          </p:nvGraphicFramePr>
          <p:xfrm>
            <a:off x="6621466" y="2087881"/>
            <a:ext cx="2889250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7" name="Equation" r:id="rId6" imgW="1600200" imgH="215640" progId="Equation.3">
                    <p:embed/>
                  </p:oleObj>
                </mc:Choice>
                <mc:Fallback>
                  <p:oleObj name="Equation" r:id="rId6" imgW="16002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1466" y="2087881"/>
                          <a:ext cx="2889250" cy="390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113" name="Line 161"/>
            <p:cNvSpPr>
              <a:spLocks noChangeShapeType="1"/>
            </p:cNvSpPr>
            <p:nvPr/>
          </p:nvSpPr>
          <p:spPr bwMode="auto">
            <a:xfrm flipH="1">
              <a:off x="5707066" y="2392680"/>
              <a:ext cx="914400" cy="609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115" name="Text Box 163"/>
            <p:cNvSpPr txBox="1">
              <a:spLocks noChangeArrowheads="1"/>
            </p:cNvSpPr>
            <p:nvPr/>
          </p:nvSpPr>
          <p:spPr bwMode="auto">
            <a:xfrm>
              <a:off x="7281910" y="3992881"/>
              <a:ext cx="156042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Sampling rate:</a:t>
              </a:r>
            </a:p>
            <a:p>
              <a:pPr algn="ctr"/>
              <a:r>
                <a:rPr lang="en-US" dirty="0"/>
                <a:t> 5 samples/sec</a:t>
              </a:r>
              <a:endParaRPr lang="th-TH" dirty="0"/>
            </a:p>
          </p:txBody>
        </p:sp>
        <p:sp>
          <p:nvSpPr>
            <p:cNvPr id="126117" name="AutoShape 165"/>
            <p:cNvSpPr>
              <a:spLocks noChangeArrowheads="1"/>
            </p:cNvSpPr>
            <p:nvPr/>
          </p:nvSpPr>
          <p:spPr bwMode="auto">
            <a:xfrm rot="5400000">
              <a:off x="6967541" y="2656205"/>
              <a:ext cx="1289050" cy="137160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118" name="AutoShape 166"/>
            <p:cNvSpPr>
              <a:spLocks noChangeArrowheads="1"/>
            </p:cNvSpPr>
            <p:nvPr/>
          </p:nvSpPr>
          <p:spPr bwMode="auto">
            <a:xfrm rot="10800000">
              <a:off x="6773866" y="4831080"/>
              <a:ext cx="1289050" cy="137160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120" name="Text Box 168"/>
            <p:cNvSpPr txBox="1">
              <a:spLocks noChangeArrowheads="1"/>
            </p:cNvSpPr>
            <p:nvPr/>
          </p:nvSpPr>
          <p:spPr bwMode="auto">
            <a:xfrm>
              <a:off x="1109398" y="6397526"/>
              <a:ext cx="549862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 err="1" smtClean="0">
                  <a:latin typeface="Segoe Print" panose="02000600000000000000" pitchFamily="2" charset="0"/>
                </a:rPr>
                <a:t>Dua</a:t>
              </a:r>
              <a:r>
                <a:rPr lang="en-US" sz="1600" dirty="0" smtClean="0">
                  <a:latin typeface="Segoe Print" panose="02000600000000000000" pitchFamily="2" charset="0"/>
                </a:rPr>
                <a:t>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Frekuensi</a:t>
              </a:r>
              <a:r>
                <a:rPr lang="en-US" sz="1600" dirty="0" smtClean="0">
                  <a:latin typeface="Segoe Print" panose="02000600000000000000" pitchFamily="2" charset="0"/>
                </a:rPr>
                <a:t> yang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berbeda</a:t>
              </a:r>
              <a:r>
                <a:rPr lang="en-US" sz="1600" dirty="0" smtClean="0">
                  <a:latin typeface="Segoe Print" panose="02000600000000000000" pitchFamily="2" charset="0"/>
                </a:rPr>
                <a:t>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tetapi</a:t>
              </a:r>
              <a:r>
                <a:rPr lang="en-US" sz="1600" dirty="0" smtClean="0">
                  <a:latin typeface="Segoe Print" panose="02000600000000000000" pitchFamily="2" charset="0"/>
                </a:rPr>
                <a:t>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hasilnya</a:t>
              </a:r>
              <a:r>
                <a:rPr lang="en-US" sz="1600" dirty="0" smtClean="0">
                  <a:latin typeface="Segoe Print" panose="02000600000000000000" pitchFamily="2" charset="0"/>
                </a:rPr>
                <a:t>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sama</a:t>
              </a:r>
              <a:r>
                <a:rPr lang="en-US" sz="1600" dirty="0" smtClean="0">
                  <a:latin typeface="Segoe Print" panose="02000600000000000000" pitchFamily="2" charset="0"/>
                </a:rPr>
                <a:t> !</a:t>
              </a:r>
              <a:endParaRPr lang="th-TH" dirty="0">
                <a:latin typeface="Segoe Print" panose="02000600000000000000" pitchFamily="2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39863" y="358171"/>
            <a:ext cx="3467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Frekuensi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Aliasing 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35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93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429417" y="430768"/>
            <a:ext cx="45784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Efek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dari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Resolusi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Spatial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pSp>
        <p:nvGrpSpPr>
          <p:cNvPr id="13519" name="Group 207"/>
          <p:cNvGrpSpPr>
            <a:grpSpLocks/>
          </p:cNvGrpSpPr>
          <p:nvPr/>
        </p:nvGrpSpPr>
        <p:grpSpPr bwMode="auto">
          <a:xfrm>
            <a:off x="960121" y="1295400"/>
            <a:ext cx="2339975" cy="5562600"/>
            <a:chOff x="1104" y="720"/>
            <a:chExt cx="1474" cy="3504"/>
          </a:xfrm>
        </p:grpSpPr>
        <p:pic>
          <p:nvPicPr>
            <p:cNvPr id="13319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04" y="720"/>
              <a:ext cx="1474" cy="14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3415" name="Picture 10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04" y="2527"/>
              <a:ext cx="1474" cy="14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3513" name="Text Box 201"/>
            <p:cNvSpPr txBox="1">
              <a:spLocks noChangeArrowheads="1"/>
            </p:cNvSpPr>
            <p:nvPr/>
          </p:nvSpPr>
          <p:spPr bwMode="auto">
            <a:xfrm>
              <a:off x="1293" y="2160"/>
              <a:ext cx="10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256x256 pixels</a:t>
              </a:r>
            </a:p>
          </p:txBody>
        </p:sp>
        <p:sp>
          <p:nvSpPr>
            <p:cNvPr id="13515" name="Text Box 203"/>
            <p:cNvSpPr txBox="1">
              <a:spLocks noChangeArrowheads="1"/>
            </p:cNvSpPr>
            <p:nvPr/>
          </p:nvSpPr>
          <p:spPr bwMode="auto">
            <a:xfrm>
              <a:off x="1373" y="3974"/>
              <a:ext cx="9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64x64 pixels</a:t>
              </a:r>
            </a:p>
          </p:txBody>
        </p:sp>
      </p:grpSp>
      <p:grpSp>
        <p:nvGrpSpPr>
          <p:cNvPr id="13518" name="Group 206"/>
          <p:cNvGrpSpPr>
            <a:grpSpLocks/>
          </p:cNvGrpSpPr>
          <p:nvPr/>
        </p:nvGrpSpPr>
        <p:grpSpPr bwMode="auto">
          <a:xfrm>
            <a:off x="3931921" y="1295400"/>
            <a:ext cx="2339975" cy="5562600"/>
            <a:chOff x="3216" y="720"/>
            <a:chExt cx="1474" cy="3504"/>
          </a:xfrm>
        </p:grpSpPr>
        <p:pic>
          <p:nvPicPr>
            <p:cNvPr id="13364" name="Picture 5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6" y="720"/>
              <a:ext cx="1474" cy="14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3466" name="Picture 15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216" y="2527"/>
              <a:ext cx="1474" cy="14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3514" name="Text Box 202"/>
            <p:cNvSpPr txBox="1">
              <a:spLocks noChangeArrowheads="1"/>
            </p:cNvSpPr>
            <p:nvPr/>
          </p:nvSpPr>
          <p:spPr bwMode="auto">
            <a:xfrm>
              <a:off x="3405" y="2160"/>
              <a:ext cx="10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128x128 pixels</a:t>
              </a:r>
            </a:p>
          </p:txBody>
        </p:sp>
        <p:sp>
          <p:nvSpPr>
            <p:cNvPr id="13516" name="Text Box 204"/>
            <p:cNvSpPr txBox="1">
              <a:spLocks noChangeArrowheads="1"/>
            </p:cNvSpPr>
            <p:nvPr/>
          </p:nvSpPr>
          <p:spPr bwMode="auto">
            <a:xfrm>
              <a:off x="3485" y="3974"/>
              <a:ext cx="9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32x32 pixels</a:t>
              </a:r>
            </a:p>
          </p:txBody>
        </p: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400800" y="6503988"/>
            <a:ext cx="579120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(Images from Rafael C. Gonzalez and Richard E. </a:t>
            </a:r>
            <a:r>
              <a:rPr lang="en-US" sz="1000" dirty="0" smtClean="0"/>
              <a:t>Wood</a:t>
            </a:r>
            <a:r>
              <a:rPr lang="en-US" sz="1000" dirty="0"/>
              <a:t>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04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8280" y="1600200"/>
            <a:ext cx="84582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1478280" y="364192"/>
            <a:ext cx="38202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Efek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Resolusi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Spatial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15440" y="6477000"/>
            <a:ext cx="832104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(Images from Rafael C. Gonzalez and Richard E. </a:t>
            </a:r>
            <a:r>
              <a:rPr lang="en-US" sz="1000" dirty="0" smtClean="0"/>
              <a:t>Wood</a:t>
            </a:r>
            <a:r>
              <a:rPr lang="en-US" sz="1000" dirty="0"/>
              <a:t>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37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77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/>
          <a:srcRect b="9122"/>
          <a:stretch>
            <a:fillRect/>
          </a:stretch>
        </p:blipFill>
        <p:spPr bwMode="auto">
          <a:xfrm>
            <a:off x="2179639" y="1623795"/>
            <a:ext cx="78311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1508760" y="381000"/>
            <a:ext cx="88136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Efek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Moire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Pattern </a:t>
            </a:r>
            <a:r>
              <a:rPr lang="en-US" sz="2800" b="1" i="1" dirty="0">
                <a:solidFill>
                  <a:schemeClr val="bg1"/>
                </a:solidFill>
                <a:latin typeface="Arial" charset="0"/>
                <a:cs typeface="Arial" charset="0"/>
              </a:rPr>
              <a:t>: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Kasus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Khusus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pada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Sampling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09040" y="5953294"/>
            <a:ext cx="112130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Moire</a:t>
            </a:r>
            <a:r>
              <a:rPr lang="en-US" dirty="0"/>
              <a:t> patterns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2 superimposed </a:t>
            </a:r>
            <a:r>
              <a:rPr lang="en-US" dirty="0" err="1" smtClean="0"/>
              <a:t>pola</a:t>
            </a:r>
            <a:r>
              <a:rPr lang="en-US" dirty="0" smtClean="0"/>
              <a:t> periodic </a:t>
            </a:r>
            <a:r>
              <a:rPr lang="en-US" dirty="0" err="1" smtClean="0"/>
              <a:t>berdekatan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  <a:endParaRPr lang="th-TH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15440" y="6477000"/>
            <a:ext cx="832104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(Images from Rafael C. Gonzalez and Richard E. </a:t>
            </a:r>
            <a:r>
              <a:rPr lang="en-US" sz="1000" dirty="0" smtClean="0"/>
              <a:t>Wood</a:t>
            </a:r>
            <a:r>
              <a:rPr lang="en-US" sz="1000" dirty="0"/>
              <a:t>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38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026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5" name="Picture 10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120" y="1539240"/>
            <a:ext cx="6313200" cy="518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476" name="Text Box 1028"/>
          <p:cNvSpPr txBox="1">
            <a:spLocks noChangeArrowheads="1"/>
          </p:cNvSpPr>
          <p:nvPr/>
        </p:nvSpPr>
        <p:spPr bwMode="auto">
          <a:xfrm>
            <a:off x="1463040" y="487680"/>
            <a:ext cx="3900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Efek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Resolusi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Spasial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75420" y="6609100"/>
            <a:ext cx="5562600" cy="24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(Images from Rafael C. Gonzalez and Richard E. </a:t>
            </a:r>
            <a:r>
              <a:rPr lang="en-US" sz="1000" dirty="0" smtClean="0"/>
              <a:t>Wood</a:t>
            </a:r>
            <a:r>
              <a:rPr lang="en-US" sz="1000" dirty="0"/>
              <a:t>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39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09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Sayatan</a:t>
            </a:r>
            <a:r>
              <a:rPr lang="en-US" dirty="0" smtClean="0"/>
              <a:t> </a:t>
            </a:r>
            <a:r>
              <a:rPr lang="en-US" dirty="0" err="1" smtClean="0"/>
              <a:t>Melintang</a:t>
            </a:r>
            <a:r>
              <a:rPr lang="en-US" dirty="0" smtClean="0"/>
              <a:t> Mata </a:t>
            </a:r>
            <a:r>
              <a:rPr lang="en-US" dirty="0" err="1" smtClean="0"/>
              <a:t>Manusia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r="19725"/>
          <a:stretch>
            <a:fillRect/>
          </a:stretch>
        </p:blipFill>
        <p:spPr bwMode="auto">
          <a:xfrm>
            <a:off x="294269" y="1435424"/>
            <a:ext cx="4392031" cy="497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4269" y="6517437"/>
            <a:ext cx="5964237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 dirty="0"/>
              <a:t>(Images from Rafael C. Gonzalez and Richard E. </a:t>
            </a:r>
            <a:r>
              <a:rPr lang="en-US" sz="1000" dirty="0" smtClean="0"/>
              <a:t>Wood</a:t>
            </a:r>
            <a:r>
              <a:rPr lang="en-US" sz="1000" dirty="0"/>
              <a:t>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6301" y="2031872"/>
            <a:ext cx="75057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Tx/>
              <a:buAutoNum type="arabicPeriod"/>
            </a:pP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Lens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60-70% air, 6% </a:t>
            </a:r>
            <a:r>
              <a:rPr lang="en-US" sz="2000" dirty="0" err="1"/>
              <a:t>lemak</a:t>
            </a:r>
            <a:r>
              <a:rPr lang="en-US" sz="2000" dirty="0"/>
              <a:t>.</a:t>
            </a:r>
          </a:p>
          <a:p>
            <a:pPr marL="457200" indent="-457200">
              <a:buClr>
                <a:schemeClr val="tx1"/>
              </a:buClr>
              <a:buFontTx/>
              <a:buAutoNum type="arabicPeriod"/>
            </a:pPr>
            <a:r>
              <a:rPr lang="en-US" sz="2000" dirty="0" err="1"/>
              <a:t>Diafragma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Iris</a:t>
            </a:r>
            <a:r>
              <a:rPr lang="en-US" sz="2000" dirty="0"/>
              <a:t> </a:t>
            </a:r>
            <a:r>
              <a:rPr lang="en-US" sz="2000" dirty="0" err="1"/>
              <a:t>mengontrol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cahaya</a:t>
            </a:r>
            <a:r>
              <a:rPr lang="en-US" sz="2000" dirty="0"/>
              <a:t> yang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mata</a:t>
            </a:r>
            <a:endParaRPr lang="en-US" sz="2000" dirty="0"/>
          </a:p>
          <a:p>
            <a:pPr marL="457200" indent="-457200">
              <a:buClr>
                <a:schemeClr val="tx1"/>
              </a:buClr>
              <a:buFontTx/>
              <a:buAutoNum type="arabicPeriod"/>
            </a:pPr>
            <a:r>
              <a:rPr lang="en-US" sz="2000" b="1" i="1" dirty="0" err="1">
                <a:solidFill>
                  <a:schemeClr val="accent1">
                    <a:lumMod val="75000"/>
                  </a:schemeClr>
                </a:solidFill>
              </a:rPr>
              <a:t>Reseptor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 –</a:t>
            </a:r>
            <a:r>
              <a:rPr lang="en-US" sz="2000" b="1" i="1" dirty="0" err="1">
                <a:solidFill>
                  <a:schemeClr val="accent1">
                    <a:lumMod val="75000"/>
                  </a:schemeClr>
                </a:solidFill>
              </a:rPr>
              <a:t>Reseptor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 Light </a:t>
            </a:r>
            <a:r>
              <a:rPr lang="en-US" sz="2000" dirty="0"/>
              <a:t>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retina</a:t>
            </a:r>
          </a:p>
          <a:p>
            <a:pPr marL="635000" indent="-177800">
              <a:buFont typeface="Wingdings" panose="05000000000000000000" pitchFamily="2" charset="2"/>
              <a:buChar char="v"/>
            </a:pPr>
            <a:r>
              <a:rPr lang="en-US" sz="2000" dirty="0" smtClean="0"/>
              <a:t>   </a:t>
            </a:r>
            <a:r>
              <a:rPr lang="en-US" dirty="0" err="1" smtClean="0"/>
              <a:t>Sekitar</a:t>
            </a:r>
            <a:r>
              <a:rPr lang="en-US" dirty="0" smtClean="0"/>
              <a:t> </a:t>
            </a:r>
            <a:r>
              <a:rPr lang="en-US" dirty="0"/>
              <a:t>6-7 </a:t>
            </a:r>
            <a:r>
              <a:rPr lang="en-US" dirty="0" err="1"/>
              <a:t>juta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cones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untuk</a:t>
            </a:r>
            <a:r>
              <a:rPr lang="en-US" dirty="0"/>
              <a:t> bright light vision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photopic</a:t>
            </a:r>
            <a:r>
              <a:rPr lang="en-US" dirty="0"/>
              <a:t> </a:t>
            </a:r>
          </a:p>
          <a:p>
            <a:pPr marL="635000" indent="-177800">
              <a:buFont typeface="Wingdings" panose="05000000000000000000" pitchFamily="2" charset="2"/>
              <a:buChar char="v"/>
            </a:pPr>
            <a:r>
              <a:rPr lang="en-US" dirty="0"/>
              <a:t>    </a:t>
            </a:r>
            <a:r>
              <a:rPr lang="en-US" dirty="0" err="1"/>
              <a:t>Kepadatan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cones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150,000 </a:t>
            </a:r>
            <a:r>
              <a:rPr lang="en-US" dirty="0" err="1"/>
              <a:t>elemen</a:t>
            </a:r>
            <a:r>
              <a:rPr lang="en-US" dirty="0"/>
              <a:t> / mm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pPr marL="635000" indent="-177800">
              <a:buFont typeface="Wingdings" panose="05000000000000000000" pitchFamily="2" charset="2"/>
              <a:buChar char="v"/>
            </a:pPr>
            <a:r>
              <a:rPr lang="en-US" b="1" i="1" dirty="0"/>
              <a:t>   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Cones</a:t>
            </a:r>
            <a:r>
              <a:rPr lang="en-US" b="1" i="1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color vision</a:t>
            </a:r>
            <a:r>
              <a:rPr lang="en-US" dirty="0"/>
              <a:t>.</a:t>
            </a:r>
          </a:p>
          <a:p>
            <a:pPr marL="635000" indent="-177800">
              <a:buFont typeface="Wingdings" panose="05000000000000000000" pitchFamily="2" charset="2"/>
              <a:buChar char="v"/>
            </a:pPr>
            <a:r>
              <a:rPr lang="en-US" dirty="0"/>
              <a:t>   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Cones</a:t>
            </a:r>
            <a:r>
              <a:rPr lang="en-US" dirty="0"/>
              <a:t> </a:t>
            </a:r>
            <a:r>
              <a:rPr lang="en-US" dirty="0" err="1"/>
              <a:t>dipusatkan</a:t>
            </a:r>
            <a:r>
              <a:rPr lang="en-US" dirty="0"/>
              <a:t> di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fovea</a:t>
            </a:r>
            <a:r>
              <a:rPr lang="en-US" dirty="0"/>
              <a:t> about 1.5x1.5 mm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pPr marL="635000" indent="-177800">
              <a:buFont typeface="Wingdings" panose="05000000000000000000" pitchFamily="2" charset="2"/>
              <a:buChar char="v"/>
            </a:pPr>
            <a:r>
              <a:rPr lang="en-US" dirty="0"/>
              <a:t>    </a:t>
            </a:r>
            <a:r>
              <a:rPr lang="en-US" dirty="0" err="1"/>
              <a:t>Sekitar</a:t>
            </a:r>
            <a:r>
              <a:rPr lang="en-US" dirty="0"/>
              <a:t> 75-150 </a:t>
            </a:r>
            <a:r>
              <a:rPr lang="en-US" dirty="0" err="1"/>
              <a:t>juta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rods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dim light vision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scotopic</a:t>
            </a:r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857250" indent="-4000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Rods</a:t>
            </a:r>
            <a:r>
              <a:rPr lang="en-US" dirty="0" smtClean="0"/>
              <a:t> </a:t>
            </a:r>
            <a:r>
              <a:rPr lang="en-US" dirty="0"/>
              <a:t>sensitive </a:t>
            </a:r>
            <a:r>
              <a:rPr lang="en-US" dirty="0" err="1"/>
              <a:t>untuk</a:t>
            </a:r>
            <a:r>
              <a:rPr lang="en-US" dirty="0"/>
              <a:t> low level of light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color </a:t>
            </a:r>
            <a:r>
              <a:rPr lang="en-US" dirty="0" smtClean="0"/>
              <a:t>vision</a:t>
            </a:r>
            <a:r>
              <a:rPr lang="en-US" dirty="0"/>
              <a:t>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 startAt="4"/>
            </a:pP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Blind spot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daerah</a:t>
            </a:r>
            <a:r>
              <a:rPr lang="en-US" sz="2000" dirty="0"/>
              <a:t> </a:t>
            </a:r>
            <a:r>
              <a:rPr lang="en-US" sz="2000" dirty="0" err="1"/>
              <a:t>saraf</a:t>
            </a:r>
            <a:r>
              <a:rPr lang="en-US" sz="2000" dirty="0"/>
              <a:t> </a:t>
            </a:r>
            <a:r>
              <a:rPr lang="en-US" sz="2000" dirty="0" err="1"/>
              <a:t>optik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mata</a:t>
            </a:r>
            <a:r>
              <a:rPr lang="en-US" sz="2000" dirty="0"/>
              <a:t>. </a:t>
            </a:r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88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9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045" y="1360488"/>
            <a:ext cx="5949315" cy="475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1620" name="Text Box 1028"/>
          <p:cNvSpPr txBox="1">
            <a:spLocks noChangeArrowheads="1"/>
          </p:cNvSpPr>
          <p:nvPr/>
        </p:nvSpPr>
        <p:spPr bwMode="auto">
          <a:xfrm>
            <a:off x="1474459" y="330776"/>
            <a:ext cx="107147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Dapatkah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Meningkatkan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Resolusi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Spatial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dengan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Interpolasi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?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11621" name="Text Box 1029"/>
          <p:cNvSpPr txBox="1">
            <a:spLocks noChangeArrowheads="1"/>
          </p:cNvSpPr>
          <p:nvPr/>
        </p:nvSpPr>
        <p:spPr bwMode="auto">
          <a:xfrm>
            <a:off x="1048702" y="6115501"/>
            <a:ext cx="533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Down sampling </a:t>
            </a:r>
            <a:r>
              <a:rPr lang="en-US" sz="1400" dirty="0" err="1" smtClean="0">
                <a:latin typeface="Segoe Print" panose="02000600000000000000" pitchFamily="2" charset="0"/>
              </a:rPr>
              <a:t>adalah</a:t>
            </a:r>
            <a:r>
              <a:rPr lang="en-US" sz="1400" dirty="0" smtClean="0">
                <a:latin typeface="Segoe Print" panose="02000600000000000000" pitchFamily="2" charset="0"/>
              </a:rPr>
              <a:t> proses yang </a:t>
            </a:r>
            <a:r>
              <a:rPr lang="en-US" sz="1400" dirty="0" err="1" smtClean="0">
                <a:latin typeface="Segoe Print" panose="02000600000000000000" pitchFamily="2" charset="0"/>
              </a:rPr>
              <a:t>tidak</a:t>
            </a:r>
            <a:r>
              <a:rPr lang="en-US" sz="1400" dirty="0" smtClean="0">
                <a:latin typeface="Segoe Print" panose="02000600000000000000" pitchFamily="2" charset="0"/>
              </a:rPr>
              <a:t> </a:t>
            </a:r>
            <a:r>
              <a:rPr lang="en-US" sz="1400" dirty="0" err="1" smtClean="0">
                <a:latin typeface="Segoe Print" panose="02000600000000000000" pitchFamily="2" charset="0"/>
              </a:rPr>
              <a:t>dapat</a:t>
            </a:r>
            <a:r>
              <a:rPr lang="en-US" sz="1400" dirty="0" smtClean="0">
                <a:latin typeface="Segoe Print" panose="02000600000000000000" pitchFamily="2" charset="0"/>
              </a:rPr>
              <a:t> </a:t>
            </a:r>
            <a:r>
              <a:rPr lang="en-US" sz="1400" dirty="0" err="1" smtClean="0">
                <a:latin typeface="Segoe Print" panose="02000600000000000000" pitchFamily="2" charset="0"/>
              </a:rPr>
              <a:t>dirubah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41045" y="6423278"/>
            <a:ext cx="5949315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(Images from Rafael C. Gonzalez and Richard E. </a:t>
            </a:r>
            <a:r>
              <a:rPr lang="en-US" sz="1000" dirty="0" smtClean="0"/>
              <a:t>Wood</a:t>
            </a:r>
            <a:r>
              <a:rPr lang="en-US" sz="1000" dirty="0"/>
              <a:t>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40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88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463040" y="353667"/>
            <a:ext cx="29225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Kuantisasi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Citra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463040" y="1748156"/>
            <a:ext cx="957826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Citra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Kuantisasi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 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  <a:p>
            <a:r>
              <a:rPr lang="en-US" sz="2000" dirty="0">
                <a:latin typeface="Segoe Print" panose="02000600000000000000" pitchFamily="2" charset="0"/>
              </a:rPr>
              <a:t>	</a:t>
            </a:r>
            <a:r>
              <a:rPr lang="en-US" sz="2000" dirty="0" err="1" smtClean="0">
                <a:latin typeface="Segoe Print" panose="02000600000000000000" pitchFamily="2" charset="0"/>
              </a:rPr>
              <a:t>Diskritisasi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nilai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pikses</a:t>
            </a:r>
            <a:r>
              <a:rPr lang="en-US" sz="2000" dirty="0" smtClean="0">
                <a:latin typeface="Segoe Print" panose="02000600000000000000" pitchFamily="2" charset="0"/>
              </a:rPr>
              <a:t> continue </a:t>
            </a:r>
            <a:r>
              <a:rPr lang="en-US" sz="2000" dirty="0" err="1" smtClean="0">
                <a:latin typeface="Segoe Print" panose="02000600000000000000" pitchFamily="2" charset="0"/>
              </a:rPr>
              <a:t>menjadi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nilai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diskrit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</a:p>
          <a:p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Resolusi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Warna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 /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Kedalaman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Warna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 / Level :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  <a:p>
            <a:r>
              <a:rPr lang="en-US" sz="2000" dirty="0">
                <a:latin typeface="Segoe Print" panose="02000600000000000000" pitchFamily="2" charset="0"/>
              </a:rPr>
              <a:t>	- </a:t>
            </a:r>
            <a:r>
              <a:rPr lang="en-US" sz="2000" dirty="0" err="1" smtClean="0">
                <a:latin typeface="Segoe Print" panose="02000600000000000000" pitchFamily="2" charset="0"/>
              </a:rPr>
              <a:t>Jumlah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warna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atau</a:t>
            </a:r>
            <a:r>
              <a:rPr lang="en-US" sz="2000" dirty="0" smtClean="0">
                <a:latin typeface="Segoe Print" panose="02000600000000000000" pitchFamily="2" charset="0"/>
              </a:rPr>
              <a:t> level </a:t>
            </a:r>
            <a:r>
              <a:rPr lang="en-US" sz="2000" dirty="0" err="1" smtClean="0">
                <a:latin typeface="Segoe Print" panose="02000600000000000000" pitchFamily="2" charset="0"/>
              </a:rPr>
              <a:t>keabuan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atau</a:t>
            </a:r>
            <a:endParaRPr lang="en-US" sz="2000" dirty="0">
              <a:latin typeface="Segoe Print" panose="02000600000000000000" pitchFamily="2" charset="0"/>
            </a:endParaRPr>
          </a:p>
          <a:p>
            <a:r>
              <a:rPr lang="en-US" sz="2000" dirty="0">
                <a:latin typeface="Segoe Print" panose="02000600000000000000" pitchFamily="2" charset="0"/>
              </a:rPr>
              <a:t>	- </a:t>
            </a:r>
            <a:r>
              <a:rPr lang="en-US" sz="2000" dirty="0" err="1" smtClean="0">
                <a:latin typeface="Segoe Print" panose="02000600000000000000" pitchFamily="2" charset="0"/>
              </a:rPr>
              <a:t>Jumlah</a:t>
            </a:r>
            <a:r>
              <a:rPr lang="en-US" sz="2000" dirty="0" smtClean="0">
                <a:latin typeface="Segoe Print" panose="02000600000000000000" pitchFamily="2" charset="0"/>
              </a:rPr>
              <a:t> bit yang </a:t>
            </a:r>
            <a:r>
              <a:rPr lang="en-US" sz="2000" dirty="0" err="1" smtClean="0">
                <a:latin typeface="Segoe Print" panose="02000600000000000000" pitchFamily="2" charset="0"/>
              </a:rPr>
              <a:t>merepresentasikan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masing-masing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nilai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piksel</a:t>
            </a:r>
            <a:endParaRPr lang="en-US" sz="2000" dirty="0">
              <a:latin typeface="Segoe Print" panose="02000600000000000000" pitchFamily="2" charset="0"/>
            </a:endParaRPr>
          </a:p>
          <a:p>
            <a:r>
              <a:rPr lang="en-US" sz="2000" dirty="0">
                <a:latin typeface="Segoe Print" panose="02000600000000000000" pitchFamily="2" charset="0"/>
              </a:rPr>
              <a:t>	- </a:t>
            </a:r>
            <a:r>
              <a:rPr lang="en-US" sz="2000" dirty="0" err="1" smtClean="0">
                <a:latin typeface="Segoe Print" panose="02000600000000000000" pitchFamily="2" charset="0"/>
              </a:rPr>
              <a:t>Jumlah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warna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atau</a:t>
            </a:r>
            <a:r>
              <a:rPr lang="en-US" sz="2000" dirty="0" smtClean="0">
                <a:latin typeface="Segoe Print" panose="02000600000000000000" pitchFamily="2" charset="0"/>
              </a:rPr>
              <a:t> level </a:t>
            </a:r>
            <a:r>
              <a:rPr lang="en-US" sz="2000" dirty="0" err="1" smtClean="0">
                <a:latin typeface="Segoe Print" panose="02000600000000000000" pitchFamily="2" charset="0"/>
              </a:rPr>
              <a:t>keabuan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b="1" i="1" dirty="0" err="1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N</a:t>
            </a:r>
            <a:r>
              <a:rPr lang="en-US" sz="2000" b="1" i="1" baseline="-25000" dirty="0" err="1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c</a:t>
            </a:r>
            <a:r>
              <a:rPr lang="en-US" sz="2000" dirty="0">
                <a:latin typeface="Segoe Print" panose="02000600000000000000" pitchFamily="2" charset="0"/>
              </a:rPr>
              <a:t> 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diberikan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 err="1" smtClean="0">
                <a:latin typeface="Segoe Print" panose="02000600000000000000" pitchFamily="2" charset="0"/>
              </a:rPr>
              <a:t>dengan</a:t>
            </a:r>
            <a:r>
              <a:rPr lang="en-US" sz="2000" dirty="0" smtClean="0">
                <a:latin typeface="Segoe Print" panose="02000600000000000000" pitchFamily="2" charset="0"/>
              </a:rPr>
              <a:t> : 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graphicFrame>
        <p:nvGraphicFramePr>
          <p:cNvPr id="13209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988448"/>
              </p:ext>
            </p:extLst>
          </p:nvPr>
        </p:nvGraphicFramePr>
        <p:xfrm>
          <a:off x="2553019" y="4163040"/>
          <a:ext cx="16605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4" imgW="507960" imgH="241200" progId="Equation.3">
                  <p:embed/>
                </p:oleObj>
              </mc:Choice>
              <mc:Fallback>
                <p:oleObj name="Equation" r:id="rId4" imgW="507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019" y="4163040"/>
                        <a:ext cx="1660525" cy="787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254861" y="5118555"/>
            <a:ext cx="2826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latin typeface="Segoe Print" panose="02000600000000000000" pitchFamily="2" charset="0"/>
              </a:rPr>
              <a:t>dimana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i="1" dirty="0">
                <a:latin typeface="Segoe Print" panose="02000600000000000000" pitchFamily="2" charset="0"/>
              </a:rPr>
              <a:t>b</a:t>
            </a:r>
            <a:r>
              <a:rPr lang="en-US" dirty="0">
                <a:latin typeface="Segoe Print" panose="02000600000000000000" pitchFamily="2" charset="0"/>
              </a:rPr>
              <a:t> = </a:t>
            </a:r>
            <a:r>
              <a:rPr lang="en-US" dirty="0" err="1" smtClean="0">
                <a:latin typeface="Segoe Print" panose="02000600000000000000" pitchFamily="2" charset="0"/>
              </a:rPr>
              <a:t>jumlah</a:t>
            </a:r>
            <a:r>
              <a:rPr lang="en-US" dirty="0" smtClean="0">
                <a:latin typeface="Segoe Print" panose="02000600000000000000" pitchFamily="2" charset="0"/>
              </a:rPr>
              <a:t> bit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41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44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2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2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utoUpdateAnimBg="0"/>
      <p:bldP spid="1434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454412" y="408317"/>
            <a:ext cx="32816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Fungsi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Kuantisasi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3810000" y="5410200"/>
            <a:ext cx="502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4267200" y="1600200"/>
            <a:ext cx="0" cy="426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4267200" y="4876800"/>
            <a:ext cx="533400" cy="533400"/>
            <a:chOff x="1728" y="2688"/>
            <a:chExt cx="336" cy="336"/>
          </a:xfrm>
        </p:grpSpPr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1728" y="3024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rot="-5400000">
              <a:off x="1896" y="2856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8" name="Group 8"/>
          <p:cNvGrpSpPr>
            <a:grpSpLocks/>
          </p:cNvGrpSpPr>
          <p:nvPr/>
        </p:nvGrpSpPr>
        <p:grpSpPr bwMode="auto">
          <a:xfrm>
            <a:off x="4800600" y="4343400"/>
            <a:ext cx="533400" cy="533400"/>
            <a:chOff x="1728" y="2688"/>
            <a:chExt cx="336" cy="336"/>
          </a:xfrm>
        </p:grpSpPr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1728" y="3024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 rot="-5400000">
              <a:off x="1896" y="2856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91" name="Group 11"/>
          <p:cNvGrpSpPr>
            <a:grpSpLocks/>
          </p:cNvGrpSpPr>
          <p:nvPr/>
        </p:nvGrpSpPr>
        <p:grpSpPr bwMode="auto">
          <a:xfrm>
            <a:off x="5334000" y="3810000"/>
            <a:ext cx="533400" cy="533400"/>
            <a:chOff x="1728" y="2688"/>
            <a:chExt cx="336" cy="336"/>
          </a:xfrm>
        </p:grpSpPr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1728" y="3024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rot="-5400000">
              <a:off x="1896" y="2856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94" name="Group 14"/>
          <p:cNvGrpSpPr>
            <a:grpSpLocks/>
          </p:cNvGrpSpPr>
          <p:nvPr/>
        </p:nvGrpSpPr>
        <p:grpSpPr bwMode="auto">
          <a:xfrm>
            <a:off x="6477000" y="2667000"/>
            <a:ext cx="533400" cy="533400"/>
            <a:chOff x="1728" y="2688"/>
            <a:chExt cx="336" cy="336"/>
          </a:xfrm>
        </p:grpSpPr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1728" y="3024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rot="-5400000">
              <a:off x="1896" y="2856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97" name="Group 17"/>
          <p:cNvGrpSpPr>
            <a:grpSpLocks/>
          </p:cNvGrpSpPr>
          <p:nvPr/>
        </p:nvGrpSpPr>
        <p:grpSpPr bwMode="auto">
          <a:xfrm>
            <a:off x="7010400" y="2133600"/>
            <a:ext cx="533400" cy="533400"/>
            <a:chOff x="1728" y="2688"/>
            <a:chExt cx="336" cy="336"/>
          </a:xfrm>
        </p:grpSpPr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>
              <a:off x="1728" y="3024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 rot="-5400000">
              <a:off x="1896" y="2856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7543800" y="2133600"/>
            <a:ext cx="533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5875082" y="5410201"/>
            <a:ext cx="11959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err="1" smtClean="0"/>
              <a:t>Intensitas</a:t>
            </a:r>
            <a:endParaRPr lang="en-US" sz="2000" dirty="0"/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 rot="-5400000">
            <a:off x="2637655" y="3339277"/>
            <a:ext cx="18271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Level </a:t>
            </a:r>
            <a:r>
              <a:rPr lang="en-US" sz="2000" dirty="0" err="1" smtClean="0"/>
              <a:t>Kuantisasi</a:t>
            </a:r>
            <a:endParaRPr lang="en-US" sz="2000" dirty="0"/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4030570" y="51054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0</a:t>
            </a: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4030570" y="46482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20517" name="Text Box 37"/>
          <p:cNvSpPr txBox="1">
            <a:spLocks noChangeArrowheads="1"/>
          </p:cNvSpPr>
          <p:nvPr/>
        </p:nvSpPr>
        <p:spPr bwMode="auto">
          <a:xfrm>
            <a:off x="4030570" y="41148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3657601" y="1828801"/>
            <a:ext cx="638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N</a:t>
            </a:r>
            <a:r>
              <a:rPr lang="en-US" sz="2000" i="1" baseline="-25000"/>
              <a:t>c</a:t>
            </a:r>
            <a:r>
              <a:rPr lang="en-US" sz="2000"/>
              <a:t>-1</a:t>
            </a:r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3657601" y="2346326"/>
            <a:ext cx="638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N</a:t>
            </a:r>
            <a:r>
              <a:rPr lang="en-US" sz="2000" i="1" baseline="-25000"/>
              <a:t>c</a:t>
            </a:r>
            <a:r>
              <a:rPr lang="en-US" sz="2000"/>
              <a:t>-2</a:t>
            </a:r>
          </a:p>
        </p:txBody>
      </p:sp>
      <p:sp>
        <p:nvSpPr>
          <p:cNvPr id="20521" name="Line 41"/>
          <p:cNvSpPr>
            <a:spLocks noChangeShapeType="1"/>
          </p:cNvSpPr>
          <p:nvPr/>
        </p:nvSpPr>
        <p:spPr bwMode="auto">
          <a:xfrm flipH="1">
            <a:off x="4267200" y="2133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22" name="Line 42"/>
          <p:cNvSpPr>
            <a:spLocks noChangeShapeType="1"/>
          </p:cNvSpPr>
          <p:nvPr/>
        </p:nvSpPr>
        <p:spPr bwMode="auto">
          <a:xfrm flipH="1">
            <a:off x="4267200" y="2667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 flipH="1">
            <a:off x="4267200" y="4343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24" name="Line 44"/>
          <p:cNvSpPr>
            <a:spLocks noChangeShapeType="1"/>
          </p:cNvSpPr>
          <p:nvPr/>
        </p:nvSpPr>
        <p:spPr bwMode="auto">
          <a:xfrm flipH="1">
            <a:off x="426720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3810000" y="5851526"/>
            <a:ext cx="973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Darkest</a:t>
            </a:r>
          </a:p>
        </p:txBody>
      </p:sp>
      <p:sp>
        <p:nvSpPr>
          <p:cNvPr id="20526" name="Line 46"/>
          <p:cNvSpPr>
            <a:spLocks noChangeShapeType="1"/>
          </p:cNvSpPr>
          <p:nvPr/>
        </p:nvSpPr>
        <p:spPr bwMode="auto">
          <a:xfrm>
            <a:off x="8077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7543800" y="5851526"/>
            <a:ext cx="1112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Brightest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42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39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524000" y="320071"/>
            <a:ext cx="38827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Efek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Level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Kuantisasi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47750" y="1543050"/>
            <a:ext cx="5734050" cy="5314950"/>
            <a:chOff x="3276601" y="1143001"/>
            <a:chExt cx="5692775" cy="5403850"/>
          </a:xfrm>
        </p:grpSpPr>
        <p:pic>
          <p:nvPicPr>
            <p:cNvPr id="15367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76601" y="1143001"/>
              <a:ext cx="2339975" cy="2339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5412" name="Picture 5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29401" y="1143001"/>
              <a:ext cx="2339975" cy="2339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5457" name="Picture 9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76601" y="3886201"/>
              <a:ext cx="2339975" cy="2339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5592" name="Picture 23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629401" y="3886201"/>
              <a:ext cx="2339975" cy="2339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5723" name="Text Box 363"/>
            <p:cNvSpPr txBox="1">
              <a:spLocks noChangeArrowheads="1"/>
            </p:cNvSpPr>
            <p:nvPr/>
          </p:nvSpPr>
          <p:spPr bwMode="auto">
            <a:xfrm>
              <a:off x="3836988" y="3413126"/>
              <a:ext cx="1219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256 levels</a:t>
              </a:r>
            </a:p>
          </p:txBody>
        </p:sp>
        <p:sp>
          <p:nvSpPr>
            <p:cNvPr id="15724" name="Text Box 364"/>
            <p:cNvSpPr txBox="1">
              <a:spLocks noChangeArrowheads="1"/>
            </p:cNvSpPr>
            <p:nvPr/>
          </p:nvSpPr>
          <p:spPr bwMode="auto">
            <a:xfrm>
              <a:off x="7756525" y="3367089"/>
              <a:ext cx="184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th-TH" sz="2000"/>
            </a:p>
          </p:txBody>
        </p:sp>
        <p:sp>
          <p:nvSpPr>
            <p:cNvPr id="15725" name="Text Box 365"/>
            <p:cNvSpPr txBox="1">
              <a:spLocks noChangeArrowheads="1"/>
            </p:cNvSpPr>
            <p:nvPr/>
          </p:nvSpPr>
          <p:spPr bwMode="auto">
            <a:xfrm>
              <a:off x="7189788" y="3429001"/>
              <a:ext cx="1219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128 levels</a:t>
              </a:r>
            </a:p>
          </p:txBody>
        </p:sp>
        <p:sp>
          <p:nvSpPr>
            <p:cNvPr id="15726" name="Text Box 366"/>
            <p:cNvSpPr txBox="1">
              <a:spLocks noChangeArrowheads="1"/>
            </p:cNvSpPr>
            <p:nvPr/>
          </p:nvSpPr>
          <p:spPr bwMode="auto">
            <a:xfrm>
              <a:off x="7253288" y="6149976"/>
              <a:ext cx="1092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32 levels</a:t>
              </a:r>
            </a:p>
          </p:txBody>
        </p:sp>
        <p:sp>
          <p:nvSpPr>
            <p:cNvPr id="15727" name="Text Box 367"/>
            <p:cNvSpPr txBox="1">
              <a:spLocks noChangeArrowheads="1"/>
            </p:cNvSpPr>
            <p:nvPr/>
          </p:nvSpPr>
          <p:spPr bwMode="auto">
            <a:xfrm>
              <a:off x="3900488" y="6149976"/>
              <a:ext cx="1092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64 levels</a:t>
              </a:r>
            </a:p>
          </p:txBody>
        </p: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177801" y="6539716"/>
            <a:ext cx="5014199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(Images from Rafael C. Gonzalez and Richard E. </a:t>
            </a:r>
            <a:r>
              <a:rPr lang="en-US" sz="1000" dirty="0" smtClean="0"/>
              <a:t>Wood</a:t>
            </a:r>
            <a:r>
              <a:rPr lang="en-US" sz="1000" dirty="0"/>
              <a:t>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43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963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361094" y="421343"/>
            <a:ext cx="44230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Efek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Level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Kuantisasi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(2)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0364" y="1454150"/>
            <a:ext cx="7313612" cy="5403850"/>
            <a:chOff x="1579564" y="1143001"/>
            <a:chExt cx="7313612" cy="5403850"/>
          </a:xfrm>
        </p:grpSpPr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76601" y="1143001"/>
              <a:ext cx="2339975" cy="2339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53201" y="1143001"/>
              <a:ext cx="2339975" cy="2339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76601" y="3886201"/>
              <a:ext cx="2339975" cy="2339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6390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553201" y="3886201"/>
              <a:ext cx="2339975" cy="2339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3900488" y="3413126"/>
              <a:ext cx="1092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16 levels</a:t>
              </a:r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7316788" y="3429001"/>
              <a:ext cx="965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8 levels</a:t>
              </a:r>
            </a:p>
          </p:txBody>
        </p:sp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7316788" y="6149976"/>
              <a:ext cx="965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 levels</a:t>
              </a:r>
            </a:p>
          </p:txBody>
        </p:sp>
        <p:sp>
          <p:nvSpPr>
            <p:cNvPr id="16394" name="Text Box 10"/>
            <p:cNvSpPr txBox="1">
              <a:spLocks noChangeArrowheads="1"/>
            </p:cNvSpPr>
            <p:nvPr/>
          </p:nvSpPr>
          <p:spPr bwMode="auto">
            <a:xfrm>
              <a:off x="3963988" y="6149976"/>
              <a:ext cx="965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4 levels</a:t>
              </a:r>
            </a:p>
          </p:txBody>
        </p:sp>
        <p:grpSp>
          <p:nvGrpSpPr>
            <p:cNvPr id="16397" name="Group 13"/>
            <p:cNvGrpSpPr>
              <a:grpSpLocks/>
            </p:cNvGrpSpPr>
            <p:nvPr/>
          </p:nvGrpSpPr>
          <p:grpSpPr bwMode="auto">
            <a:xfrm>
              <a:off x="1579564" y="4043363"/>
              <a:ext cx="3057530" cy="1754187"/>
              <a:chOff x="35" y="2547"/>
              <a:chExt cx="1926" cy="1105"/>
            </a:xfrm>
          </p:grpSpPr>
          <p:sp>
            <p:nvSpPr>
              <p:cNvPr id="16395" name="Text Box 11"/>
              <p:cNvSpPr txBox="1">
                <a:spLocks noChangeArrowheads="1"/>
              </p:cNvSpPr>
              <p:nvPr/>
            </p:nvSpPr>
            <p:spPr bwMode="auto">
              <a:xfrm>
                <a:off x="35" y="2547"/>
                <a:ext cx="1069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dirty="0" err="1" smtClean="0"/>
                  <a:t>Pada</a:t>
                </a:r>
                <a:r>
                  <a:rPr lang="en-US" dirty="0" smtClean="0"/>
                  <a:t> Citra </a:t>
                </a:r>
                <a:r>
                  <a:rPr lang="en-US" dirty="0" err="1" smtClean="0"/>
                  <a:t>ini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err="1" smtClean="0"/>
                  <a:t>dilihat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mudah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kontur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salah</a:t>
                </a:r>
                <a:r>
                  <a:rPr lang="en-US" dirty="0" smtClean="0"/>
                  <a:t> (false contour)</a:t>
                </a:r>
                <a:endParaRPr lang="en-US" dirty="0"/>
              </a:p>
            </p:txBody>
          </p:sp>
          <p:sp>
            <p:nvSpPr>
              <p:cNvPr id="16396" name="Line 12"/>
              <p:cNvSpPr>
                <a:spLocks noChangeShapeType="1"/>
              </p:cNvSpPr>
              <p:nvPr/>
            </p:nvSpPr>
            <p:spPr bwMode="auto">
              <a:xfrm>
                <a:off x="964" y="3090"/>
                <a:ext cx="997" cy="4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286171" y="6539716"/>
            <a:ext cx="4905829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(Images from Rafael C. Gonzalez and Richard E. </a:t>
            </a:r>
            <a:r>
              <a:rPr lang="en-US" sz="1000" dirty="0" smtClean="0"/>
              <a:t>Wood</a:t>
            </a:r>
            <a:r>
              <a:rPr lang="en-US" sz="1000" dirty="0"/>
              <a:t>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44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8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1027"/>
          <p:cNvPicPr>
            <a:picLocks noChangeAspect="1" noChangeArrowheads="1"/>
          </p:cNvPicPr>
          <p:nvPr/>
        </p:nvPicPr>
        <p:blipFill>
          <a:blip r:embed="rId2"/>
          <a:srcRect b="24731"/>
          <a:stretch>
            <a:fillRect/>
          </a:stretch>
        </p:blipFill>
        <p:spPr bwMode="auto">
          <a:xfrm>
            <a:off x="1927225" y="1732001"/>
            <a:ext cx="79597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6980" name="Text Box 1028"/>
          <p:cNvSpPr txBox="1">
            <a:spLocks noChangeArrowheads="1"/>
          </p:cNvSpPr>
          <p:nvPr/>
        </p:nvSpPr>
        <p:spPr bwMode="auto">
          <a:xfrm>
            <a:off x="1335909" y="399852"/>
            <a:ext cx="91117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Memilih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Ukuran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dan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Kedalaman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Piksel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Citra images 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26981" name="Text Box 1029"/>
          <p:cNvSpPr txBox="1">
            <a:spLocks noChangeArrowheads="1"/>
          </p:cNvSpPr>
          <p:nvPr/>
        </p:nvSpPr>
        <p:spPr bwMode="auto">
          <a:xfrm>
            <a:off x="1927225" y="4399001"/>
            <a:ext cx="26740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Citra </a:t>
            </a:r>
            <a:r>
              <a:rPr lang="en-US" dirty="0" err="1" smtClean="0"/>
              <a:t>dengan</a:t>
            </a:r>
            <a:r>
              <a:rPr lang="en-US" dirty="0" smtClean="0"/>
              <a:t> detail </a:t>
            </a:r>
            <a:r>
              <a:rPr lang="en-US" dirty="0" err="1" smtClean="0"/>
              <a:t>rendah</a:t>
            </a:r>
            <a:endParaRPr lang="th-TH" dirty="0"/>
          </a:p>
        </p:txBody>
      </p:sp>
      <p:sp>
        <p:nvSpPr>
          <p:cNvPr id="126982" name="Text Box 1030"/>
          <p:cNvSpPr txBox="1">
            <a:spLocks noChangeArrowheads="1"/>
          </p:cNvSpPr>
          <p:nvPr/>
        </p:nvSpPr>
        <p:spPr bwMode="auto">
          <a:xfrm>
            <a:off x="4514045" y="4416503"/>
            <a:ext cx="27860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Citra </a:t>
            </a:r>
            <a:r>
              <a:rPr lang="en-US" dirty="0" err="1" smtClean="0"/>
              <a:t>dengan</a:t>
            </a:r>
            <a:r>
              <a:rPr lang="en-US" dirty="0" smtClean="0"/>
              <a:t> medium detail</a:t>
            </a:r>
            <a:endParaRPr lang="th-TH" dirty="0"/>
          </a:p>
        </p:txBody>
      </p:sp>
      <p:sp>
        <p:nvSpPr>
          <p:cNvPr id="126983" name="Text Box 1031"/>
          <p:cNvSpPr txBox="1">
            <a:spLocks noChangeArrowheads="1"/>
          </p:cNvSpPr>
          <p:nvPr/>
        </p:nvSpPr>
        <p:spPr bwMode="auto">
          <a:xfrm>
            <a:off x="7272697" y="4412624"/>
            <a:ext cx="2530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Citra </a:t>
            </a:r>
            <a:r>
              <a:rPr lang="en-US" dirty="0" err="1" smtClean="0"/>
              <a:t>dengan</a:t>
            </a:r>
            <a:r>
              <a:rPr lang="en-US" dirty="0" smtClean="0"/>
              <a:t> detail </a:t>
            </a:r>
            <a:r>
              <a:rPr lang="en-US" dirty="0" err="1" smtClean="0"/>
              <a:t>tinggi</a:t>
            </a:r>
            <a:endParaRPr lang="th-TH" dirty="0"/>
          </a:p>
        </p:txBody>
      </p:sp>
      <p:sp>
        <p:nvSpPr>
          <p:cNvPr id="126984" name="Text Box 1032"/>
          <p:cNvSpPr txBox="1">
            <a:spLocks noChangeArrowheads="1"/>
          </p:cNvSpPr>
          <p:nvPr/>
        </p:nvSpPr>
        <p:spPr bwMode="auto">
          <a:xfrm>
            <a:off x="2759015" y="4856201"/>
            <a:ext cx="112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Citra Lena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26985" name="Text Box 1033"/>
          <p:cNvSpPr txBox="1">
            <a:spLocks noChangeArrowheads="1"/>
          </p:cNvSpPr>
          <p:nvPr/>
        </p:nvSpPr>
        <p:spPr bwMode="auto">
          <a:xfrm>
            <a:off x="5189281" y="4856201"/>
            <a:ext cx="18134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Citra Cameraman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26986" name="Text Box 1034"/>
          <p:cNvSpPr txBox="1">
            <a:spLocks noChangeArrowheads="1"/>
          </p:cNvSpPr>
          <p:nvPr/>
        </p:nvSpPr>
        <p:spPr bwMode="auto">
          <a:xfrm>
            <a:off x="1927225" y="5313401"/>
            <a:ext cx="102015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Untuk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memenuhi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harapan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manusia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: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 yang </a:t>
            </a:r>
            <a:r>
              <a:rPr lang="en-US" sz="2000" dirty="0" err="1" smtClean="0"/>
              <a:t>ukurannya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, </a:t>
            </a:r>
            <a:r>
              <a:rPr lang="en-US" sz="2000" dirty="0" err="1" smtClean="0"/>
              <a:t>citra</a:t>
            </a:r>
            <a:r>
              <a:rPr lang="en-US" sz="2000" dirty="0" smtClean="0"/>
              <a:t> detail </a:t>
            </a:r>
            <a:r>
              <a:rPr lang="en-US" sz="2000" dirty="0" err="1" smtClean="0"/>
              <a:t>rendah</a:t>
            </a:r>
            <a:r>
              <a:rPr lang="en-US" sz="2000" dirty="0" smtClean="0"/>
              <a:t> </a:t>
            </a:r>
            <a:r>
              <a:rPr lang="en-US" sz="2000" dirty="0" err="1" smtClean="0"/>
              <a:t>butuh</a:t>
            </a:r>
            <a:r>
              <a:rPr lang="en-US" sz="2000" dirty="0" smtClean="0"/>
              <a:t> </a:t>
            </a:r>
            <a:r>
              <a:rPr lang="en-US" sz="2000" dirty="0" err="1" smtClean="0"/>
              <a:t>kedalaman</a:t>
            </a:r>
            <a:r>
              <a:rPr lang="en-US" sz="2000" dirty="0" smtClean="0"/>
              <a:t> </a:t>
            </a:r>
            <a:r>
              <a:rPr lang="en-US" sz="2000" dirty="0" err="1" smtClean="0"/>
              <a:t>piksel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besal</a:t>
            </a:r>
            <a:endParaRPr lang="en-US" sz="2000" dirty="0" smtClean="0"/>
          </a:p>
          <a:p>
            <a:r>
              <a:rPr lang="en-US" sz="2000" dirty="0" smtClean="0"/>
              <a:t>2</a:t>
            </a:r>
            <a:r>
              <a:rPr lang="en-US" sz="2000" dirty="0"/>
              <a:t>. </a:t>
            </a:r>
            <a:r>
              <a:rPr lang="en-US" sz="2000" dirty="0" smtClean="0"/>
              <a:t>   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ukuran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 </a:t>
            </a:r>
            <a:r>
              <a:rPr lang="en-US" sz="2000" dirty="0" err="1" smtClean="0"/>
              <a:t>membesar</a:t>
            </a:r>
            <a:r>
              <a:rPr lang="en-US" sz="2000" dirty="0" smtClean="0"/>
              <a:t>,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sedikit</a:t>
            </a:r>
            <a:r>
              <a:rPr lang="en-US" sz="2000" dirty="0" smtClean="0"/>
              <a:t> level </a:t>
            </a:r>
            <a:r>
              <a:rPr lang="en-US" sz="2000" dirty="0" err="1" smtClean="0"/>
              <a:t>warna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dibutuhkan</a:t>
            </a:r>
            <a:r>
              <a:rPr lang="en-US" sz="2000" dirty="0" smtClean="0"/>
              <a:t> </a:t>
            </a:r>
            <a:endParaRPr lang="th-TH" sz="2000" dirty="0"/>
          </a:p>
        </p:txBody>
      </p:sp>
      <p:sp>
        <p:nvSpPr>
          <p:cNvPr id="126987" name="Text Box 1035"/>
          <p:cNvSpPr txBox="1">
            <a:spLocks noChangeArrowheads="1"/>
          </p:cNvSpPr>
          <p:nvPr/>
        </p:nvSpPr>
        <p:spPr bwMode="auto">
          <a:xfrm>
            <a:off x="2916403" y="939022"/>
            <a:ext cx="6527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Kata “</a:t>
            </a:r>
            <a:r>
              <a:rPr lang="en-US" sz="1600" dirty="0" err="1" smtClean="0">
                <a:solidFill>
                  <a:schemeClr val="bg1"/>
                </a:solidFill>
                <a:latin typeface="Segoe Print" panose="02000600000000000000" pitchFamily="2" charset="0"/>
              </a:rPr>
              <a:t>tepat</a:t>
            </a:r>
            <a:r>
              <a:rPr lang="en-US" sz="1600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”  </a:t>
            </a:r>
            <a:r>
              <a:rPr lang="en-US" sz="1600" dirty="0" err="1" smtClean="0">
                <a:solidFill>
                  <a:schemeClr val="bg1"/>
                </a:solidFill>
                <a:latin typeface="Segoe Print" panose="02000600000000000000" pitchFamily="2" charset="0"/>
              </a:rPr>
              <a:t>adalah</a:t>
            </a:r>
            <a:r>
              <a:rPr lang="en-US" sz="1600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egoe Print" panose="02000600000000000000" pitchFamily="2" charset="0"/>
              </a:rPr>
              <a:t>subyektif</a:t>
            </a:r>
            <a:r>
              <a:rPr lang="en-US" sz="1600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 : </a:t>
            </a:r>
            <a:r>
              <a:rPr lang="en-US" sz="1600" dirty="0" err="1" smtClean="0">
                <a:solidFill>
                  <a:schemeClr val="bg1"/>
                </a:solidFill>
                <a:latin typeface="Segoe Print" panose="02000600000000000000" pitchFamily="2" charset="0"/>
              </a:rPr>
              <a:t>bergantung</a:t>
            </a:r>
            <a:r>
              <a:rPr lang="en-US" sz="1600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egoe Print" panose="02000600000000000000" pitchFamily="2" charset="0"/>
              </a:rPr>
              <a:t>pada</a:t>
            </a:r>
            <a:r>
              <a:rPr lang="en-US" sz="1600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 “</a:t>
            </a:r>
            <a:r>
              <a:rPr lang="en-US" sz="1600" dirty="0" err="1" smtClean="0">
                <a:solidFill>
                  <a:schemeClr val="bg1"/>
                </a:solidFill>
                <a:latin typeface="Segoe Print" panose="02000600000000000000" pitchFamily="2" charset="0"/>
              </a:rPr>
              <a:t>subyek</a:t>
            </a:r>
            <a:r>
              <a:rPr lang="en-US" sz="1600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”.</a:t>
            </a:r>
            <a:endParaRPr lang="th-TH" sz="16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286171" y="6539716"/>
            <a:ext cx="4905829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(Images from Rafael C. Gonzalez and Richard E. </a:t>
            </a:r>
            <a:r>
              <a:rPr lang="en-US" sz="1000" dirty="0" smtClean="0"/>
              <a:t>Wood</a:t>
            </a:r>
            <a:r>
              <a:rPr lang="en-US" sz="1000" dirty="0"/>
              <a:t>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45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27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6411" y="1670502"/>
            <a:ext cx="6721246" cy="489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451430" y="464457"/>
            <a:ext cx="7795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Arial" charset="0"/>
                <a:cs typeface="Arial" charset="0"/>
              </a:rPr>
              <a:t>Human vision: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Frekuensi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Spatial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vs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Kontras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46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74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1951" y="1773238"/>
            <a:ext cx="2868613" cy="286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7576" y="1773238"/>
            <a:ext cx="2868613" cy="286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51763" y="1773238"/>
            <a:ext cx="2868612" cy="286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1524001" y="464457"/>
            <a:ext cx="102338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Arial" charset="0"/>
                <a:cs typeface="Arial" charset="0"/>
              </a:rPr>
              <a:t>Human vision: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Kemampuan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untuk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membedakan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brightness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118382" y="5196578"/>
            <a:ext cx="5420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Segoe Print" panose="02000600000000000000" pitchFamily="2" charset="0"/>
              </a:rPr>
              <a:t>Region </a:t>
            </a:r>
            <a:r>
              <a:rPr lang="en-US" sz="2000" dirty="0" err="1" smtClean="0">
                <a:latin typeface="Segoe Print" panose="02000600000000000000" pitchFamily="2" charset="0"/>
              </a:rPr>
              <a:t>dengan</a:t>
            </a:r>
            <a:r>
              <a:rPr lang="en-US" sz="2000" dirty="0" smtClean="0">
                <a:latin typeface="Segoe Print" panose="02000600000000000000" pitchFamily="2" charset="0"/>
              </a:rPr>
              <a:t> </a:t>
            </a:r>
            <a:r>
              <a:rPr lang="en-US" sz="2000" dirty="0">
                <a:latin typeface="Segoe Print" panose="02000600000000000000" pitchFamily="2" charset="0"/>
              </a:rPr>
              <a:t>5% </a:t>
            </a:r>
            <a:r>
              <a:rPr lang="en-US" sz="2000" dirty="0" err="1" smtClean="0">
                <a:latin typeface="Segoe Print" panose="02000600000000000000" pitchFamily="2" charset="0"/>
              </a:rPr>
              <a:t>perbedaan</a:t>
            </a:r>
            <a:r>
              <a:rPr lang="en-US" sz="2000" dirty="0" smtClean="0">
                <a:latin typeface="Segoe Print" panose="02000600000000000000" pitchFamily="2" charset="0"/>
              </a:rPr>
              <a:t> brightness</a:t>
            </a:r>
            <a:endParaRPr lang="th-TH" sz="2000" dirty="0">
              <a:latin typeface="Segoe Print" panose="02000600000000000000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47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40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63293" y="373390"/>
            <a:ext cx="3482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Dasar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Relasi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Piksel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2806701" y="1711325"/>
            <a:ext cx="2957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2797175" y="1712913"/>
            <a:ext cx="0" cy="2151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749926" y="1376364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x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2376466" y="3779838"/>
            <a:ext cx="3000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y</a:t>
            </a: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2133601" y="1371601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(0,0)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4002950" y="6169818"/>
            <a:ext cx="17791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Metode</a:t>
            </a:r>
            <a:r>
              <a:rPr lang="en-US" dirty="0" smtClean="0"/>
              <a:t> Indexing</a:t>
            </a:r>
            <a:endParaRPr lang="en-US" dirty="0"/>
          </a:p>
        </p:txBody>
      </p:sp>
      <p:grpSp>
        <p:nvGrpSpPr>
          <p:cNvPr id="23604" name="Group 52"/>
          <p:cNvGrpSpPr>
            <a:grpSpLocks/>
          </p:cNvGrpSpPr>
          <p:nvPr/>
        </p:nvGrpSpPr>
        <p:grpSpPr bwMode="auto">
          <a:xfrm>
            <a:off x="3167063" y="2036764"/>
            <a:ext cx="3694112" cy="3665537"/>
            <a:chOff x="1035" y="1283"/>
            <a:chExt cx="2327" cy="2309"/>
          </a:xfrm>
        </p:grpSpPr>
        <p:grpSp>
          <p:nvGrpSpPr>
            <p:cNvPr id="23597" name="Group 45"/>
            <p:cNvGrpSpPr>
              <a:grpSpLocks/>
            </p:cNvGrpSpPr>
            <p:nvPr/>
          </p:nvGrpSpPr>
          <p:grpSpPr bwMode="auto">
            <a:xfrm>
              <a:off x="1162" y="1283"/>
              <a:ext cx="2032" cy="2309"/>
              <a:chOff x="1162" y="1372"/>
              <a:chExt cx="2032" cy="2168"/>
            </a:xfrm>
          </p:grpSpPr>
          <p:sp>
            <p:nvSpPr>
              <p:cNvPr id="23593" name="Line 41"/>
              <p:cNvSpPr>
                <a:spLocks noChangeShapeType="1"/>
              </p:cNvSpPr>
              <p:nvPr/>
            </p:nvSpPr>
            <p:spPr bwMode="auto">
              <a:xfrm>
                <a:off x="1162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4" name="Line 42"/>
              <p:cNvSpPr>
                <a:spLocks noChangeShapeType="1"/>
              </p:cNvSpPr>
              <p:nvPr/>
            </p:nvSpPr>
            <p:spPr bwMode="auto">
              <a:xfrm>
                <a:off x="3194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5" name="Line 43"/>
              <p:cNvSpPr>
                <a:spLocks noChangeShapeType="1"/>
              </p:cNvSpPr>
              <p:nvPr/>
            </p:nvSpPr>
            <p:spPr bwMode="auto">
              <a:xfrm>
                <a:off x="2516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6" name="Line 44"/>
              <p:cNvSpPr>
                <a:spLocks noChangeShapeType="1"/>
              </p:cNvSpPr>
              <p:nvPr/>
            </p:nvSpPr>
            <p:spPr bwMode="auto">
              <a:xfrm>
                <a:off x="1839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03" name="Group 51"/>
            <p:cNvGrpSpPr>
              <a:grpSpLocks/>
            </p:cNvGrpSpPr>
            <p:nvPr/>
          </p:nvGrpSpPr>
          <p:grpSpPr bwMode="auto">
            <a:xfrm>
              <a:off x="1035" y="1412"/>
              <a:ext cx="2327" cy="2032"/>
              <a:chOff x="1035" y="1412"/>
              <a:chExt cx="2327" cy="2032"/>
            </a:xfrm>
          </p:grpSpPr>
          <p:sp>
            <p:nvSpPr>
              <p:cNvPr id="23568" name="Text Box 16"/>
              <p:cNvSpPr txBox="1">
                <a:spLocks noChangeArrowheads="1"/>
              </p:cNvSpPr>
              <p:nvPr/>
            </p:nvSpPr>
            <p:spPr bwMode="auto">
              <a:xfrm>
                <a:off x="1972" y="2288"/>
                <a:ext cx="4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</a:t>
                </a:r>
                <a:r>
                  <a:rPr lang="en-US" sz="2000"/>
                  <a:t>,</a:t>
                </a:r>
                <a:r>
                  <a:rPr lang="en-US" sz="2000" i="1"/>
                  <a:t>y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23569" name="Text Box 17"/>
              <p:cNvSpPr txBox="1">
                <a:spLocks noChangeArrowheads="1"/>
              </p:cNvSpPr>
              <p:nvPr/>
            </p:nvSpPr>
            <p:spPr bwMode="auto">
              <a:xfrm>
                <a:off x="2576" y="2288"/>
                <a:ext cx="56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x+1</a:t>
                </a:r>
                <a:r>
                  <a:rPr lang="en-US" sz="2000"/>
                  <a:t>,</a:t>
                </a:r>
                <a:r>
                  <a:rPr lang="en-US" sz="2000" i="1"/>
                  <a:t>y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1235" y="2288"/>
                <a:ext cx="53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x-1</a:t>
                </a:r>
                <a:r>
                  <a:rPr lang="en-US" sz="2000"/>
                  <a:t>,</a:t>
                </a:r>
                <a:r>
                  <a:rPr lang="en-US" sz="2000" i="1"/>
                  <a:t>y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23571" name="Text Box 19"/>
              <p:cNvSpPr txBox="1">
                <a:spLocks noChangeArrowheads="1"/>
              </p:cNvSpPr>
              <p:nvPr/>
            </p:nvSpPr>
            <p:spPr bwMode="auto">
              <a:xfrm>
                <a:off x="1905" y="1612"/>
                <a:ext cx="53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</a:t>
                </a:r>
                <a:r>
                  <a:rPr lang="en-US" sz="2000"/>
                  <a:t>,</a:t>
                </a:r>
                <a:r>
                  <a:rPr lang="en-US" sz="2000" i="1"/>
                  <a:t>y-1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23572" name="Text Box 20"/>
              <p:cNvSpPr txBox="1">
                <a:spLocks noChangeArrowheads="1"/>
              </p:cNvSpPr>
              <p:nvPr/>
            </p:nvSpPr>
            <p:spPr bwMode="auto">
              <a:xfrm>
                <a:off x="1894" y="2978"/>
                <a:ext cx="56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</a:t>
                </a:r>
                <a:r>
                  <a:rPr lang="en-US" sz="2000"/>
                  <a:t>,</a:t>
                </a:r>
                <a:r>
                  <a:rPr lang="en-US" sz="2000" i="1"/>
                  <a:t>y+1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510" y="1612"/>
                <a:ext cx="69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x+1</a:t>
                </a:r>
                <a:r>
                  <a:rPr lang="en-US" sz="2000"/>
                  <a:t>,</a:t>
                </a:r>
                <a:r>
                  <a:rPr lang="en-US" sz="2000" i="1"/>
                  <a:t>y-1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23574" name="Text Box 22"/>
              <p:cNvSpPr txBox="1">
                <a:spLocks noChangeArrowheads="1"/>
              </p:cNvSpPr>
              <p:nvPr/>
            </p:nvSpPr>
            <p:spPr bwMode="auto">
              <a:xfrm>
                <a:off x="1169" y="1612"/>
                <a:ext cx="6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x-1</a:t>
                </a:r>
                <a:r>
                  <a:rPr lang="en-US" sz="2000"/>
                  <a:t>,</a:t>
                </a:r>
                <a:r>
                  <a:rPr lang="en-US" sz="2000" i="1"/>
                  <a:t>y-1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23575" name="Text Box 23"/>
              <p:cNvSpPr txBox="1">
                <a:spLocks noChangeArrowheads="1"/>
              </p:cNvSpPr>
              <p:nvPr/>
            </p:nvSpPr>
            <p:spPr bwMode="auto">
              <a:xfrm>
                <a:off x="1158" y="2978"/>
                <a:ext cx="69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x-1</a:t>
                </a:r>
                <a:r>
                  <a:rPr lang="en-US" sz="2000"/>
                  <a:t>,</a:t>
                </a:r>
                <a:r>
                  <a:rPr lang="en-US" sz="2000" i="1"/>
                  <a:t>y+1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494" y="2978"/>
                <a:ext cx="72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x+1</a:t>
                </a:r>
                <a:r>
                  <a:rPr lang="en-US" sz="2000"/>
                  <a:t>,</a:t>
                </a:r>
                <a:r>
                  <a:rPr lang="en-US" sz="2000" i="1"/>
                  <a:t>y+1</a:t>
                </a:r>
                <a:r>
                  <a:rPr lang="en-US" sz="2000"/>
                  <a:t>)</a:t>
                </a:r>
              </a:p>
            </p:txBody>
          </p:sp>
          <p:grpSp>
            <p:nvGrpSpPr>
              <p:cNvPr id="23598" name="Group 46"/>
              <p:cNvGrpSpPr>
                <a:grpSpLocks/>
              </p:cNvGrpSpPr>
              <p:nvPr/>
            </p:nvGrpSpPr>
            <p:grpSpPr bwMode="auto">
              <a:xfrm rot="-5400000">
                <a:off x="1183" y="1264"/>
                <a:ext cx="2032" cy="2327"/>
                <a:chOff x="1162" y="1372"/>
                <a:chExt cx="2032" cy="2168"/>
              </a:xfrm>
            </p:grpSpPr>
            <p:sp>
              <p:nvSpPr>
                <p:cNvPr id="23599" name="Line 47"/>
                <p:cNvSpPr>
                  <a:spLocks noChangeShapeType="1"/>
                </p:cNvSpPr>
                <p:nvPr/>
              </p:nvSpPr>
              <p:spPr bwMode="auto">
                <a:xfrm>
                  <a:off x="1162" y="1372"/>
                  <a:ext cx="0" cy="2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0" name="Line 48"/>
                <p:cNvSpPr>
                  <a:spLocks noChangeShapeType="1"/>
                </p:cNvSpPr>
                <p:nvPr/>
              </p:nvSpPr>
              <p:spPr bwMode="auto">
                <a:xfrm>
                  <a:off x="3194" y="1372"/>
                  <a:ext cx="0" cy="2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1" name="Line 49"/>
                <p:cNvSpPr>
                  <a:spLocks noChangeShapeType="1"/>
                </p:cNvSpPr>
                <p:nvPr/>
              </p:nvSpPr>
              <p:spPr bwMode="auto">
                <a:xfrm>
                  <a:off x="2516" y="1372"/>
                  <a:ext cx="0" cy="2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2" name="Line 50"/>
                <p:cNvSpPr>
                  <a:spLocks noChangeShapeType="1"/>
                </p:cNvSpPr>
                <p:nvPr/>
              </p:nvSpPr>
              <p:spPr bwMode="auto">
                <a:xfrm>
                  <a:off x="1839" y="1372"/>
                  <a:ext cx="0" cy="2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48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81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568141" y="376894"/>
            <a:ext cx="37032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Ketetanggaan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Piksel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6743" name="Text Box 119"/>
          <p:cNvSpPr txBox="1">
            <a:spLocks noChangeArrowheads="1"/>
          </p:cNvSpPr>
          <p:nvPr/>
        </p:nvSpPr>
        <p:spPr bwMode="auto">
          <a:xfrm>
            <a:off x="0" y="1760539"/>
            <a:ext cx="1219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>
                <a:latin typeface="Segoe Print" panose="02000600000000000000" pitchFamily="2" charset="0"/>
              </a:rPr>
              <a:t>Relasi</a:t>
            </a:r>
            <a:r>
              <a:rPr lang="en-US" sz="1600" b="1" dirty="0" smtClean="0">
                <a:latin typeface="Segoe Print" panose="02000600000000000000" pitchFamily="2" charset="0"/>
              </a:rPr>
              <a:t> </a:t>
            </a:r>
            <a:r>
              <a:rPr lang="en-US" sz="1600" b="1" dirty="0" err="1" smtClean="0">
                <a:latin typeface="Segoe Print" panose="02000600000000000000" pitchFamily="2" charset="0"/>
              </a:rPr>
              <a:t>ketetanggaan</a:t>
            </a:r>
            <a:r>
              <a:rPr lang="en-US" sz="1600" b="1" dirty="0" smtClean="0">
                <a:latin typeface="Segoe Print" panose="02000600000000000000" pitchFamily="2" charset="0"/>
              </a:rPr>
              <a:t> </a:t>
            </a:r>
            <a:r>
              <a:rPr lang="en-US" sz="1600" b="1" dirty="0" err="1" smtClean="0">
                <a:latin typeface="Segoe Print" panose="02000600000000000000" pitchFamily="2" charset="0"/>
              </a:rPr>
              <a:t>digunakan</a:t>
            </a:r>
            <a:r>
              <a:rPr lang="en-US" sz="1600" b="1" dirty="0" smtClean="0">
                <a:latin typeface="Segoe Print" panose="02000600000000000000" pitchFamily="2" charset="0"/>
              </a:rPr>
              <a:t> </a:t>
            </a:r>
            <a:r>
              <a:rPr lang="en-US" sz="1600" b="1" dirty="0" err="1" smtClean="0">
                <a:latin typeface="Segoe Print" panose="02000600000000000000" pitchFamily="2" charset="0"/>
              </a:rPr>
              <a:t>untuk</a:t>
            </a:r>
            <a:r>
              <a:rPr lang="en-US" sz="1600" b="1" dirty="0" smtClean="0">
                <a:latin typeface="Segoe Print" panose="02000600000000000000" pitchFamily="2" charset="0"/>
              </a:rPr>
              <a:t> </a:t>
            </a:r>
            <a:r>
              <a:rPr lang="en-US" sz="1600" b="1" dirty="0" err="1" smtClean="0">
                <a:latin typeface="Segoe Print" panose="02000600000000000000" pitchFamily="2" charset="0"/>
              </a:rPr>
              <a:t>membaca</a:t>
            </a:r>
            <a:r>
              <a:rPr lang="en-US" sz="1600" b="1" dirty="0" smtClean="0">
                <a:latin typeface="Segoe Print" panose="02000600000000000000" pitchFamily="2" charset="0"/>
              </a:rPr>
              <a:t> </a:t>
            </a:r>
            <a:r>
              <a:rPr lang="en-US" sz="1600" b="1" dirty="0" err="1" smtClean="0">
                <a:latin typeface="Segoe Print" panose="02000600000000000000" pitchFamily="2" charset="0"/>
              </a:rPr>
              <a:t>piksel-piksel</a:t>
            </a:r>
            <a:r>
              <a:rPr lang="en-US" sz="1600" b="1" dirty="0" smtClean="0">
                <a:latin typeface="Segoe Print" panose="02000600000000000000" pitchFamily="2" charset="0"/>
              </a:rPr>
              <a:t> yang </a:t>
            </a:r>
            <a:r>
              <a:rPr lang="en-US" sz="1600" b="1" dirty="0" err="1" smtClean="0">
                <a:latin typeface="Segoe Print" panose="02000600000000000000" pitchFamily="2" charset="0"/>
              </a:rPr>
              <a:t>berdekatan</a:t>
            </a:r>
            <a:r>
              <a:rPr lang="en-US" sz="1600" b="1" dirty="0" smtClean="0">
                <a:latin typeface="Segoe Print" panose="02000600000000000000" pitchFamily="2" charset="0"/>
              </a:rPr>
              <a:t>, yang </a:t>
            </a:r>
            <a:r>
              <a:rPr lang="en-US" sz="1600" b="1" dirty="0" err="1" smtClean="0">
                <a:latin typeface="Segoe Print" panose="02000600000000000000" pitchFamily="2" charset="0"/>
              </a:rPr>
              <a:t>berguna</a:t>
            </a:r>
            <a:r>
              <a:rPr lang="en-US" sz="1600" b="1" dirty="0" smtClean="0">
                <a:latin typeface="Segoe Print" panose="02000600000000000000" pitchFamily="2" charset="0"/>
              </a:rPr>
              <a:t> </a:t>
            </a:r>
            <a:r>
              <a:rPr lang="en-US" sz="1600" b="1" dirty="0" err="1" smtClean="0">
                <a:latin typeface="Segoe Print" panose="02000600000000000000" pitchFamily="2" charset="0"/>
              </a:rPr>
              <a:t>untuk</a:t>
            </a:r>
            <a:r>
              <a:rPr lang="en-US" sz="1600" b="1" dirty="0" smtClean="0">
                <a:latin typeface="Segoe Print" panose="02000600000000000000" pitchFamily="2" charset="0"/>
              </a:rPr>
              <a:t> </a:t>
            </a:r>
            <a:r>
              <a:rPr lang="en-US" sz="1600" b="1" dirty="0" err="1" smtClean="0">
                <a:latin typeface="Segoe Print" panose="02000600000000000000" pitchFamily="2" charset="0"/>
              </a:rPr>
              <a:t>analisa</a:t>
            </a:r>
            <a:r>
              <a:rPr lang="en-US" sz="1600" b="1" dirty="0" smtClean="0">
                <a:latin typeface="Segoe Print" panose="02000600000000000000" pitchFamily="2" charset="0"/>
              </a:rPr>
              <a:t> region. </a:t>
            </a:r>
            <a:endParaRPr lang="en-US" sz="1600" b="1" dirty="0">
              <a:latin typeface="Segoe Print" panose="020006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33505" y="2384981"/>
            <a:ext cx="8864832" cy="4272942"/>
            <a:chOff x="2233506" y="2303009"/>
            <a:chExt cx="8864832" cy="4272942"/>
          </a:xfrm>
        </p:grpSpPr>
        <p:sp>
          <p:nvSpPr>
            <p:cNvPr id="26715" name="Line 91"/>
            <p:cNvSpPr>
              <a:spLocks noChangeShapeType="1"/>
            </p:cNvSpPr>
            <p:nvPr/>
          </p:nvSpPr>
          <p:spPr bwMode="auto">
            <a:xfrm>
              <a:off x="2414587" y="2303009"/>
              <a:ext cx="0" cy="290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16" name="Line 92"/>
            <p:cNvSpPr>
              <a:spLocks noChangeShapeType="1"/>
            </p:cNvSpPr>
            <p:nvPr/>
          </p:nvSpPr>
          <p:spPr bwMode="auto">
            <a:xfrm>
              <a:off x="4972050" y="2303009"/>
              <a:ext cx="0" cy="290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17" name="Line 93"/>
            <p:cNvSpPr>
              <a:spLocks noChangeShapeType="1"/>
            </p:cNvSpPr>
            <p:nvPr/>
          </p:nvSpPr>
          <p:spPr bwMode="auto">
            <a:xfrm>
              <a:off x="4117975" y="2303009"/>
              <a:ext cx="0" cy="290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18" name="Line 94"/>
            <p:cNvSpPr>
              <a:spLocks noChangeShapeType="1"/>
            </p:cNvSpPr>
            <p:nvPr/>
          </p:nvSpPr>
          <p:spPr bwMode="auto">
            <a:xfrm>
              <a:off x="3267075" y="2303009"/>
              <a:ext cx="0" cy="290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20" name="Text Box 96"/>
            <p:cNvSpPr txBox="1">
              <a:spLocks noChangeArrowheads="1"/>
            </p:cNvSpPr>
            <p:nvPr/>
          </p:nvSpPr>
          <p:spPr bwMode="auto">
            <a:xfrm>
              <a:off x="3546553" y="3641272"/>
              <a:ext cx="27924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/>
                <a:t>p</a:t>
              </a:r>
            </a:p>
          </p:txBody>
        </p:sp>
        <p:grpSp>
          <p:nvGrpSpPr>
            <p:cNvPr id="26748" name="Group 124"/>
            <p:cNvGrpSpPr>
              <a:grpSpLocks/>
            </p:cNvGrpSpPr>
            <p:nvPr/>
          </p:nvGrpSpPr>
          <p:grpSpPr bwMode="auto">
            <a:xfrm>
              <a:off x="4125913" y="3323772"/>
              <a:ext cx="842963" cy="842963"/>
              <a:chOff x="1638" y="1856"/>
              <a:chExt cx="531" cy="531"/>
            </a:xfrm>
          </p:grpSpPr>
          <p:sp>
            <p:nvSpPr>
              <p:cNvPr id="26737" name="Rectangle 113"/>
              <p:cNvSpPr>
                <a:spLocks noChangeArrowheads="1"/>
              </p:cNvSpPr>
              <p:nvPr/>
            </p:nvSpPr>
            <p:spPr bwMode="auto">
              <a:xfrm>
                <a:off x="1638" y="1856"/>
                <a:ext cx="531" cy="53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1" name="Text Box 97"/>
              <p:cNvSpPr txBox="1">
                <a:spLocks noChangeArrowheads="1"/>
              </p:cNvSpPr>
              <p:nvPr/>
            </p:nvSpPr>
            <p:spPr bwMode="auto">
              <a:xfrm>
                <a:off x="1680" y="2056"/>
                <a:ext cx="4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/>
                  <a:t>(</a:t>
                </a:r>
                <a:r>
                  <a:rPr lang="en-US" sz="1400" b="1" i="1"/>
                  <a:t>x+1</a:t>
                </a:r>
                <a:r>
                  <a:rPr lang="en-US" sz="1400" b="1"/>
                  <a:t>,</a:t>
                </a:r>
                <a:r>
                  <a:rPr lang="en-US" sz="1400" b="1" i="1"/>
                  <a:t>y</a:t>
                </a:r>
                <a:r>
                  <a:rPr lang="en-US" sz="1400" b="1"/>
                  <a:t>)</a:t>
                </a:r>
              </a:p>
            </p:txBody>
          </p:sp>
        </p:grpSp>
        <p:grpSp>
          <p:nvGrpSpPr>
            <p:cNvPr id="26747" name="Group 123"/>
            <p:cNvGrpSpPr>
              <a:grpSpLocks/>
            </p:cNvGrpSpPr>
            <p:nvPr/>
          </p:nvGrpSpPr>
          <p:grpSpPr bwMode="auto">
            <a:xfrm>
              <a:off x="2420938" y="3325359"/>
              <a:ext cx="842963" cy="842962"/>
              <a:chOff x="564" y="1857"/>
              <a:chExt cx="531" cy="531"/>
            </a:xfrm>
          </p:grpSpPr>
          <p:sp>
            <p:nvSpPr>
              <p:cNvPr id="26736" name="Rectangle 112"/>
              <p:cNvSpPr>
                <a:spLocks noChangeArrowheads="1"/>
              </p:cNvSpPr>
              <p:nvPr/>
            </p:nvSpPr>
            <p:spPr bwMode="auto">
              <a:xfrm>
                <a:off x="564" y="1857"/>
                <a:ext cx="531" cy="53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2" name="Text Box 98"/>
              <p:cNvSpPr txBox="1">
                <a:spLocks noChangeArrowheads="1"/>
              </p:cNvSpPr>
              <p:nvPr/>
            </p:nvSpPr>
            <p:spPr bwMode="auto">
              <a:xfrm>
                <a:off x="621" y="2056"/>
                <a:ext cx="41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/>
                  <a:t>(</a:t>
                </a:r>
                <a:r>
                  <a:rPr lang="en-US" sz="1400" b="1" i="1"/>
                  <a:t>x-1</a:t>
                </a:r>
                <a:r>
                  <a:rPr lang="en-US" sz="1400" b="1"/>
                  <a:t>,</a:t>
                </a:r>
                <a:r>
                  <a:rPr lang="en-US" sz="1400" b="1" i="1"/>
                  <a:t>y</a:t>
                </a:r>
                <a:r>
                  <a:rPr lang="en-US" sz="1400" b="1"/>
                  <a:t>)</a:t>
                </a:r>
              </a:p>
            </p:txBody>
          </p:sp>
        </p:grpSp>
        <p:grpSp>
          <p:nvGrpSpPr>
            <p:cNvPr id="26746" name="Group 122"/>
            <p:cNvGrpSpPr>
              <a:grpSpLocks/>
            </p:cNvGrpSpPr>
            <p:nvPr/>
          </p:nvGrpSpPr>
          <p:grpSpPr bwMode="auto">
            <a:xfrm>
              <a:off x="3273425" y="2471284"/>
              <a:ext cx="842962" cy="842962"/>
              <a:chOff x="1101" y="1319"/>
              <a:chExt cx="531" cy="531"/>
            </a:xfrm>
          </p:grpSpPr>
          <p:sp>
            <p:nvSpPr>
              <p:cNvPr id="26735" name="Rectangle 111"/>
              <p:cNvSpPr>
                <a:spLocks noChangeArrowheads="1"/>
              </p:cNvSpPr>
              <p:nvPr/>
            </p:nvSpPr>
            <p:spPr bwMode="auto">
              <a:xfrm>
                <a:off x="1101" y="1319"/>
                <a:ext cx="531" cy="53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3" name="Text Box 99"/>
              <p:cNvSpPr txBox="1">
                <a:spLocks noChangeArrowheads="1"/>
              </p:cNvSpPr>
              <p:nvPr/>
            </p:nvSpPr>
            <p:spPr bwMode="auto">
              <a:xfrm>
                <a:off x="1153" y="1520"/>
                <a:ext cx="41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/>
                  <a:t>(</a:t>
                </a:r>
                <a:r>
                  <a:rPr lang="en-US" sz="1400" b="1" i="1"/>
                  <a:t>x</a:t>
                </a:r>
                <a:r>
                  <a:rPr lang="en-US" sz="1400" b="1"/>
                  <a:t>,</a:t>
                </a:r>
                <a:r>
                  <a:rPr lang="en-US" sz="1400" b="1" i="1"/>
                  <a:t>y-1</a:t>
                </a:r>
                <a:r>
                  <a:rPr lang="en-US" sz="1400" b="1"/>
                  <a:t>)</a:t>
                </a:r>
              </a:p>
            </p:txBody>
          </p:sp>
        </p:grpSp>
        <p:grpSp>
          <p:nvGrpSpPr>
            <p:cNvPr id="26749" name="Group 125"/>
            <p:cNvGrpSpPr>
              <a:grpSpLocks/>
            </p:cNvGrpSpPr>
            <p:nvPr/>
          </p:nvGrpSpPr>
          <p:grpSpPr bwMode="auto">
            <a:xfrm>
              <a:off x="3273425" y="4176259"/>
              <a:ext cx="842962" cy="842962"/>
              <a:chOff x="1101" y="2393"/>
              <a:chExt cx="531" cy="531"/>
            </a:xfrm>
          </p:grpSpPr>
          <p:sp>
            <p:nvSpPr>
              <p:cNvPr id="26734" name="Rectangle 110"/>
              <p:cNvSpPr>
                <a:spLocks noChangeArrowheads="1"/>
              </p:cNvSpPr>
              <p:nvPr/>
            </p:nvSpPr>
            <p:spPr bwMode="auto">
              <a:xfrm>
                <a:off x="1101" y="2393"/>
                <a:ext cx="531" cy="53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4" name="Text Box 100"/>
              <p:cNvSpPr txBox="1">
                <a:spLocks noChangeArrowheads="1"/>
              </p:cNvSpPr>
              <p:nvPr/>
            </p:nvSpPr>
            <p:spPr bwMode="auto">
              <a:xfrm>
                <a:off x="1139" y="2603"/>
                <a:ext cx="4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/>
                  <a:t>(</a:t>
                </a:r>
                <a:r>
                  <a:rPr lang="en-US" sz="1400" b="1" i="1"/>
                  <a:t>x</a:t>
                </a:r>
                <a:r>
                  <a:rPr lang="en-US" sz="1400" b="1"/>
                  <a:t>,</a:t>
                </a:r>
                <a:r>
                  <a:rPr lang="en-US" sz="1400" b="1" i="1"/>
                  <a:t>y+1</a:t>
                </a:r>
                <a:r>
                  <a:rPr lang="en-US" sz="1400" b="1"/>
                  <a:t>)</a:t>
                </a:r>
              </a:p>
            </p:txBody>
          </p:sp>
        </p:grpSp>
        <p:grpSp>
          <p:nvGrpSpPr>
            <p:cNvPr id="26729" name="Group 105"/>
            <p:cNvGrpSpPr>
              <a:grpSpLocks/>
            </p:cNvGrpSpPr>
            <p:nvPr/>
          </p:nvGrpSpPr>
          <p:grpSpPr bwMode="auto">
            <a:xfrm rot="-5400000">
              <a:off x="2439194" y="2279991"/>
              <a:ext cx="2559050" cy="2928937"/>
              <a:chOff x="1162" y="1372"/>
              <a:chExt cx="2032" cy="2168"/>
            </a:xfrm>
          </p:grpSpPr>
          <p:sp>
            <p:nvSpPr>
              <p:cNvPr id="26730" name="Line 106"/>
              <p:cNvSpPr>
                <a:spLocks noChangeShapeType="1"/>
              </p:cNvSpPr>
              <p:nvPr/>
            </p:nvSpPr>
            <p:spPr bwMode="auto">
              <a:xfrm>
                <a:off x="1162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1" name="Line 107"/>
              <p:cNvSpPr>
                <a:spLocks noChangeShapeType="1"/>
              </p:cNvSpPr>
              <p:nvPr/>
            </p:nvSpPr>
            <p:spPr bwMode="auto">
              <a:xfrm>
                <a:off x="3194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2" name="Line 108"/>
              <p:cNvSpPr>
                <a:spLocks noChangeShapeType="1"/>
              </p:cNvSpPr>
              <p:nvPr/>
            </p:nvSpPr>
            <p:spPr bwMode="auto">
              <a:xfrm>
                <a:off x="2516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3" name="Line 109"/>
              <p:cNvSpPr>
                <a:spLocks noChangeShapeType="1"/>
              </p:cNvSpPr>
              <p:nvPr/>
            </p:nvSpPr>
            <p:spPr bwMode="auto">
              <a:xfrm>
                <a:off x="1839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38" name="Text Box 114"/>
            <p:cNvSpPr txBox="1">
              <a:spLocks noChangeArrowheads="1"/>
            </p:cNvSpPr>
            <p:nvPr/>
          </p:nvSpPr>
          <p:spPr bwMode="auto">
            <a:xfrm>
              <a:off x="6491288" y="2549072"/>
              <a:ext cx="275431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/>
                <a:t>4-neighbors of </a:t>
              </a:r>
              <a:r>
                <a:rPr lang="en-US" sz="2800" b="1" i="1"/>
                <a:t>p</a:t>
              </a:r>
              <a:r>
                <a:rPr lang="en-US" sz="2800" b="1"/>
                <a:t>:</a:t>
              </a:r>
            </a:p>
          </p:txBody>
        </p:sp>
        <p:grpSp>
          <p:nvGrpSpPr>
            <p:cNvPr id="26750" name="Group 126"/>
            <p:cNvGrpSpPr>
              <a:grpSpLocks/>
            </p:cNvGrpSpPr>
            <p:nvPr/>
          </p:nvGrpSpPr>
          <p:grpSpPr bwMode="auto">
            <a:xfrm>
              <a:off x="5586412" y="3530147"/>
              <a:ext cx="3074988" cy="1376363"/>
              <a:chOff x="2558" y="1986"/>
              <a:chExt cx="1937" cy="867"/>
            </a:xfrm>
          </p:grpSpPr>
          <p:sp>
            <p:nvSpPr>
              <p:cNvPr id="26739" name="Text Box 115"/>
              <p:cNvSpPr txBox="1">
                <a:spLocks noChangeArrowheads="1"/>
              </p:cNvSpPr>
              <p:nvPr/>
            </p:nvSpPr>
            <p:spPr bwMode="auto">
              <a:xfrm>
                <a:off x="2558" y="2237"/>
                <a:ext cx="839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200" i="1"/>
                  <a:t>N</a:t>
                </a:r>
                <a:r>
                  <a:rPr lang="en-US" sz="3200" i="1" baseline="-25000"/>
                  <a:t>4</a:t>
                </a:r>
                <a:r>
                  <a:rPr lang="en-US" sz="3200"/>
                  <a:t>(</a:t>
                </a:r>
                <a:r>
                  <a:rPr lang="en-US" sz="3200" i="1"/>
                  <a:t>p</a:t>
                </a:r>
                <a:r>
                  <a:rPr lang="en-US" sz="3200"/>
                  <a:t>)</a:t>
                </a:r>
                <a:r>
                  <a:rPr lang="en-US" sz="2000"/>
                  <a:t> = </a:t>
                </a:r>
              </a:p>
            </p:txBody>
          </p:sp>
          <p:sp>
            <p:nvSpPr>
              <p:cNvPr id="26740" name="AutoShape 116"/>
              <p:cNvSpPr>
                <a:spLocks/>
              </p:cNvSpPr>
              <p:nvPr/>
            </p:nvSpPr>
            <p:spPr bwMode="auto">
              <a:xfrm>
                <a:off x="3484" y="1986"/>
                <a:ext cx="136" cy="867"/>
              </a:xfrm>
              <a:prstGeom prst="leftBrace">
                <a:avLst>
                  <a:gd name="adj1" fmla="val 5312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41" name="AutoShape 117"/>
              <p:cNvSpPr>
                <a:spLocks/>
              </p:cNvSpPr>
              <p:nvPr/>
            </p:nvSpPr>
            <p:spPr bwMode="auto">
              <a:xfrm flipH="1">
                <a:off x="4359" y="1986"/>
                <a:ext cx="136" cy="867"/>
              </a:xfrm>
              <a:prstGeom prst="leftBrace">
                <a:avLst>
                  <a:gd name="adj1" fmla="val 5312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742" name="Text Box 118"/>
            <p:cNvSpPr txBox="1">
              <a:spLocks noChangeArrowheads="1"/>
            </p:cNvSpPr>
            <p:nvPr/>
          </p:nvSpPr>
          <p:spPr bwMode="auto">
            <a:xfrm>
              <a:off x="7447549" y="3417435"/>
              <a:ext cx="83067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(x</a:t>
              </a:r>
              <a:r>
                <a:rPr lang="en-US">
                  <a:latin typeface="Symbol" pitchFamily="18" charset="2"/>
                </a:rPr>
                <a:t>-</a:t>
              </a:r>
              <a:r>
                <a:rPr lang="en-US"/>
                <a:t>1,y)</a:t>
              </a:r>
            </a:p>
            <a:p>
              <a:pPr algn="ctr"/>
              <a:r>
                <a:rPr lang="en-US"/>
                <a:t>(x+1,y)</a:t>
              </a:r>
            </a:p>
            <a:p>
              <a:pPr algn="ctr"/>
              <a:r>
                <a:rPr lang="en-US"/>
                <a:t>(x,y</a:t>
              </a:r>
              <a:r>
                <a:rPr lang="en-US">
                  <a:latin typeface="Symbol" pitchFamily="18" charset="2"/>
                </a:rPr>
                <a:t>-</a:t>
              </a:r>
              <a:r>
                <a:rPr lang="en-US"/>
                <a:t>1)</a:t>
              </a:r>
            </a:p>
            <a:p>
              <a:pPr algn="ctr"/>
              <a:r>
                <a:rPr lang="en-US"/>
                <a:t>(x,y+1)</a:t>
              </a:r>
              <a:endParaRPr lang="en-US" sz="2000"/>
            </a:p>
          </p:txBody>
        </p:sp>
        <p:sp>
          <p:nvSpPr>
            <p:cNvPr id="26744" name="Text Box 120"/>
            <p:cNvSpPr txBox="1">
              <a:spLocks noChangeArrowheads="1"/>
            </p:cNvSpPr>
            <p:nvPr/>
          </p:nvSpPr>
          <p:spPr bwMode="auto">
            <a:xfrm>
              <a:off x="2233506" y="6206619"/>
              <a:ext cx="335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Note: </a:t>
              </a:r>
              <a:r>
                <a:rPr lang="en-US" i="1" dirty="0"/>
                <a:t>q</a:t>
              </a:r>
              <a:r>
                <a:rPr lang="en-US" dirty="0"/>
                <a:t> </a:t>
              </a:r>
              <a:r>
                <a:rPr lang="en-US" dirty="0">
                  <a:latin typeface="Symbol" pitchFamily="18" charset="2"/>
                </a:rPr>
                <a:t>Î </a:t>
              </a:r>
              <a:r>
                <a:rPr lang="en-US" i="1" dirty="0"/>
                <a:t>N</a:t>
              </a:r>
              <a:r>
                <a:rPr lang="en-US" i="1" baseline="-25000" dirty="0"/>
                <a:t>4</a:t>
              </a:r>
              <a:r>
                <a:rPr lang="en-US" dirty="0"/>
                <a:t>(</a:t>
              </a:r>
              <a:r>
                <a:rPr lang="en-US" i="1" dirty="0"/>
                <a:t>p</a:t>
              </a:r>
              <a:r>
                <a:rPr lang="en-US" dirty="0"/>
                <a:t>) implies </a:t>
              </a:r>
              <a:r>
                <a:rPr lang="en-US" i="1" dirty="0"/>
                <a:t>p</a:t>
              </a:r>
              <a:r>
                <a:rPr lang="en-US" dirty="0"/>
                <a:t> </a:t>
              </a:r>
              <a:r>
                <a:rPr lang="en-US" dirty="0">
                  <a:latin typeface="Symbol" pitchFamily="18" charset="2"/>
                </a:rPr>
                <a:t>Î </a:t>
              </a:r>
              <a:r>
                <a:rPr lang="en-US" i="1" dirty="0"/>
                <a:t>N</a:t>
              </a:r>
              <a:r>
                <a:rPr lang="en-US" i="1" baseline="-25000" dirty="0"/>
                <a:t>4</a:t>
              </a:r>
              <a:r>
                <a:rPr lang="en-US" dirty="0"/>
                <a:t>(</a:t>
              </a:r>
              <a:r>
                <a:rPr lang="en-US" i="1" dirty="0"/>
                <a:t>q</a:t>
              </a:r>
              <a:r>
                <a:rPr lang="en-US" dirty="0"/>
                <a:t>) </a:t>
              </a:r>
            </a:p>
          </p:txBody>
        </p:sp>
        <p:sp>
          <p:nvSpPr>
            <p:cNvPr id="26745" name="Text Box 121"/>
            <p:cNvSpPr txBox="1">
              <a:spLocks noChangeArrowheads="1"/>
            </p:cNvSpPr>
            <p:nvPr/>
          </p:nvSpPr>
          <p:spPr bwMode="auto">
            <a:xfrm>
              <a:off x="2254250" y="5415680"/>
              <a:ext cx="8844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 err="1" smtClean="0">
                  <a:latin typeface="Segoe Print" panose="02000600000000000000" pitchFamily="2" charset="0"/>
                </a:rPr>
                <a:t>Relasi</a:t>
              </a:r>
              <a:r>
                <a:rPr lang="en-US" sz="1600" dirty="0" smtClean="0">
                  <a:latin typeface="Segoe Print" panose="02000600000000000000" pitchFamily="2" charset="0"/>
                </a:rPr>
                <a:t> 4-ketetanggaan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mengacu</a:t>
              </a:r>
              <a:r>
                <a:rPr lang="en-US" sz="1600" dirty="0" smtClean="0">
                  <a:latin typeface="Segoe Print" panose="02000600000000000000" pitchFamily="2" charset="0"/>
                </a:rPr>
                <a:t>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pada</a:t>
              </a:r>
              <a:r>
                <a:rPr lang="en-US" sz="1600" dirty="0" smtClean="0">
                  <a:latin typeface="Segoe Print" panose="02000600000000000000" pitchFamily="2" charset="0"/>
                </a:rPr>
                <a:t>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hanya</a:t>
              </a:r>
              <a:r>
                <a:rPr lang="en-US" sz="1600" dirty="0" smtClean="0">
                  <a:latin typeface="Segoe Print" panose="02000600000000000000" pitchFamily="2" charset="0"/>
                </a:rPr>
                <a:t>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pada</a:t>
              </a:r>
              <a:r>
                <a:rPr lang="en-US" sz="1600" dirty="0" smtClean="0">
                  <a:latin typeface="Segoe Print" panose="02000600000000000000" pitchFamily="2" charset="0"/>
                </a:rPr>
                <a:t>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tetangga</a:t>
              </a:r>
              <a:r>
                <a:rPr lang="en-US" sz="1600" dirty="0" smtClean="0">
                  <a:latin typeface="Segoe Print" panose="02000600000000000000" pitchFamily="2" charset="0"/>
                </a:rPr>
                <a:t> vertical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dan</a:t>
              </a:r>
              <a:r>
                <a:rPr lang="en-US" sz="1600" dirty="0" smtClean="0">
                  <a:latin typeface="Segoe Print" panose="02000600000000000000" pitchFamily="2" charset="0"/>
                </a:rPr>
                <a:t>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horisontal</a:t>
              </a:r>
              <a:endParaRPr lang="en-US" sz="1600" dirty="0">
                <a:latin typeface="Segoe Print" panose="02000600000000000000" pitchFamily="2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49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30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Sesitifitas</a:t>
            </a:r>
            <a:r>
              <a:rPr lang="en-US" dirty="0" smtClean="0"/>
              <a:t> Mata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4269" y="6517437"/>
            <a:ext cx="5964237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 dirty="0"/>
              <a:t>(Images from Rafael C. Gonzalez and Richard E. </a:t>
            </a:r>
            <a:r>
              <a:rPr lang="en-US" sz="1000" dirty="0" smtClean="0"/>
              <a:t>Wood</a:t>
            </a:r>
            <a:r>
              <a:rPr lang="en-US" sz="1000" dirty="0"/>
              <a:t>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8469" y="1600597"/>
            <a:ext cx="7503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Mata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</a:t>
            </a:r>
            <a:r>
              <a:rPr lang="en-US" sz="2800" dirty="0" err="1" smtClean="0"/>
              <a:t>mempunya</a:t>
            </a:r>
            <a:r>
              <a:rPr lang="en-US" sz="2800" dirty="0" smtClean="0"/>
              <a:t> range yang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perubahan</a:t>
            </a:r>
            <a:r>
              <a:rPr lang="en-US" sz="2800" dirty="0" smtClean="0"/>
              <a:t> </a:t>
            </a:r>
            <a:r>
              <a:rPr lang="en-US" sz="2800" dirty="0" err="1" smtClean="0"/>
              <a:t>intensitas</a:t>
            </a:r>
            <a:r>
              <a:rPr lang="en-US" sz="2800" dirty="0" smtClean="0"/>
              <a:t> </a:t>
            </a:r>
            <a:r>
              <a:rPr lang="en-US" sz="2800" dirty="0" err="1" smtClean="0"/>
              <a:t>cahaya</a:t>
            </a:r>
            <a:endParaRPr lang="en-US" sz="2000" dirty="0"/>
          </a:p>
        </p:txBody>
      </p:sp>
      <p:pic>
        <p:nvPicPr>
          <p:cNvPr id="6" name="Picture 1026"/>
          <p:cNvPicPr>
            <a:picLocks noChangeAspect="1" noChangeArrowheads="1"/>
          </p:cNvPicPr>
          <p:nvPr/>
        </p:nvPicPr>
        <p:blipFill>
          <a:blip r:embed="rId2"/>
          <a:srcRect l="50000"/>
          <a:stretch>
            <a:fillRect/>
          </a:stretch>
        </p:blipFill>
        <p:spPr bwMode="auto">
          <a:xfrm>
            <a:off x="294269" y="1600597"/>
            <a:ext cx="4245140" cy="491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88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1585494" y="479485"/>
            <a:ext cx="42434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Ketetanggaan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Piksel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(2)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85494" y="1871663"/>
            <a:ext cx="6991351" cy="4534316"/>
            <a:chOff x="2252663" y="1363663"/>
            <a:chExt cx="6991351" cy="4534316"/>
          </a:xfrm>
        </p:grpSpPr>
        <p:sp>
          <p:nvSpPr>
            <p:cNvPr id="27673" name="Rectangle 25"/>
            <p:cNvSpPr>
              <a:spLocks noChangeArrowheads="1"/>
            </p:cNvSpPr>
            <p:nvPr/>
          </p:nvSpPr>
          <p:spPr bwMode="auto">
            <a:xfrm>
              <a:off x="2420938" y="1533526"/>
              <a:ext cx="842962" cy="8429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4124326" y="1533526"/>
              <a:ext cx="842963" cy="8429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Rectangle 27"/>
            <p:cNvSpPr>
              <a:spLocks noChangeArrowheads="1"/>
            </p:cNvSpPr>
            <p:nvPr/>
          </p:nvSpPr>
          <p:spPr bwMode="auto">
            <a:xfrm>
              <a:off x="2420938" y="3236913"/>
              <a:ext cx="842962" cy="84296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4124326" y="3236913"/>
              <a:ext cx="842963" cy="84296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0" name="Rectangle 2"/>
            <p:cNvSpPr>
              <a:spLocks noChangeArrowheads="1"/>
            </p:cNvSpPr>
            <p:nvPr/>
          </p:nvSpPr>
          <p:spPr bwMode="auto">
            <a:xfrm>
              <a:off x="3271838" y="3236913"/>
              <a:ext cx="842962" cy="84296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1" name="Rectangle 3"/>
            <p:cNvSpPr>
              <a:spLocks noChangeArrowheads="1"/>
            </p:cNvSpPr>
            <p:nvPr/>
          </p:nvSpPr>
          <p:spPr bwMode="auto">
            <a:xfrm>
              <a:off x="3271838" y="1531938"/>
              <a:ext cx="842962" cy="84296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2419351" y="2386013"/>
              <a:ext cx="842963" cy="84296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4124326" y="2384426"/>
              <a:ext cx="842963" cy="8429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2413000" y="1363663"/>
              <a:ext cx="0" cy="290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4970463" y="1363663"/>
              <a:ext cx="0" cy="290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4116388" y="1363663"/>
              <a:ext cx="0" cy="290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3265488" y="1363663"/>
              <a:ext cx="0" cy="290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Text Box 10"/>
            <p:cNvSpPr txBox="1">
              <a:spLocks noChangeArrowheads="1"/>
            </p:cNvSpPr>
            <p:nvPr/>
          </p:nvSpPr>
          <p:spPr bwMode="auto">
            <a:xfrm>
              <a:off x="3544966" y="2701926"/>
              <a:ext cx="27924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/>
                <a:t>p</a:t>
              </a:r>
            </a:p>
          </p:txBody>
        </p:sp>
        <p:sp>
          <p:nvSpPr>
            <p:cNvPr id="27659" name="Text Box 11"/>
            <p:cNvSpPr txBox="1">
              <a:spLocks noChangeArrowheads="1"/>
            </p:cNvSpPr>
            <p:nvPr/>
          </p:nvSpPr>
          <p:spPr bwMode="auto">
            <a:xfrm>
              <a:off x="4191000" y="2701925"/>
              <a:ext cx="704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(</a:t>
              </a:r>
              <a:r>
                <a:rPr lang="en-US" sz="1400" b="1" i="1"/>
                <a:t>x+1</a:t>
              </a:r>
              <a:r>
                <a:rPr lang="en-US" sz="1400" b="1"/>
                <a:t>,</a:t>
              </a:r>
              <a:r>
                <a:rPr lang="en-US" sz="1400" b="1" i="1"/>
                <a:t>y</a:t>
              </a:r>
              <a:r>
                <a:rPr lang="en-US" sz="1400" b="1"/>
                <a:t>)</a:t>
              </a:r>
            </a:p>
          </p:txBody>
        </p:sp>
        <p:sp>
          <p:nvSpPr>
            <p:cNvPr id="27660" name="Text Box 12"/>
            <p:cNvSpPr txBox="1">
              <a:spLocks noChangeArrowheads="1"/>
            </p:cNvSpPr>
            <p:nvPr/>
          </p:nvSpPr>
          <p:spPr bwMode="auto">
            <a:xfrm>
              <a:off x="2509839" y="2701925"/>
              <a:ext cx="6619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(</a:t>
              </a:r>
              <a:r>
                <a:rPr lang="en-US" sz="1400" b="1" i="1"/>
                <a:t>x-1</a:t>
              </a:r>
              <a:r>
                <a:rPr lang="en-US" sz="1400" b="1"/>
                <a:t>,</a:t>
              </a:r>
              <a:r>
                <a:rPr lang="en-US" sz="1400" b="1" i="1"/>
                <a:t>y</a:t>
              </a:r>
              <a:r>
                <a:rPr lang="en-US" sz="1400" b="1"/>
                <a:t>)</a:t>
              </a:r>
            </a:p>
          </p:txBody>
        </p:sp>
        <p:sp>
          <p:nvSpPr>
            <p:cNvPr id="27661" name="Text Box 13"/>
            <p:cNvSpPr txBox="1">
              <a:spLocks noChangeArrowheads="1"/>
            </p:cNvSpPr>
            <p:nvPr/>
          </p:nvSpPr>
          <p:spPr bwMode="auto">
            <a:xfrm>
              <a:off x="3354389" y="1851025"/>
              <a:ext cx="6619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(</a:t>
              </a:r>
              <a:r>
                <a:rPr lang="en-US" sz="1400" b="1" i="1"/>
                <a:t>x</a:t>
              </a:r>
              <a:r>
                <a:rPr lang="en-US" sz="1400" b="1"/>
                <a:t>,</a:t>
              </a:r>
              <a:r>
                <a:rPr lang="en-US" sz="1400" b="1" i="1"/>
                <a:t>y-1</a:t>
              </a:r>
              <a:r>
                <a:rPr lang="en-US" sz="1400" b="1"/>
                <a:t>)</a:t>
              </a:r>
            </a:p>
          </p:txBody>
        </p:sp>
        <p:sp>
          <p:nvSpPr>
            <p:cNvPr id="27662" name="Text Box 14"/>
            <p:cNvSpPr txBox="1">
              <a:spLocks noChangeArrowheads="1"/>
            </p:cNvSpPr>
            <p:nvPr/>
          </p:nvSpPr>
          <p:spPr bwMode="auto">
            <a:xfrm>
              <a:off x="3332163" y="3570288"/>
              <a:ext cx="704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(</a:t>
              </a:r>
              <a:r>
                <a:rPr lang="en-US" sz="1400" b="1" i="1"/>
                <a:t>x</a:t>
              </a:r>
              <a:r>
                <a:rPr lang="en-US" sz="1400" b="1"/>
                <a:t>,</a:t>
              </a:r>
              <a:r>
                <a:rPr lang="en-US" sz="1400" b="1" i="1"/>
                <a:t>y+1</a:t>
              </a:r>
              <a:r>
                <a:rPr lang="en-US" sz="1400" b="1"/>
                <a:t>)</a:t>
              </a:r>
            </a:p>
          </p:txBody>
        </p:sp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4117975" y="1851025"/>
              <a:ext cx="8524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(</a:t>
              </a:r>
              <a:r>
                <a:rPr lang="en-US" sz="1400" b="1" i="1"/>
                <a:t>x+1</a:t>
              </a:r>
              <a:r>
                <a:rPr lang="en-US" sz="1400" b="1"/>
                <a:t>,</a:t>
              </a:r>
              <a:r>
                <a:rPr lang="en-US" sz="1400" b="1" i="1"/>
                <a:t>y-1</a:t>
              </a:r>
              <a:r>
                <a:rPr lang="en-US" sz="1400" b="1"/>
                <a:t>)</a:t>
              </a:r>
            </a:p>
          </p:txBody>
        </p:sp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2438401" y="1851025"/>
              <a:ext cx="8096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(</a:t>
              </a:r>
              <a:r>
                <a:rPr lang="en-US" sz="1400" b="1" i="1"/>
                <a:t>x-1</a:t>
              </a:r>
              <a:r>
                <a:rPr lang="en-US" sz="1400" b="1"/>
                <a:t>,</a:t>
              </a:r>
              <a:r>
                <a:rPr lang="en-US" sz="1400" b="1" i="1"/>
                <a:t>y-1</a:t>
              </a:r>
              <a:r>
                <a:rPr lang="en-US" sz="1400" b="1"/>
                <a:t>)</a:t>
              </a:r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2416175" y="3570288"/>
              <a:ext cx="8524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(</a:t>
              </a:r>
              <a:r>
                <a:rPr lang="en-US" sz="1400" b="1" i="1"/>
                <a:t>x-1</a:t>
              </a:r>
              <a:r>
                <a:rPr lang="en-US" sz="1400" b="1"/>
                <a:t>,</a:t>
              </a:r>
              <a:r>
                <a:rPr lang="en-US" sz="1400" b="1" i="1"/>
                <a:t>y+1</a:t>
              </a:r>
              <a:r>
                <a:rPr lang="en-US" sz="1400" b="1"/>
                <a:t>)</a:t>
              </a:r>
            </a:p>
          </p:txBody>
        </p: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4097338" y="3570288"/>
              <a:ext cx="8953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(</a:t>
              </a:r>
              <a:r>
                <a:rPr lang="en-US" sz="1400" b="1" i="1"/>
                <a:t>x+1</a:t>
              </a:r>
              <a:r>
                <a:rPr lang="en-US" sz="1400" b="1"/>
                <a:t>,</a:t>
              </a:r>
              <a:r>
                <a:rPr lang="en-US" sz="1400" b="1" i="1"/>
                <a:t>y+1</a:t>
              </a:r>
              <a:r>
                <a:rPr lang="en-US" sz="1400" b="1"/>
                <a:t>)</a:t>
              </a:r>
            </a:p>
          </p:txBody>
        </p:sp>
        <p:grpSp>
          <p:nvGrpSpPr>
            <p:cNvPr id="27667" name="Group 19"/>
            <p:cNvGrpSpPr>
              <a:grpSpLocks/>
            </p:cNvGrpSpPr>
            <p:nvPr/>
          </p:nvGrpSpPr>
          <p:grpSpPr bwMode="auto">
            <a:xfrm rot="-5400000">
              <a:off x="2437607" y="1340645"/>
              <a:ext cx="2559050" cy="2928937"/>
              <a:chOff x="1162" y="1372"/>
              <a:chExt cx="2032" cy="2168"/>
            </a:xfrm>
          </p:grpSpPr>
          <p:sp>
            <p:nvSpPr>
              <p:cNvPr id="27668" name="Line 20"/>
              <p:cNvSpPr>
                <a:spLocks noChangeShapeType="1"/>
              </p:cNvSpPr>
              <p:nvPr/>
            </p:nvSpPr>
            <p:spPr bwMode="auto">
              <a:xfrm>
                <a:off x="1162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9" name="Line 21"/>
              <p:cNvSpPr>
                <a:spLocks noChangeShapeType="1"/>
              </p:cNvSpPr>
              <p:nvPr/>
            </p:nvSpPr>
            <p:spPr bwMode="auto">
              <a:xfrm>
                <a:off x="3194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0" name="Line 22"/>
              <p:cNvSpPr>
                <a:spLocks noChangeShapeType="1"/>
              </p:cNvSpPr>
              <p:nvPr/>
            </p:nvSpPr>
            <p:spPr bwMode="auto">
              <a:xfrm>
                <a:off x="2516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1" name="Line 23"/>
              <p:cNvSpPr>
                <a:spLocks noChangeShapeType="1"/>
              </p:cNvSpPr>
              <p:nvPr/>
            </p:nvSpPr>
            <p:spPr bwMode="auto">
              <a:xfrm>
                <a:off x="1839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77" name="Text Box 29"/>
            <p:cNvSpPr txBox="1">
              <a:spLocks noChangeArrowheads="1"/>
            </p:cNvSpPr>
            <p:nvPr/>
          </p:nvSpPr>
          <p:spPr bwMode="auto">
            <a:xfrm>
              <a:off x="6489701" y="1609726"/>
              <a:ext cx="275431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/>
                <a:t>8-neighbors of </a:t>
              </a:r>
              <a:r>
                <a:rPr lang="en-US" sz="2800" b="1" i="1"/>
                <a:t>p</a:t>
              </a:r>
              <a:r>
                <a:rPr lang="en-US" sz="2800" b="1"/>
                <a:t>:</a:t>
              </a:r>
            </a:p>
          </p:txBody>
        </p:sp>
        <p:sp>
          <p:nvSpPr>
            <p:cNvPr id="27678" name="Text Box 30"/>
            <p:cNvSpPr txBox="1">
              <a:spLocks noChangeArrowheads="1"/>
            </p:cNvSpPr>
            <p:nvPr/>
          </p:nvSpPr>
          <p:spPr bwMode="auto">
            <a:xfrm>
              <a:off x="7325722" y="2478088"/>
              <a:ext cx="1074333" cy="2308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(x</a:t>
              </a:r>
              <a:r>
                <a:rPr lang="en-US">
                  <a:latin typeface="Symbol" pitchFamily="18" charset="2"/>
                </a:rPr>
                <a:t>-</a:t>
              </a:r>
              <a:r>
                <a:rPr lang="en-US"/>
                <a:t>1,y</a:t>
              </a:r>
              <a:r>
                <a:rPr lang="en-US">
                  <a:latin typeface="Symbol" pitchFamily="18" charset="2"/>
                </a:rPr>
                <a:t>-</a:t>
              </a:r>
              <a:r>
                <a:rPr lang="en-US"/>
                <a:t>1)</a:t>
              </a:r>
            </a:p>
            <a:p>
              <a:pPr algn="ctr"/>
              <a:r>
                <a:rPr lang="en-US"/>
                <a:t>(x,y</a:t>
              </a:r>
              <a:r>
                <a:rPr lang="en-US">
                  <a:latin typeface="Symbol" pitchFamily="18" charset="2"/>
                </a:rPr>
                <a:t>-</a:t>
              </a:r>
              <a:r>
                <a:rPr lang="en-US"/>
                <a:t>1)</a:t>
              </a:r>
            </a:p>
            <a:p>
              <a:pPr algn="ctr"/>
              <a:r>
                <a:rPr lang="en-US"/>
                <a:t>(x+1,y</a:t>
              </a:r>
              <a:r>
                <a:rPr lang="en-US">
                  <a:latin typeface="Symbol" pitchFamily="18" charset="2"/>
                </a:rPr>
                <a:t>-</a:t>
              </a:r>
              <a:r>
                <a:rPr lang="en-US"/>
                <a:t>1)</a:t>
              </a:r>
            </a:p>
            <a:p>
              <a:pPr algn="ctr"/>
              <a:r>
                <a:rPr lang="en-US"/>
                <a:t>(x</a:t>
              </a:r>
              <a:r>
                <a:rPr lang="en-US">
                  <a:latin typeface="Symbol" pitchFamily="18" charset="2"/>
                </a:rPr>
                <a:t>-</a:t>
              </a:r>
              <a:r>
                <a:rPr lang="en-US"/>
                <a:t>1,y)</a:t>
              </a:r>
            </a:p>
            <a:p>
              <a:pPr algn="ctr"/>
              <a:r>
                <a:rPr lang="en-US"/>
                <a:t>(x+1,y)</a:t>
              </a:r>
            </a:p>
            <a:p>
              <a:pPr algn="ctr"/>
              <a:r>
                <a:rPr lang="en-US"/>
                <a:t>(x</a:t>
              </a:r>
              <a:r>
                <a:rPr lang="en-US">
                  <a:latin typeface="Symbol" pitchFamily="18" charset="2"/>
                </a:rPr>
                <a:t>-</a:t>
              </a:r>
              <a:r>
                <a:rPr lang="en-US"/>
                <a:t>1,y+1)</a:t>
              </a:r>
            </a:p>
            <a:p>
              <a:pPr algn="ctr"/>
              <a:r>
                <a:rPr lang="en-US"/>
                <a:t>(x,y+1)</a:t>
              </a:r>
            </a:p>
            <a:p>
              <a:pPr algn="ctr"/>
              <a:r>
                <a:rPr lang="en-US"/>
                <a:t>(x+1,y+1)</a:t>
              </a:r>
              <a:endParaRPr lang="en-US" sz="2000"/>
            </a:p>
          </p:txBody>
        </p:sp>
        <p:sp>
          <p:nvSpPr>
            <p:cNvPr id="27679" name="Text Box 31"/>
            <p:cNvSpPr txBox="1">
              <a:spLocks noChangeArrowheads="1"/>
            </p:cNvSpPr>
            <p:nvPr/>
          </p:nvSpPr>
          <p:spPr bwMode="auto">
            <a:xfrm>
              <a:off x="5559426" y="3727450"/>
              <a:ext cx="1331913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i="1"/>
                <a:t>N</a:t>
              </a:r>
              <a:r>
                <a:rPr lang="en-US" sz="3200" i="1" baseline="-25000"/>
                <a:t>8</a:t>
              </a:r>
              <a:r>
                <a:rPr lang="en-US" sz="3200"/>
                <a:t>(</a:t>
              </a:r>
              <a:r>
                <a:rPr lang="en-US" sz="3200" i="1"/>
                <a:t>p</a:t>
              </a:r>
              <a:r>
                <a:rPr lang="en-US" sz="3200"/>
                <a:t>)</a:t>
              </a:r>
              <a:r>
                <a:rPr lang="en-US" sz="2000"/>
                <a:t> = </a:t>
              </a:r>
            </a:p>
          </p:txBody>
        </p:sp>
        <p:sp>
          <p:nvSpPr>
            <p:cNvPr id="27680" name="AutoShape 32"/>
            <p:cNvSpPr>
              <a:spLocks/>
            </p:cNvSpPr>
            <p:nvPr/>
          </p:nvSpPr>
          <p:spPr bwMode="auto">
            <a:xfrm>
              <a:off x="7054850" y="2590800"/>
              <a:ext cx="215900" cy="2870200"/>
            </a:xfrm>
            <a:prstGeom prst="leftBrace">
              <a:avLst>
                <a:gd name="adj1" fmla="val 11078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AutoShape 33"/>
            <p:cNvSpPr>
              <a:spLocks/>
            </p:cNvSpPr>
            <p:nvPr/>
          </p:nvSpPr>
          <p:spPr bwMode="auto">
            <a:xfrm flipH="1">
              <a:off x="8443913" y="2590800"/>
              <a:ext cx="215900" cy="2870200"/>
            </a:xfrm>
            <a:prstGeom prst="leftBrace">
              <a:avLst>
                <a:gd name="adj1" fmla="val 11078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Text Box 34"/>
            <p:cNvSpPr txBox="1">
              <a:spLocks noChangeArrowheads="1"/>
            </p:cNvSpPr>
            <p:nvPr/>
          </p:nvSpPr>
          <p:spPr bwMode="auto">
            <a:xfrm>
              <a:off x="2514601" y="5559425"/>
              <a:ext cx="66239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 err="1" smtClean="0">
                  <a:latin typeface="Segoe Print" panose="02000600000000000000" pitchFamily="2" charset="0"/>
                </a:rPr>
                <a:t>Relasai</a:t>
              </a:r>
              <a:r>
                <a:rPr lang="en-US" sz="1600" dirty="0" smtClean="0">
                  <a:latin typeface="Segoe Print" panose="02000600000000000000" pitchFamily="2" charset="0"/>
                </a:rPr>
                <a:t> 8-ketetanggaan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mengacu</a:t>
              </a:r>
              <a:r>
                <a:rPr lang="en-US" sz="1600" dirty="0" smtClean="0">
                  <a:latin typeface="Segoe Print" panose="02000600000000000000" pitchFamily="2" charset="0"/>
                </a:rPr>
                <a:t>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pada</a:t>
              </a:r>
              <a:r>
                <a:rPr lang="en-US" sz="1600" dirty="0" smtClean="0">
                  <a:latin typeface="Segoe Print" panose="02000600000000000000" pitchFamily="2" charset="0"/>
                </a:rPr>
                <a:t>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semua</a:t>
              </a:r>
              <a:r>
                <a:rPr lang="en-US" sz="1600" dirty="0" smtClean="0">
                  <a:latin typeface="Segoe Print" panose="02000600000000000000" pitchFamily="2" charset="0"/>
                </a:rPr>
                <a:t>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tetangga</a:t>
              </a:r>
              <a:r>
                <a:rPr lang="en-US" sz="1600" dirty="0" smtClean="0">
                  <a:latin typeface="Segoe Print" panose="02000600000000000000" pitchFamily="2" charset="0"/>
                </a:rPr>
                <a:t>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piksel</a:t>
              </a:r>
              <a:endParaRPr lang="en-US" sz="1600" dirty="0">
                <a:latin typeface="Segoe Print" panose="02000600000000000000" pitchFamily="2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50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64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1531213" y="449239"/>
            <a:ext cx="42434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Ketetanggaan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Piksel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(3)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52663" y="1784577"/>
            <a:ext cx="8420105" cy="4553367"/>
            <a:chOff x="2252663" y="1363663"/>
            <a:chExt cx="8420105" cy="4553367"/>
          </a:xfrm>
        </p:grpSpPr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127501" y="3238501"/>
              <a:ext cx="842963" cy="8429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4" name="Rectangle 2"/>
            <p:cNvSpPr>
              <a:spLocks noChangeArrowheads="1"/>
            </p:cNvSpPr>
            <p:nvPr/>
          </p:nvSpPr>
          <p:spPr bwMode="auto">
            <a:xfrm>
              <a:off x="2419351" y="3235326"/>
              <a:ext cx="842963" cy="8429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5" name="Rectangle 3"/>
            <p:cNvSpPr>
              <a:spLocks noChangeArrowheads="1"/>
            </p:cNvSpPr>
            <p:nvPr/>
          </p:nvSpPr>
          <p:spPr bwMode="auto">
            <a:xfrm>
              <a:off x="4114801" y="1531938"/>
              <a:ext cx="842963" cy="84296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2420938" y="1533526"/>
              <a:ext cx="842962" cy="84296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>
              <a:off x="2413000" y="1363663"/>
              <a:ext cx="0" cy="290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4970463" y="1363663"/>
              <a:ext cx="0" cy="290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4116388" y="1363663"/>
              <a:ext cx="0" cy="290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3265488" y="1363663"/>
              <a:ext cx="0" cy="290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3544966" y="2701926"/>
              <a:ext cx="27924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/>
                <a:t>p</a:t>
              </a:r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4117975" y="1851025"/>
              <a:ext cx="8524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(</a:t>
              </a:r>
              <a:r>
                <a:rPr lang="en-US" sz="1400" b="1" i="1"/>
                <a:t>x+1</a:t>
              </a:r>
              <a:r>
                <a:rPr lang="en-US" sz="1400" b="1"/>
                <a:t>,</a:t>
              </a:r>
              <a:r>
                <a:rPr lang="en-US" sz="1400" b="1" i="1"/>
                <a:t>y-1</a:t>
              </a:r>
              <a:r>
                <a:rPr lang="en-US" sz="1400" b="1"/>
                <a:t>)</a:t>
              </a:r>
            </a:p>
          </p:txBody>
        </p:sp>
        <p:sp>
          <p:nvSpPr>
            <p:cNvPr id="28688" name="Text Box 16"/>
            <p:cNvSpPr txBox="1">
              <a:spLocks noChangeArrowheads="1"/>
            </p:cNvSpPr>
            <p:nvPr/>
          </p:nvSpPr>
          <p:spPr bwMode="auto">
            <a:xfrm>
              <a:off x="2438401" y="1851025"/>
              <a:ext cx="8096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(</a:t>
              </a:r>
              <a:r>
                <a:rPr lang="en-US" sz="1400" b="1" i="1"/>
                <a:t>x-1</a:t>
              </a:r>
              <a:r>
                <a:rPr lang="en-US" sz="1400" b="1"/>
                <a:t>,</a:t>
              </a:r>
              <a:r>
                <a:rPr lang="en-US" sz="1400" b="1" i="1"/>
                <a:t>y-1</a:t>
              </a:r>
              <a:r>
                <a:rPr lang="en-US" sz="1400" b="1"/>
                <a:t>)</a:t>
              </a:r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2416175" y="3570288"/>
              <a:ext cx="8524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(</a:t>
              </a:r>
              <a:r>
                <a:rPr lang="en-US" sz="1400" b="1" i="1"/>
                <a:t>x-1</a:t>
              </a:r>
              <a:r>
                <a:rPr lang="en-US" sz="1400" b="1"/>
                <a:t>,</a:t>
              </a:r>
              <a:r>
                <a:rPr lang="en-US" sz="1400" b="1" i="1"/>
                <a:t>y+1</a:t>
              </a:r>
              <a:r>
                <a:rPr lang="en-US" sz="1400" b="1"/>
                <a:t>)</a:t>
              </a:r>
            </a:p>
          </p:txBody>
        </p:sp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4097338" y="3570288"/>
              <a:ext cx="8953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(</a:t>
              </a:r>
              <a:r>
                <a:rPr lang="en-US" sz="1400" b="1" i="1"/>
                <a:t>x+1</a:t>
              </a:r>
              <a:r>
                <a:rPr lang="en-US" sz="1400" b="1"/>
                <a:t>,</a:t>
              </a:r>
              <a:r>
                <a:rPr lang="en-US" sz="1400" b="1" i="1"/>
                <a:t>y+1</a:t>
              </a:r>
              <a:r>
                <a:rPr lang="en-US" sz="1400" b="1"/>
                <a:t>)</a:t>
              </a:r>
            </a:p>
          </p:txBody>
        </p:sp>
        <p:grpSp>
          <p:nvGrpSpPr>
            <p:cNvPr id="28691" name="Group 19"/>
            <p:cNvGrpSpPr>
              <a:grpSpLocks/>
            </p:cNvGrpSpPr>
            <p:nvPr/>
          </p:nvGrpSpPr>
          <p:grpSpPr bwMode="auto">
            <a:xfrm rot="-5400000">
              <a:off x="2437607" y="1340645"/>
              <a:ext cx="2559050" cy="2928937"/>
              <a:chOff x="1162" y="1372"/>
              <a:chExt cx="2032" cy="2168"/>
            </a:xfrm>
          </p:grpSpPr>
          <p:sp>
            <p:nvSpPr>
              <p:cNvPr id="28692" name="Line 20"/>
              <p:cNvSpPr>
                <a:spLocks noChangeShapeType="1"/>
              </p:cNvSpPr>
              <p:nvPr/>
            </p:nvSpPr>
            <p:spPr bwMode="auto">
              <a:xfrm>
                <a:off x="1162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3" name="Line 21"/>
              <p:cNvSpPr>
                <a:spLocks noChangeShapeType="1"/>
              </p:cNvSpPr>
              <p:nvPr/>
            </p:nvSpPr>
            <p:spPr bwMode="auto">
              <a:xfrm>
                <a:off x="3194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4" name="Line 22"/>
              <p:cNvSpPr>
                <a:spLocks noChangeShapeType="1"/>
              </p:cNvSpPr>
              <p:nvPr/>
            </p:nvSpPr>
            <p:spPr bwMode="auto">
              <a:xfrm>
                <a:off x="2516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5" name="Line 23"/>
              <p:cNvSpPr>
                <a:spLocks noChangeShapeType="1"/>
              </p:cNvSpPr>
              <p:nvPr/>
            </p:nvSpPr>
            <p:spPr bwMode="auto">
              <a:xfrm>
                <a:off x="1839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96" name="Text Box 24"/>
            <p:cNvSpPr txBox="1">
              <a:spLocks noChangeArrowheads="1"/>
            </p:cNvSpPr>
            <p:nvPr/>
          </p:nvSpPr>
          <p:spPr bwMode="auto">
            <a:xfrm>
              <a:off x="5911851" y="1609726"/>
              <a:ext cx="391001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/>
                <a:t>Diagonal neighbors of </a:t>
              </a:r>
              <a:r>
                <a:rPr lang="en-US" sz="2800" b="1" i="1"/>
                <a:t>p</a:t>
              </a:r>
              <a:r>
                <a:rPr lang="en-US" sz="2800" b="1"/>
                <a:t>:</a:t>
              </a:r>
            </a:p>
          </p:txBody>
        </p:sp>
        <p:sp>
          <p:nvSpPr>
            <p:cNvPr id="28697" name="Text Box 25"/>
            <p:cNvSpPr txBox="1">
              <a:spLocks noChangeArrowheads="1"/>
            </p:cNvSpPr>
            <p:nvPr/>
          </p:nvSpPr>
          <p:spPr bwMode="auto">
            <a:xfrm>
              <a:off x="5590176" y="2989264"/>
              <a:ext cx="132279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i="1"/>
                <a:t>N</a:t>
              </a:r>
              <a:r>
                <a:rPr lang="en-US" sz="3200" i="1" baseline="-25000"/>
                <a:t>D</a:t>
              </a:r>
              <a:r>
                <a:rPr lang="en-US" sz="3200"/>
                <a:t>(</a:t>
              </a:r>
              <a:r>
                <a:rPr lang="en-US" sz="3200" i="1"/>
                <a:t>p</a:t>
              </a:r>
              <a:r>
                <a:rPr lang="en-US" sz="3200"/>
                <a:t>)</a:t>
              </a:r>
              <a:r>
                <a:rPr lang="en-US" sz="2000"/>
                <a:t> = </a:t>
              </a:r>
            </a:p>
          </p:txBody>
        </p:sp>
        <p:sp>
          <p:nvSpPr>
            <p:cNvPr id="28698" name="AutoShape 26"/>
            <p:cNvSpPr>
              <a:spLocks/>
            </p:cNvSpPr>
            <p:nvPr/>
          </p:nvSpPr>
          <p:spPr bwMode="auto">
            <a:xfrm>
              <a:off x="7054850" y="2590801"/>
              <a:ext cx="215900" cy="1376363"/>
            </a:xfrm>
            <a:prstGeom prst="leftBrace">
              <a:avLst>
                <a:gd name="adj1" fmla="val 531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AutoShape 27"/>
            <p:cNvSpPr>
              <a:spLocks/>
            </p:cNvSpPr>
            <p:nvPr/>
          </p:nvSpPr>
          <p:spPr bwMode="auto">
            <a:xfrm flipH="1">
              <a:off x="8443913" y="2590801"/>
              <a:ext cx="215900" cy="1376363"/>
            </a:xfrm>
            <a:prstGeom prst="leftBrace">
              <a:avLst>
                <a:gd name="adj1" fmla="val 531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Text Box 28"/>
            <p:cNvSpPr txBox="1">
              <a:spLocks noChangeArrowheads="1"/>
            </p:cNvSpPr>
            <p:nvPr/>
          </p:nvSpPr>
          <p:spPr bwMode="auto">
            <a:xfrm>
              <a:off x="7325722" y="2478089"/>
              <a:ext cx="1074333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(x</a:t>
              </a:r>
              <a:r>
                <a:rPr lang="en-US">
                  <a:latin typeface="Symbol" pitchFamily="18" charset="2"/>
                </a:rPr>
                <a:t>-</a:t>
              </a:r>
              <a:r>
                <a:rPr lang="en-US"/>
                <a:t>1,y</a:t>
              </a:r>
              <a:r>
                <a:rPr lang="en-US">
                  <a:latin typeface="Symbol" pitchFamily="18" charset="2"/>
                </a:rPr>
                <a:t>-</a:t>
              </a:r>
              <a:r>
                <a:rPr lang="en-US"/>
                <a:t>1)</a:t>
              </a:r>
            </a:p>
            <a:p>
              <a:pPr algn="ctr"/>
              <a:r>
                <a:rPr lang="en-US"/>
                <a:t>(x+1,y</a:t>
              </a:r>
              <a:r>
                <a:rPr lang="en-US">
                  <a:latin typeface="Symbol" pitchFamily="18" charset="2"/>
                </a:rPr>
                <a:t>-</a:t>
              </a:r>
              <a:r>
                <a:rPr lang="en-US"/>
                <a:t>1)</a:t>
              </a:r>
            </a:p>
            <a:p>
              <a:pPr algn="ctr"/>
              <a:r>
                <a:rPr lang="en-US"/>
                <a:t>(x</a:t>
              </a:r>
              <a:r>
                <a:rPr lang="en-US">
                  <a:latin typeface="Symbol" pitchFamily="18" charset="2"/>
                </a:rPr>
                <a:t>-</a:t>
              </a:r>
              <a:r>
                <a:rPr lang="en-US"/>
                <a:t>1,y</a:t>
              </a:r>
              <a:r>
                <a:rPr lang="en-US">
                  <a:latin typeface="Symbol" pitchFamily="18" charset="2"/>
                </a:rPr>
                <a:t>+</a:t>
              </a:r>
              <a:r>
                <a:rPr lang="en-US"/>
                <a:t>1)</a:t>
              </a:r>
            </a:p>
            <a:p>
              <a:pPr algn="ctr"/>
              <a:r>
                <a:rPr lang="en-US"/>
                <a:t>(x+1,y+1)</a:t>
              </a:r>
              <a:endParaRPr lang="en-US" sz="2000"/>
            </a:p>
          </p:txBody>
        </p:sp>
        <p:sp>
          <p:nvSpPr>
            <p:cNvPr id="28703" name="Text Box 31"/>
            <p:cNvSpPr txBox="1">
              <a:spLocks noChangeArrowheads="1"/>
            </p:cNvSpPr>
            <p:nvPr/>
          </p:nvSpPr>
          <p:spPr bwMode="auto">
            <a:xfrm>
              <a:off x="2333626" y="5578476"/>
              <a:ext cx="83391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 err="1" smtClean="0">
                  <a:latin typeface="Segoe Print" panose="02000600000000000000" pitchFamily="2" charset="0"/>
                </a:rPr>
                <a:t>Relasi</a:t>
              </a:r>
              <a:r>
                <a:rPr lang="en-US" sz="1600" dirty="0" smtClean="0">
                  <a:latin typeface="Segoe Print" panose="02000600000000000000" pitchFamily="2" charset="0"/>
                </a:rPr>
                <a:t> – diagonal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ketetanggaan</a:t>
              </a:r>
              <a:r>
                <a:rPr lang="en-US" sz="1600" dirty="0" smtClean="0">
                  <a:latin typeface="Segoe Print" panose="02000600000000000000" pitchFamily="2" charset="0"/>
                </a:rPr>
                <a:t>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mengacu</a:t>
              </a:r>
              <a:r>
                <a:rPr lang="en-US" sz="1600" dirty="0" smtClean="0">
                  <a:latin typeface="Segoe Print" panose="02000600000000000000" pitchFamily="2" charset="0"/>
                </a:rPr>
                <a:t>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hanya</a:t>
              </a:r>
              <a:r>
                <a:rPr lang="en-US" sz="1600" dirty="0" smtClean="0">
                  <a:latin typeface="Segoe Print" panose="02000600000000000000" pitchFamily="2" charset="0"/>
                </a:rPr>
                <a:t>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pada</a:t>
              </a:r>
              <a:r>
                <a:rPr lang="en-US" sz="1600" dirty="0" smtClean="0">
                  <a:latin typeface="Segoe Print" panose="02000600000000000000" pitchFamily="2" charset="0"/>
                </a:rPr>
                <a:t> diagonal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tetangga</a:t>
              </a:r>
              <a:r>
                <a:rPr lang="en-US" sz="1600" dirty="0" smtClean="0">
                  <a:latin typeface="Segoe Print" panose="02000600000000000000" pitchFamily="2" charset="0"/>
                </a:rPr>
                <a:t> </a:t>
              </a:r>
              <a:r>
                <a:rPr lang="en-US" sz="1600" dirty="0" err="1" smtClean="0">
                  <a:latin typeface="Segoe Print" panose="02000600000000000000" pitchFamily="2" charset="0"/>
                </a:rPr>
                <a:t>piksel</a:t>
              </a:r>
              <a:endParaRPr lang="en-US" sz="1600" dirty="0">
                <a:latin typeface="Segoe Print" panose="02000600000000000000" pitchFamily="2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51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17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567543" y="435429"/>
            <a:ext cx="2324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Konektivitas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56356" y="1595438"/>
            <a:ext cx="1093084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err="1" smtClean="0"/>
              <a:t>Konektivitas</a:t>
            </a:r>
            <a:r>
              <a:rPr lang="en-US" sz="2400" dirty="0" smtClean="0"/>
              <a:t> di </a:t>
            </a:r>
            <a:r>
              <a:rPr lang="en-US" sz="2400" dirty="0" err="1" smtClean="0"/>
              <a:t>adaptasi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ketetanggaan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piksel</a:t>
            </a:r>
            <a:r>
              <a:rPr lang="en-US" sz="2400" dirty="0" smtClean="0"/>
              <a:t> </a:t>
            </a:r>
            <a:r>
              <a:rPr lang="en-US" sz="2400" dirty="0" err="1" smtClean="0"/>
              <a:t>terhubung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berada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yang (</a:t>
            </a:r>
            <a:r>
              <a:rPr lang="en-US" sz="2400" dirty="0" err="1" smtClean="0"/>
              <a:t>misal</a:t>
            </a:r>
            <a:r>
              <a:rPr lang="en-US" sz="2400" dirty="0" smtClean="0"/>
              <a:t> </a:t>
            </a:r>
            <a:r>
              <a:rPr lang="en-US" sz="2400" dirty="0" err="1" smtClean="0"/>
              <a:t>warna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intensitas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)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bertetangga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lain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i="1" dirty="0"/>
              <a:t>p </a:t>
            </a:r>
            <a:r>
              <a:rPr lang="en-US" sz="2400" dirty="0"/>
              <a:t>and </a:t>
            </a:r>
            <a:r>
              <a:rPr lang="en-US" sz="2400" i="1" dirty="0"/>
              <a:t>q</a:t>
            </a:r>
            <a:r>
              <a:rPr lang="en-US" sz="2400" dirty="0"/>
              <a:t> from the same class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Wingdings" pitchFamily="2" charset="2"/>
                <a:sym typeface="Wingdings" pitchFamily="2" charset="2"/>
              </a:rPr>
              <a:t>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4-connectivity: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/>
              <a:t>q</a:t>
            </a:r>
            <a:r>
              <a:rPr lang="en-US" sz="2400" dirty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/>
              <a:t>4-connected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i="1" dirty="0"/>
              <a:t>q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Î </a:t>
            </a:r>
            <a:r>
              <a:rPr lang="en-US" sz="2400" i="1" dirty="0"/>
              <a:t>N</a:t>
            </a:r>
            <a:r>
              <a:rPr lang="en-US" sz="2400" baseline="-25000" dirty="0"/>
              <a:t>4</a:t>
            </a:r>
            <a:r>
              <a:rPr lang="en-US" sz="2400" dirty="0"/>
              <a:t>(</a:t>
            </a:r>
            <a:r>
              <a:rPr lang="en-US" sz="2400" i="1" dirty="0"/>
              <a:t>p</a:t>
            </a:r>
            <a:r>
              <a:rPr lang="en-US" sz="2400" dirty="0"/>
              <a:t>)</a:t>
            </a:r>
          </a:p>
          <a:p>
            <a:pPr>
              <a:buFont typeface="Wingdings" pitchFamily="2" charset="2"/>
              <a:buChar char="w"/>
            </a:pPr>
            <a:endParaRPr lang="en-US" sz="1100" dirty="0"/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Wingdings" pitchFamily="2" charset="2"/>
                <a:sym typeface="Wingdings" pitchFamily="2" charset="2"/>
              </a:rPr>
              <a:t>w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8-connectivity:</a:t>
            </a:r>
            <a:r>
              <a:rPr lang="en-US" sz="2400" dirty="0" smtClean="0"/>
              <a:t> 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/>
              <a:t>q</a:t>
            </a:r>
            <a:r>
              <a:rPr lang="en-US" sz="2400" dirty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/>
              <a:t>8-connected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i="1" dirty="0"/>
              <a:t>q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Î </a:t>
            </a:r>
            <a:r>
              <a:rPr lang="en-US" sz="2400" i="1" dirty="0"/>
              <a:t>N</a:t>
            </a:r>
            <a:r>
              <a:rPr lang="en-US" sz="2400" baseline="-25000" dirty="0"/>
              <a:t>8</a:t>
            </a:r>
            <a:r>
              <a:rPr lang="en-US" sz="2400" dirty="0"/>
              <a:t>(</a:t>
            </a:r>
            <a:r>
              <a:rPr lang="en-US" sz="2400" i="1" dirty="0"/>
              <a:t>p</a:t>
            </a:r>
            <a:r>
              <a:rPr lang="en-US" sz="2400" dirty="0"/>
              <a:t>)</a:t>
            </a:r>
          </a:p>
          <a:p>
            <a:pPr>
              <a:buFont typeface="Wingdings" pitchFamily="2" charset="2"/>
              <a:buChar char="w"/>
            </a:pPr>
            <a:endParaRPr lang="en-US" sz="1100" dirty="0"/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Wingdings" pitchFamily="2" charset="2"/>
                <a:sym typeface="Wingdings" pitchFamily="2" charset="2"/>
              </a:rPr>
              <a:t>w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mixed-connectivity (m-connectivity): </a:t>
            </a:r>
          </a:p>
          <a:p>
            <a:pPr>
              <a:buFont typeface="Wingdings" pitchFamily="2" charset="2"/>
              <a:buNone/>
            </a:pPr>
            <a:r>
              <a:rPr lang="en-US" sz="2400" i="1" dirty="0"/>
              <a:t>                            p</a:t>
            </a:r>
            <a:r>
              <a:rPr lang="en-US" sz="2400" dirty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/>
              <a:t>q</a:t>
            </a:r>
            <a:r>
              <a:rPr lang="en-US" sz="2400" dirty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/>
              <a:t>m-connected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i="1" dirty="0"/>
              <a:t>q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Î </a:t>
            </a:r>
            <a:r>
              <a:rPr lang="en-US" sz="2400" i="1" dirty="0"/>
              <a:t>N</a:t>
            </a:r>
            <a:r>
              <a:rPr lang="en-US" sz="2400" baseline="-25000" dirty="0"/>
              <a:t>4</a:t>
            </a:r>
            <a:r>
              <a:rPr lang="en-US" sz="2400" dirty="0"/>
              <a:t>(</a:t>
            </a:r>
            <a:r>
              <a:rPr lang="en-US" sz="2400" i="1" dirty="0"/>
              <a:t>p</a:t>
            </a:r>
            <a:r>
              <a:rPr lang="en-US" sz="2400" dirty="0"/>
              <a:t>) or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                            </a:t>
            </a:r>
            <a:r>
              <a:rPr lang="en-US" sz="2400" i="1" dirty="0"/>
              <a:t>q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Î </a:t>
            </a:r>
            <a:r>
              <a:rPr lang="en-US" sz="2400" i="1" dirty="0"/>
              <a:t>N</a:t>
            </a:r>
            <a:r>
              <a:rPr lang="en-US" sz="2400" baseline="-25000" dirty="0"/>
              <a:t>D</a:t>
            </a:r>
            <a:r>
              <a:rPr lang="en-US" sz="2400" dirty="0"/>
              <a:t>(</a:t>
            </a:r>
            <a:r>
              <a:rPr lang="en-US" sz="2400" i="1" dirty="0"/>
              <a:t>p</a:t>
            </a:r>
            <a:r>
              <a:rPr lang="en-US" sz="2400" dirty="0"/>
              <a:t>) and </a:t>
            </a:r>
            <a:r>
              <a:rPr lang="en-US" sz="2400" i="1" dirty="0"/>
              <a:t>N</a:t>
            </a:r>
            <a:r>
              <a:rPr lang="en-US" sz="2400" baseline="-25000" dirty="0"/>
              <a:t>4</a:t>
            </a:r>
            <a:r>
              <a:rPr lang="en-US" sz="2400" dirty="0"/>
              <a:t>(</a:t>
            </a:r>
            <a:r>
              <a:rPr lang="en-US" sz="2400" i="1" dirty="0"/>
              <a:t>p</a:t>
            </a:r>
            <a:r>
              <a:rPr lang="en-US" sz="2400" dirty="0"/>
              <a:t>) </a:t>
            </a:r>
            <a:r>
              <a:rPr lang="en-US" sz="2400" dirty="0">
                <a:latin typeface="Symbol" pitchFamily="18" charset="2"/>
              </a:rPr>
              <a:t>Ç </a:t>
            </a:r>
            <a:r>
              <a:rPr lang="en-US" sz="2400" i="1" dirty="0"/>
              <a:t>N</a:t>
            </a:r>
            <a:r>
              <a:rPr lang="en-US" sz="2400" baseline="-25000" dirty="0"/>
              <a:t>4</a:t>
            </a:r>
            <a:r>
              <a:rPr lang="en-US" sz="2400" dirty="0"/>
              <a:t>(</a:t>
            </a:r>
            <a:r>
              <a:rPr lang="en-US" sz="2400" i="1" dirty="0"/>
              <a:t>q</a:t>
            </a:r>
            <a:r>
              <a:rPr lang="en-US" sz="2400" dirty="0"/>
              <a:t>) = </a:t>
            </a:r>
            <a:r>
              <a:rPr lang="en-US" sz="2400" dirty="0">
                <a:latin typeface="Symbol" pitchFamily="18" charset="2"/>
              </a:rPr>
              <a:t>Æ</a:t>
            </a:r>
          </a:p>
          <a:p>
            <a:pPr>
              <a:buFont typeface="Wingdings" pitchFamily="2" charset="2"/>
              <a:buChar char="w"/>
            </a:pPr>
            <a:endParaRPr lang="en-US" sz="2400" dirty="0">
              <a:latin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52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6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538514" y="466129"/>
            <a:ext cx="19848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Arial" charset="0"/>
                <a:cs typeface="Arial" charset="0"/>
              </a:rPr>
              <a:t>Adjacency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66057" y="1801314"/>
            <a:ext cx="1148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latin typeface="Segoe Print" panose="02000600000000000000" pitchFamily="2" charset="0"/>
              </a:rPr>
              <a:t>Sebuah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piksel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p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adalah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Segoe Print" panose="02000600000000000000" pitchFamily="2" charset="0"/>
              </a:rPr>
              <a:t>adjacent</a:t>
            </a:r>
            <a:r>
              <a:rPr lang="en-US" dirty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ke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piksel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Segoe Print" panose="02000600000000000000" pitchFamily="2" charset="0"/>
              </a:rPr>
              <a:t>q</a:t>
            </a:r>
            <a:r>
              <a:rPr lang="en-US" dirty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disebut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mereka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terhubung</a:t>
            </a:r>
            <a:r>
              <a:rPr lang="en-US" dirty="0" smtClean="0">
                <a:latin typeface="Segoe Print" panose="02000600000000000000" pitchFamily="2" charset="0"/>
              </a:rPr>
              <a:t>. </a:t>
            </a:r>
            <a:r>
              <a:rPr lang="en-US" dirty="0" err="1" smtClean="0">
                <a:latin typeface="Segoe Print" panose="02000600000000000000" pitchFamily="2" charset="0"/>
              </a:rPr>
              <a:t>Dua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citra</a:t>
            </a:r>
            <a:r>
              <a:rPr lang="en-US" dirty="0" smtClean="0">
                <a:latin typeface="Segoe Print" panose="02000600000000000000" pitchFamily="2" charset="0"/>
              </a:rPr>
              <a:t> subset </a:t>
            </a:r>
            <a:r>
              <a:rPr lang="en-US" i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S</a:t>
            </a:r>
            <a:r>
              <a:rPr lang="en-US" i="1" baseline="-25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1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dan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Segoe Print" panose="02000600000000000000" pitchFamily="2" charset="0"/>
              </a:rPr>
              <a:t>S</a:t>
            </a:r>
            <a:r>
              <a:rPr lang="en-US" i="1" baseline="-25000" dirty="0">
                <a:solidFill>
                  <a:schemeClr val="accent2"/>
                </a:solidFill>
                <a:latin typeface="Segoe Print" panose="02000600000000000000" pitchFamily="2" charset="0"/>
              </a:rPr>
              <a:t>2</a:t>
            </a:r>
            <a:r>
              <a:rPr lang="en-US" dirty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adalah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>
                <a:latin typeface="Segoe Print" panose="02000600000000000000" pitchFamily="2" charset="0"/>
              </a:rPr>
              <a:t>adjacent </a:t>
            </a:r>
            <a:r>
              <a:rPr lang="en-US" dirty="0" err="1" smtClean="0">
                <a:latin typeface="Segoe Print" panose="02000600000000000000" pitchFamily="2" charset="0"/>
              </a:rPr>
              <a:t>jika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beberapa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piksel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ada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pada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Segoe Print" panose="02000600000000000000" pitchFamily="2" charset="0"/>
              </a:rPr>
              <a:t>S</a:t>
            </a:r>
            <a:r>
              <a:rPr lang="en-US" i="1" baseline="-25000" dirty="0">
                <a:solidFill>
                  <a:schemeClr val="accent2"/>
                </a:solidFill>
                <a:latin typeface="Segoe Print" panose="02000600000000000000" pitchFamily="2" charset="0"/>
              </a:rPr>
              <a:t>1</a:t>
            </a:r>
            <a:r>
              <a:rPr lang="en-US" dirty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adalah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>
                <a:latin typeface="Segoe Print" panose="02000600000000000000" pitchFamily="2" charset="0"/>
              </a:rPr>
              <a:t>adjacent </a:t>
            </a:r>
            <a:r>
              <a:rPr lang="en-US" dirty="0" err="1" smtClean="0">
                <a:latin typeface="Segoe Print" panose="02000600000000000000" pitchFamily="2" charset="0"/>
              </a:rPr>
              <a:t>ke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beberapa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>
                <a:latin typeface="Segoe Print" panose="02000600000000000000" pitchFamily="2" charset="0"/>
              </a:rPr>
              <a:t>pixel </a:t>
            </a:r>
            <a:r>
              <a:rPr lang="en-US" dirty="0" smtClean="0">
                <a:latin typeface="Segoe Print" panose="02000600000000000000" pitchFamily="2" charset="0"/>
              </a:rPr>
              <a:t>di </a:t>
            </a:r>
            <a:r>
              <a:rPr lang="en-US" i="1" dirty="0">
                <a:solidFill>
                  <a:schemeClr val="accent2"/>
                </a:solidFill>
                <a:latin typeface="Segoe Print" panose="02000600000000000000" pitchFamily="2" charset="0"/>
              </a:rPr>
              <a:t>S</a:t>
            </a:r>
            <a:r>
              <a:rPr lang="en-US" i="1" baseline="-25000" dirty="0">
                <a:solidFill>
                  <a:schemeClr val="accent2"/>
                </a:solidFill>
                <a:latin typeface="Segoe Print" panose="02000600000000000000" pitchFamily="2" charset="0"/>
              </a:rPr>
              <a:t>2</a:t>
            </a:r>
          </a:p>
        </p:txBody>
      </p:sp>
      <p:grpSp>
        <p:nvGrpSpPr>
          <p:cNvPr id="30751" name="Group 31"/>
          <p:cNvGrpSpPr>
            <a:grpSpLocks/>
          </p:cNvGrpSpPr>
          <p:nvPr/>
        </p:nvGrpSpPr>
        <p:grpSpPr bwMode="auto">
          <a:xfrm>
            <a:off x="4191000" y="2743201"/>
            <a:ext cx="3505200" cy="2579688"/>
            <a:chOff x="864" y="1632"/>
            <a:chExt cx="2208" cy="1625"/>
          </a:xfrm>
        </p:grpSpPr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1248" y="2160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1440" y="2352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1248" y="2352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1440" y="2160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1632" y="1968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1440" y="1968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1056" y="2352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1824" y="1968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1440" y="2544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1824" y="2160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1632" y="2160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1632" y="2352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2016" y="2160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2208" y="2160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2400" y="1968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2400" y="2160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Rectangle 21"/>
            <p:cNvSpPr>
              <a:spLocks noChangeArrowheads="1"/>
            </p:cNvSpPr>
            <p:nvPr/>
          </p:nvSpPr>
          <p:spPr bwMode="auto">
            <a:xfrm>
              <a:off x="2208" y="2352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Rectangle 22"/>
            <p:cNvSpPr>
              <a:spLocks noChangeArrowheads="1"/>
            </p:cNvSpPr>
            <p:nvPr/>
          </p:nvSpPr>
          <p:spPr bwMode="auto">
            <a:xfrm>
              <a:off x="2400" y="2352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Rectangle 23"/>
            <p:cNvSpPr>
              <a:spLocks noChangeArrowheads="1"/>
            </p:cNvSpPr>
            <p:nvPr/>
          </p:nvSpPr>
          <p:spPr bwMode="auto">
            <a:xfrm>
              <a:off x="2592" y="1968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2400" y="2544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2592" y="2544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2592" y="2352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Oval 27"/>
            <p:cNvSpPr>
              <a:spLocks noChangeArrowheads="1"/>
            </p:cNvSpPr>
            <p:nvPr/>
          </p:nvSpPr>
          <p:spPr bwMode="auto">
            <a:xfrm>
              <a:off x="864" y="1680"/>
              <a:ext cx="1344" cy="115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Oval 28"/>
            <p:cNvSpPr>
              <a:spLocks noChangeArrowheads="1"/>
            </p:cNvSpPr>
            <p:nvPr/>
          </p:nvSpPr>
          <p:spPr bwMode="auto">
            <a:xfrm>
              <a:off x="2160" y="1632"/>
              <a:ext cx="912" cy="139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1440" y="2832"/>
              <a:ext cx="2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FF0000"/>
                  </a:solidFill>
                </a:rPr>
                <a:t>S</a:t>
              </a:r>
              <a:r>
                <a:rPr lang="en-US" i="1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750" name="Text Box 30"/>
            <p:cNvSpPr txBox="1">
              <a:spLocks noChangeArrowheads="1"/>
            </p:cNvSpPr>
            <p:nvPr/>
          </p:nvSpPr>
          <p:spPr bwMode="auto">
            <a:xfrm>
              <a:off x="2496" y="3024"/>
              <a:ext cx="2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accent2"/>
                  </a:solidFill>
                </a:rPr>
                <a:t>S</a:t>
              </a:r>
              <a:r>
                <a:rPr lang="en-US" i="1" baseline="-25000">
                  <a:solidFill>
                    <a:schemeClr val="accent2"/>
                  </a:solidFill>
                </a:rPr>
                <a:t>2</a:t>
              </a:r>
            </a:p>
          </p:txBody>
        </p:sp>
      </p:grp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2493244" y="5475289"/>
            <a:ext cx="7486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Segoe Print" panose="02000600000000000000" pitchFamily="2" charset="0"/>
              </a:rPr>
              <a:t>Kita </a:t>
            </a:r>
            <a:r>
              <a:rPr lang="en-US" sz="1600" dirty="0" err="1" smtClean="0">
                <a:latin typeface="Segoe Print" panose="02000600000000000000" pitchFamily="2" charset="0"/>
              </a:rPr>
              <a:t>dapat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  <a:r>
              <a:rPr lang="en-US" sz="1600" dirty="0" err="1" smtClean="0">
                <a:latin typeface="Segoe Print" panose="02000600000000000000" pitchFamily="2" charset="0"/>
              </a:rPr>
              <a:t>mendefinisikan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  <a:r>
              <a:rPr lang="en-US" sz="1600" dirty="0" err="1" smtClean="0">
                <a:latin typeface="Segoe Print" panose="02000600000000000000" pitchFamily="2" charset="0"/>
              </a:rPr>
              <a:t>tipe</a:t>
            </a:r>
            <a:r>
              <a:rPr lang="en-US" sz="1600" dirty="0" smtClean="0">
                <a:latin typeface="Segoe Print" panose="02000600000000000000" pitchFamily="2" charset="0"/>
              </a:rPr>
              <a:t> adjacency : </a:t>
            </a:r>
            <a:r>
              <a:rPr lang="en-US" sz="1600" dirty="0">
                <a:latin typeface="Segoe Print" panose="02000600000000000000" pitchFamily="2" charset="0"/>
              </a:rPr>
              <a:t>4-adjacency, 8-adjacency</a:t>
            </a:r>
          </a:p>
          <a:p>
            <a:pPr algn="ctr"/>
            <a:r>
              <a:rPr lang="en-US" sz="1600" dirty="0">
                <a:latin typeface="Segoe Print" panose="02000600000000000000" pitchFamily="2" charset="0"/>
              </a:rPr>
              <a:t>or m-adjacency </a:t>
            </a:r>
            <a:r>
              <a:rPr lang="en-US" sz="1600" dirty="0" err="1" smtClean="0">
                <a:latin typeface="Segoe Print" panose="02000600000000000000" pitchFamily="2" charset="0"/>
              </a:rPr>
              <a:t>bergantung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  <a:r>
              <a:rPr lang="en-US" sz="1600" dirty="0" err="1" smtClean="0">
                <a:latin typeface="Segoe Print" panose="02000600000000000000" pitchFamily="2" charset="0"/>
              </a:rPr>
              <a:t>pada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  <a:r>
              <a:rPr lang="en-US" sz="1600" dirty="0" err="1" smtClean="0">
                <a:latin typeface="Segoe Print" panose="02000600000000000000" pitchFamily="2" charset="0"/>
              </a:rPr>
              <a:t>tipe</a:t>
            </a:r>
            <a:r>
              <a:rPr lang="en-US" sz="1600" dirty="0" smtClean="0">
                <a:latin typeface="Segoe Print" panose="02000600000000000000" pitchFamily="2" charset="0"/>
              </a:rPr>
              <a:t> connectivity</a:t>
            </a:r>
            <a:r>
              <a:rPr lang="en-US" sz="1600" dirty="0">
                <a:latin typeface="Segoe Print" panose="02000600000000000000" pitchFamily="2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53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65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494973" y="362857"/>
            <a:ext cx="963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bg1"/>
                </a:solidFill>
                <a:latin typeface="Arial" charset="0"/>
                <a:cs typeface="Arial" charset="0"/>
              </a:rPr>
              <a:t>Path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313782" y="1575474"/>
            <a:ext cx="847883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b="1" i="1" dirty="0">
                <a:solidFill>
                  <a:schemeClr val="accent2"/>
                </a:solidFill>
              </a:rPr>
              <a:t>path</a:t>
            </a:r>
            <a:r>
              <a:rPr lang="en-US" sz="2000" dirty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piksel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chemeClr val="accent2"/>
                </a:solidFill>
              </a:rPr>
              <a:t>p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i="1" dirty="0" err="1">
                <a:solidFill>
                  <a:schemeClr val="accent2"/>
                </a:solidFill>
              </a:rPr>
              <a:t>x</a:t>
            </a:r>
            <a:r>
              <a:rPr lang="en-US" sz="2000" dirty="0" err="1">
                <a:solidFill>
                  <a:schemeClr val="accent2"/>
                </a:solidFill>
              </a:rPr>
              <a:t>,</a:t>
            </a:r>
            <a:r>
              <a:rPr lang="en-US" sz="2000" i="1" dirty="0" err="1">
                <a:solidFill>
                  <a:schemeClr val="accent2"/>
                </a:solidFill>
              </a:rPr>
              <a:t>y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  <a:r>
              <a:rPr lang="en-US" sz="2000" dirty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piksel</a:t>
            </a:r>
            <a:r>
              <a:rPr lang="en-US" sz="2000" dirty="0" smtClean="0"/>
              <a:t> </a:t>
            </a:r>
            <a:r>
              <a:rPr lang="en-US" sz="2000" i="1" dirty="0">
                <a:solidFill>
                  <a:schemeClr val="accent2"/>
                </a:solidFill>
              </a:rPr>
              <a:t>q</a:t>
            </a:r>
            <a:r>
              <a:rPr lang="en-US" sz="2000" dirty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i="1" dirty="0" err="1">
                <a:solidFill>
                  <a:schemeClr val="accent2"/>
                </a:solidFill>
              </a:rPr>
              <a:t>s</a:t>
            </a:r>
            <a:r>
              <a:rPr lang="en-US" sz="2000" dirty="0" err="1">
                <a:solidFill>
                  <a:schemeClr val="accent2"/>
                </a:solidFill>
              </a:rPr>
              <a:t>,</a:t>
            </a:r>
            <a:r>
              <a:rPr lang="en-US" sz="2000" i="1" dirty="0" err="1">
                <a:solidFill>
                  <a:schemeClr val="accent2"/>
                </a:solidFill>
              </a:rPr>
              <a:t>t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  <a:r>
              <a:rPr lang="en-US" sz="2000" dirty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piksel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berurutan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i="1" dirty="0">
                <a:solidFill>
                  <a:schemeClr val="accent2"/>
                </a:solidFill>
              </a:rPr>
              <a:t>x</a:t>
            </a:r>
            <a:r>
              <a:rPr lang="en-US" sz="2000" baseline="-25000" dirty="0">
                <a:solidFill>
                  <a:schemeClr val="accent2"/>
                </a:solidFill>
              </a:rPr>
              <a:t>0</a:t>
            </a:r>
            <a:r>
              <a:rPr lang="en-US" sz="2000" dirty="0">
                <a:solidFill>
                  <a:schemeClr val="accent2"/>
                </a:solidFill>
              </a:rPr>
              <a:t>,</a:t>
            </a:r>
            <a:r>
              <a:rPr lang="en-US" sz="2000" i="1" dirty="0">
                <a:solidFill>
                  <a:schemeClr val="accent2"/>
                </a:solidFill>
              </a:rPr>
              <a:t>y</a:t>
            </a:r>
            <a:r>
              <a:rPr lang="en-US" sz="2000" baseline="-25000" dirty="0">
                <a:solidFill>
                  <a:schemeClr val="accent2"/>
                </a:solidFill>
              </a:rPr>
              <a:t>0</a:t>
            </a:r>
            <a:r>
              <a:rPr lang="en-US" sz="2000" dirty="0">
                <a:solidFill>
                  <a:schemeClr val="accent2"/>
                </a:solidFill>
              </a:rPr>
              <a:t>), (</a:t>
            </a:r>
            <a:r>
              <a:rPr lang="en-US" sz="2000" i="1" dirty="0">
                <a:solidFill>
                  <a:schemeClr val="accent2"/>
                </a:solidFill>
              </a:rPr>
              <a:t>x</a:t>
            </a:r>
            <a:r>
              <a:rPr lang="en-US" sz="2000" baseline="-25000" dirty="0">
                <a:solidFill>
                  <a:schemeClr val="accent2"/>
                </a:solidFill>
              </a:rPr>
              <a:t>1</a:t>
            </a:r>
            <a:r>
              <a:rPr lang="en-US" sz="2000" dirty="0">
                <a:solidFill>
                  <a:schemeClr val="accent2"/>
                </a:solidFill>
              </a:rPr>
              <a:t>,</a:t>
            </a:r>
            <a:r>
              <a:rPr lang="en-US" sz="2000" i="1" dirty="0">
                <a:solidFill>
                  <a:schemeClr val="accent2"/>
                </a:solidFill>
              </a:rPr>
              <a:t>y</a:t>
            </a:r>
            <a:r>
              <a:rPr lang="en-US" sz="2000" baseline="-25000" dirty="0">
                <a:solidFill>
                  <a:schemeClr val="accent2"/>
                </a:solidFill>
              </a:rPr>
              <a:t>1</a:t>
            </a:r>
            <a:r>
              <a:rPr lang="en-US" sz="2000" dirty="0">
                <a:solidFill>
                  <a:schemeClr val="accent2"/>
                </a:solidFill>
              </a:rPr>
              <a:t>), (</a:t>
            </a:r>
            <a:r>
              <a:rPr lang="en-US" sz="2000" i="1" dirty="0">
                <a:solidFill>
                  <a:schemeClr val="accent2"/>
                </a:solidFill>
              </a:rPr>
              <a:t>x</a:t>
            </a:r>
            <a:r>
              <a:rPr 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sz="2000" dirty="0">
                <a:solidFill>
                  <a:schemeClr val="accent2"/>
                </a:solidFill>
              </a:rPr>
              <a:t>,</a:t>
            </a:r>
            <a:r>
              <a:rPr lang="en-US" sz="2000" i="1" dirty="0">
                <a:solidFill>
                  <a:schemeClr val="accent2"/>
                </a:solidFill>
              </a:rPr>
              <a:t>y</a:t>
            </a:r>
            <a:r>
              <a:rPr 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sz="2000" dirty="0">
                <a:solidFill>
                  <a:schemeClr val="accent2"/>
                </a:solidFill>
              </a:rPr>
              <a:t>),…, (</a:t>
            </a:r>
            <a:r>
              <a:rPr lang="en-US" sz="2000" i="1" dirty="0" err="1">
                <a:solidFill>
                  <a:schemeClr val="accent2"/>
                </a:solidFill>
              </a:rPr>
              <a:t>x</a:t>
            </a:r>
            <a:r>
              <a:rPr lang="en-US" sz="2000" i="1" baseline="-25000" dirty="0" err="1">
                <a:solidFill>
                  <a:schemeClr val="accent2"/>
                </a:solidFill>
              </a:rPr>
              <a:t>n</a:t>
            </a:r>
            <a:r>
              <a:rPr lang="en-US" sz="2000" dirty="0" err="1">
                <a:solidFill>
                  <a:schemeClr val="accent2"/>
                </a:solidFill>
              </a:rPr>
              <a:t>,</a:t>
            </a:r>
            <a:r>
              <a:rPr lang="en-US" sz="2000" i="1" dirty="0" err="1">
                <a:solidFill>
                  <a:schemeClr val="accent2"/>
                </a:solidFill>
              </a:rPr>
              <a:t>y</a:t>
            </a:r>
            <a:r>
              <a:rPr lang="en-US" sz="2000" i="1" baseline="-25000" dirty="0" err="1">
                <a:solidFill>
                  <a:schemeClr val="accent2"/>
                </a:solidFill>
              </a:rPr>
              <a:t>n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  <a:p>
            <a:r>
              <a:rPr lang="en-US" sz="2000" dirty="0" err="1" smtClean="0"/>
              <a:t>sedemikian</a:t>
            </a:r>
            <a:endParaRPr lang="en-US" sz="2000" dirty="0"/>
          </a:p>
          <a:p>
            <a:r>
              <a:rPr lang="en-US" sz="2000" dirty="0"/>
              <a:t>	      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(</a:t>
            </a:r>
            <a:r>
              <a:rPr lang="en-US" sz="2000" i="1" dirty="0">
                <a:solidFill>
                  <a:schemeClr val="accent2"/>
                </a:solidFill>
              </a:rPr>
              <a:t>x</a:t>
            </a:r>
            <a:r>
              <a:rPr lang="en-US" sz="2000" baseline="-25000" dirty="0">
                <a:solidFill>
                  <a:schemeClr val="accent2"/>
                </a:solidFill>
              </a:rPr>
              <a:t>0</a:t>
            </a:r>
            <a:r>
              <a:rPr lang="en-US" sz="2000" dirty="0">
                <a:solidFill>
                  <a:schemeClr val="accent2"/>
                </a:solidFill>
              </a:rPr>
              <a:t>,</a:t>
            </a:r>
            <a:r>
              <a:rPr lang="en-US" sz="2000" i="1" dirty="0">
                <a:solidFill>
                  <a:schemeClr val="accent2"/>
                </a:solidFill>
              </a:rPr>
              <a:t>y</a:t>
            </a:r>
            <a:r>
              <a:rPr lang="en-US" sz="2000" baseline="-25000" dirty="0">
                <a:solidFill>
                  <a:schemeClr val="accent2"/>
                </a:solidFill>
              </a:rPr>
              <a:t>0</a:t>
            </a:r>
            <a:r>
              <a:rPr lang="en-US" sz="2000" dirty="0">
                <a:solidFill>
                  <a:schemeClr val="accent2"/>
                </a:solidFill>
              </a:rPr>
              <a:t>) = (</a:t>
            </a:r>
            <a:r>
              <a:rPr lang="en-US" sz="2000" i="1" dirty="0" err="1">
                <a:solidFill>
                  <a:schemeClr val="accent2"/>
                </a:solidFill>
              </a:rPr>
              <a:t>x</a:t>
            </a:r>
            <a:r>
              <a:rPr lang="en-US" sz="2000" dirty="0" err="1">
                <a:solidFill>
                  <a:schemeClr val="accent2"/>
                </a:solidFill>
              </a:rPr>
              <a:t>,</a:t>
            </a:r>
            <a:r>
              <a:rPr lang="en-US" sz="2000" i="1" dirty="0" err="1">
                <a:solidFill>
                  <a:schemeClr val="accent2"/>
                </a:solidFill>
              </a:rPr>
              <a:t>y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  <a:r>
              <a:rPr lang="en-US" sz="2000" dirty="0"/>
              <a:t> </a:t>
            </a:r>
            <a:r>
              <a:rPr lang="en-US" sz="2000" dirty="0" err="1" smtClean="0"/>
              <a:t>dan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i="1" dirty="0" err="1">
                <a:solidFill>
                  <a:schemeClr val="accent2"/>
                </a:solidFill>
              </a:rPr>
              <a:t>x</a:t>
            </a:r>
            <a:r>
              <a:rPr lang="en-US" sz="2000" i="1" baseline="-25000" dirty="0" err="1">
                <a:solidFill>
                  <a:schemeClr val="accent2"/>
                </a:solidFill>
              </a:rPr>
              <a:t>n</a:t>
            </a:r>
            <a:r>
              <a:rPr lang="en-US" sz="2000" dirty="0" err="1">
                <a:solidFill>
                  <a:schemeClr val="accent2"/>
                </a:solidFill>
              </a:rPr>
              <a:t>,</a:t>
            </a:r>
            <a:r>
              <a:rPr lang="en-US" sz="2000" i="1" dirty="0" err="1">
                <a:solidFill>
                  <a:schemeClr val="accent2"/>
                </a:solidFill>
              </a:rPr>
              <a:t>y</a:t>
            </a:r>
            <a:r>
              <a:rPr lang="en-US" sz="2000" i="1" baseline="-25000" dirty="0" err="1">
                <a:solidFill>
                  <a:schemeClr val="accent2"/>
                </a:solidFill>
              </a:rPr>
              <a:t>n</a:t>
            </a:r>
            <a:r>
              <a:rPr lang="en-US" sz="2000" dirty="0">
                <a:solidFill>
                  <a:schemeClr val="accent2"/>
                </a:solidFill>
              </a:rPr>
              <a:t>) = (</a:t>
            </a:r>
            <a:r>
              <a:rPr lang="en-US" sz="2000" i="1" dirty="0" err="1">
                <a:solidFill>
                  <a:schemeClr val="accent2"/>
                </a:solidFill>
              </a:rPr>
              <a:t>s</a:t>
            </a:r>
            <a:r>
              <a:rPr lang="en-US" sz="2000" dirty="0" err="1">
                <a:solidFill>
                  <a:schemeClr val="accent2"/>
                </a:solidFill>
              </a:rPr>
              <a:t>,</a:t>
            </a:r>
            <a:r>
              <a:rPr lang="en-US" sz="2000" i="1" dirty="0" err="1">
                <a:solidFill>
                  <a:schemeClr val="accent2"/>
                </a:solidFill>
              </a:rPr>
              <a:t>t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  <a:p>
            <a:r>
              <a:rPr lang="en-US" sz="2000" dirty="0" err="1" smtClean="0"/>
              <a:t>dan</a:t>
            </a:r>
            <a:endParaRPr lang="en-US" sz="2000" dirty="0"/>
          </a:p>
          <a:p>
            <a:r>
              <a:rPr lang="en-US" sz="2000" dirty="0"/>
              <a:t>             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(</a:t>
            </a:r>
            <a:r>
              <a:rPr lang="en-US" sz="2000" i="1" dirty="0" err="1">
                <a:solidFill>
                  <a:schemeClr val="accent2"/>
                </a:solidFill>
              </a:rPr>
              <a:t>x</a:t>
            </a:r>
            <a:r>
              <a:rPr lang="en-US" sz="2000" i="1" baseline="-25000" dirty="0" err="1">
                <a:solidFill>
                  <a:schemeClr val="accent2"/>
                </a:solidFill>
              </a:rPr>
              <a:t>i</a:t>
            </a:r>
            <a:r>
              <a:rPr lang="en-US" sz="2000" dirty="0" err="1">
                <a:solidFill>
                  <a:schemeClr val="accent2"/>
                </a:solidFill>
              </a:rPr>
              <a:t>,</a:t>
            </a:r>
            <a:r>
              <a:rPr lang="en-US" sz="2000" i="1" dirty="0" err="1">
                <a:solidFill>
                  <a:schemeClr val="accent2"/>
                </a:solidFill>
              </a:rPr>
              <a:t>y</a:t>
            </a:r>
            <a:r>
              <a:rPr lang="en-US" sz="2000" i="1" baseline="-25000" dirty="0" err="1">
                <a:solidFill>
                  <a:schemeClr val="accent2"/>
                </a:solidFill>
              </a:rPr>
              <a:t>i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  <a:r>
              <a:rPr lang="en-US" sz="2000" dirty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adjacent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i="1" dirty="0">
                <a:solidFill>
                  <a:schemeClr val="accent2"/>
                </a:solidFill>
              </a:rPr>
              <a:t>x</a:t>
            </a:r>
            <a:r>
              <a:rPr lang="en-US" sz="2000" i="1" baseline="-25000" dirty="0">
                <a:solidFill>
                  <a:schemeClr val="accent2"/>
                </a:solidFill>
              </a:rPr>
              <a:t>i-1</a:t>
            </a:r>
            <a:r>
              <a:rPr lang="en-US" sz="2000" dirty="0">
                <a:solidFill>
                  <a:schemeClr val="accent2"/>
                </a:solidFill>
              </a:rPr>
              <a:t>,</a:t>
            </a:r>
            <a:r>
              <a:rPr lang="en-US" sz="2000" i="1" dirty="0">
                <a:solidFill>
                  <a:schemeClr val="accent2"/>
                </a:solidFill>
              </a:rPr>
              <a:t>y</a:t>
            </a:r>
            <a:r>
              <a:rPr lang="en-US" sz="2000" i="1" baseline="-25000" dirty="0">
                <a:solidFill>
                  <a:schemeClr val="accent2"/>
                </a:solidFill>
              </a:rPr>
              <a:t>i-1</a:t>
            </a:r>
            <a:r>
              <a:rPr lang="en-US" sz="2000" dirty="0">
                <a:solidFill>
                  <a:schemeClr val="accent2"/>
                </a:solidFill>
              </a:rPr>
              <a:t>),       </a:t>
            </a:r>
            <a:r>
              <a:rPr lang="en-US" sz="2000" i="1" dirty="0" err="1">
                <a:solidFill>
                  <a:schemeClr val="accent2"/>
                </a:solidFill>
              </a:rPr>
              <a:t>i</a:t>
            </a:r>
            <a:r>
              <a:rPr lang="en-US" sz="2000" dirty="0">
                <a:solidFill>
                  <a:schemeClr val="accent2"/>
                </a:solidFill>
              </a:rPr>
              <a:t> = 1,…,</a:t>
            </a:r>
            <a:r>
              <a:rPr lang="en-US" sz="2000" i="1" dirty="0">
                <a:solidFill>
                  <a:schemeClr val="accent2"/>
                </a:solidFill>
              </a:rPr>
              <a:t>n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6248400" y="4495800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6553200" y="4191000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6553200" y="4495800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6248400" y="4800600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5334000" y="4800600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6858000" y="4191000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5334000" y="4495800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5638800" y="4800600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5943600" y="4800600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5013325" y="4343400"/>
            <a:ext cx="303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p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7162800" y="4079875"/>
            <a:ext cx="303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q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2458699" y="5601733"/>
            <a:ext cx="7787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/>
              <a:t>Tipe</a:t>
            </a:r>
            <a:r>
              <a:rPr lang="en-US" sz="2000" dirty="0" smtClean="0"/>
              <a:t> path</a:t>
            </a:r>
            <a:r>
              <a:rPr lang="en-US" sz="2000" dirty="0"/>
              <a:t>: 4-path, 8-path or </a:t>
            </a:r>
            <a:r>
              <a:rPr lang="en-US" sz="2000" dirty="0" smtClean="0"/>
              <a:t>m-path </a:t>
            </a:r>
            <a:r>
              <a:rPr lang="en-US" sz="2000" dirty="0" err="1" smtClean="0"/>
              <a:t>bergantung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adjacency</a:t>
            </a:r>
            <a:r>
              <a:rPr lang="en-US" sz="20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54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48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418631" y="422929"/>
            <a:ext cx="15039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Arial" charset="0"/>
                <a:cs typeface="Arial" charset="0"/>
              </a:rPr>
              <a:t>Path 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(2)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pSp>
        <p:nvGrpSpPr>
          <p:cNvPr id="32799" name="Group 31"/>
          <p:cNvGrpSpPr>
            <a:grpSpLocks/>
          </p:cNvGrpSpPr>
          <p:nvPr/>
        </p:nvGrpSpPr>
        <p:grpSpPr bwMode="auto">
          <a:xfrm>
            <a:off x="5181603" y="2378075"/>
            <a:ext cx="1217613" cy="1741488"/>
            <a:chOff x="2304" y="960"/>
            <a:chExt cx="767" cy="1097"/>
          </a:xfrm>
        </p:grpSpPr>
        <p:grpSp>
          <p:nvGrpSpPr>
            <p:cNvPr id="32795" name="Group 27"/>
            <p:cNvGrpSpPr>
              <a:grpSpLocks/>
            </p:cNvGrpSpPr>
            <p:nvPr/>
          </p:nvGrpSpPr>
          <p:grpSpPr bwMode="auto">
            <a:xfrm>
              <a:off x="2304" y="1008"/>
              <a:ext cx="576" cy="864"/>
              <a:chOff x="2304" y="1008"/>
              <a:chExt cx="576" cy="864"/>
            </a:xfrm>
          </p:grpSpPr>
          <p:sp>
            <p:nvSpPr>
              <p:cNvPr id="32786" name="Rectangle 18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7" name="Rectangle 19"/>
              <p:cNvSpPr>
                <a:spLocks noChangeArrowheads="1"/>
              </p:cNvSpPr>
              <p:nvPr/>
            </p:nvSpPr>
            <p:spPr bwMode="auto">
              <a:xfrm>
                <a:off x="2592" y="1008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8" name="Rectangle 20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9" name="Rectangle 21"/>
              <p:cNvSpPr>
                <a:spLocks noChangeArrowheads="1"/>
              </p:cNvSpPr>
              <p:nvPr/>
            </p:nvSpPr>
            <p:spPr bwMode="auto">
              <a:xfrm>
                <a:off x="2304" y="1296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97" name="Text Box 29"/>
            <p:cNvSpPr txBox="1">
              <a:spLocks noChangeArrowheads="1"/>
            </p:cNvSpPr>
            <p:nvPr/>
          </p:nvSpPr>
          <p:spPr bwMode="auto">
            <a:xfrm>
              <a:off x="2880" y="960"/>
              <a:ext cx="1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p</a:t>
              </a:r>
            </a:p>
          </p:txBody>
        </p:sp>
        <p:sp>
          <p:nvSpPr>
            <p:cNvPr id="32798" name="Text Box 30"/>
            <p:cNvSpPr txBox="1">
              <a:spLocks noChangeArrowheads="1"/>
            </p:cNvSpPr>
            <p:nvPr/>
          </p:nvSpPr>
          <p:spPr bwMode="auto">
            <a:xfrm>
              <a:off x="2640" y="1824"/>
              <a:ext cx="1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q</a:t>
              </a:r>
            </a:p>
          </p:txBody>
        </p:sp>
      </p:grpSp>
      <p:grpSp>
        <p:nvGrpSpPr>
          <p:cNvPr id="32800" name="Group 32"/>
          <p:cNvGrpSpPr>
            <a:grpSpLocks/>
          </p:cNvGrpSpPr>
          <p:nvPr/>
        </p:nvGrpSpPr>
        <p:grpSpPr bwMode="auto">
          <a:xfrm>
            <a:off x="8001003" y="2378075"/>
            <a:ext cx="1217613" cy="1741488"/>
            <a:chOff x="2304" y="960"/>
            <a:chExt cx="767" cy="1097"/>
          </a:xfrm>
        </p:grpSpPr>
        <p:grpSp>
          <p:nvGrpSpPr>
            <p:cNvPr id="32801" name="Group 33"/>
            <p:cNvGrpSpPr>
              <a:grpSpLocks/>
            </p:cNvGrpSpPr>
            <p:nvPr/>
          </p:nvGrpSpPr>
          <p:grpSpPr bwMode="auto">
            <a:xfrm>
              <a:off x="2304" y="1008"/>
              <a:ext cx="576" cy="864"/>
              <a:chOff x="2304" y="1008"/>
              <a:chExt cx="576" cy="864"/>
            </a:xfrm>
          </p:grpSpPr>
          <p:sp>
            <p:nvSpPr>
              <p:cNvPr id="32802" name="Rectangle 34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3" name="Rectangle 35"/>
              <p:cNvSpPr>
                <a:spLocks noChangeArrowheads="1"/>
              </p:cNvSpPr>
              <p:nvPr/>
            </p:nvSpPr>
            <p:spPr bwMode="auto">
              <a:xfrm>
                <a:off x="2592" y="1008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4" name="Rectangle 36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5" name="Rectangle 37"/>
              <p:cNvSpPr>
                <a:spLocks noChangeArrowheads="1"/>
              </p:cNvSpPr>
              <p:nvPr/>
            </p:nvSpPr>
            <p:spPr bwMode="auto">
              <a:xfrm>
                <a:off x="2304" y="1296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06" name="Text Box 38"/>
            <p:cNvSpPr txBox="1">
              <a:spLocks noChangeArrowheads="1"/>
            </p:cNvSpPr>
            <p:nvPr/>
          </p:nvSpPr>
          <p:spPr bwMode="auto">
            <a:xfrm>
              <a:off x="2880" y="960"/>
              <a:ext cx="1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p</a:t>
              </a:r>
            </a:p>
          </p:txBody>
        </p:sp>
        <p:sp>
          <p:nvSpPr>
            <p:cNvPr id="32807" name="Text Box 39"/>
            <p:cNvSpPr txBox="1">
              <a:spLocks noChangeArrowheads="1"/>
            </p:cNvSpPr>
            <p:nvPr/>
          </p:nvSpPr>
          <p:spPr bwMode="auto">
            <a:xfrm>
              <a:off x="2640" y="1824"/>
              <a:ext cx="1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q</a:t>
              </a:r>
            </a:p>
          </p:txBody>
        </p:sp>
      </p:grpSp>
      <p:grpSp>
        <p:nvGrpSpPr>
          <p:cNvPr id="32808" name="Group 40"/>
          <p:cNvGrpSpPr>
            <a:grpSpLocks/>
          </p:cNvGrpSpPr>
          <p:nvPr/>
        </p:nvGrpSpPr>
        <p:grpSpPr bwMode="auto">
          <a:xfrm>
            <a:off x="2667003" y="2378075"/>
            <a:ext cx="1217613" cy="1741488"/>
            <a:chOff x="2304" y="960"/>
            <a:chExt cx="767" cy="1097"/>
          </a:xfrm>
        </p:grpSpPr>
        <p:grpSp>
          <p:nvGrpSpPr>
            <p:cNvPr id="32809" name="Group 41"/>
            <p:cNvGrpSpPr>
              <a:grpSpLocks/>
            </p:cNvGrpSpPr>
            <p:nvPr/>
          </p:nvGrpSpPr>
          <p:grpSpPr bwMode="auto">
            <a:xfrm>
              <a:off x="2304" y="1008"/>
              <a:ext cx="576" cy="864"/>
              <a:chOff x="2304" y="1008"/>
              <a:chExt cx="576" cy="864"/>
            </a:xfrm>
          </p:grpSpPr>
          <p:sp>
            <p:nvSpPr>
              <p:cNvPr id="32810" name="Rectangle 42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1" name="Rectangle 43"/>
              <p:cNvSpPr>
                <a:spLocks noChangeArrowheads="1"/>
              </p:cNvSpPr>
              <p:nvPr/>
            </p:nvSpPr>
            <p:spPr bwMode="auto">
              <a:xfrm>
                <a:off x="2592" y="1008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2" name="Rectangle 4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3" name="Rectangle 45"/>
              <p:cNvSpPr>
                <a:spLocks noChangeArrowheads="1"/>
              </p:cNvSpPr>
              <p:nvPr/>
            </p:nvSpPr>
            <p:spPr bwMode="auto">
              <a:xfrm>
                <a:off x="2304" y="1296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2880" y="960"/>
              <a:ext cx="1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p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640" y="1824"/>
              <a:ext cx="1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q</a:t>
              </a:r>
            </a:p>
          </p:txBody>
        </p:sp>
      </p:grpSp>
      <p:sp>
        <p:nvSpPr>
          <p:cNvPr id="32816" name="Line 48"/>
          <p:cNvSpPr>
            <a:spLocks noChangeShapeType="1"/>
          </p:cNvSpPr>
          <p:nvPr/>
        </p:nvSpPr>
        <p:spPr bwMode="auto">
          <a:xfrm flipH="1">
            <a:off x="5410200" y="2682875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17" name="Line 49"/>
          <p:cNvSpPr>
            <a:spLocks noChangeShapeType="1"/>
          </p:cNvSpPr>
          <p:nvPr/>
        </p:nvSpPr>
        <p:spPr bwMode="auto">
          <a:xfrm>
            <a:off x="5410200" y="2682875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18" name="Line 50"/>
          <p:cNvSpPr>
            <a:spLocks noChangeShapeType="1"/>
          </p:cNvSpPr>
          <p:nvPr/>
        </p:nvSpPr>
        <p:spPr bwMode="auto">
          <a:xfrm>
            <a:off x="5410200" y="3140075"/>
            <a:ext cx="457200" cy="457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19" name="Line 51"/>
          <p:cNvSpPr>
            <a:spLocks noChangeShapeType="1"/>
          </p:cNvSpPr>
          <p:nvPr/>
        </p:nvSpPr>
        <p:spPr bwMode="auto">
          <a:xfrm flipH="1">
            <a:off x="5410200" y="2682875"/>
            <a:ext cx="457200" cy="457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20" name="Line 52"/>
          <p:cNvSpPr>
            <a:spLocks noChangeShapeType="1"/>
          </p:cNvSpPr>
          <p:nvPr/>
        </p:nvSpPr>
        <p:spPr bwMode="auto">
          <a:xfrm flipH="1">
            <a:off x="8229600" y="2682875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21" name="Line 53"/>
          <p:cNvSpPr>
            <a:spLocks noChangeShapeType="1"/>
          </p:cNvSpPr>
          <p:nvPr/>
        </p:nvSpPr>
        <p:spPr bwMode="auto">
          <a:xfrm>
            <a:off x="8229600" y="2682875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>
            <a:off x="8229600" y="3140075"/>
            <a:ext cx="457200" cy="457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24" name="Text Box 56"/>
          <p:cNvSpPr txBox="1">
            <a:spLocks noChangeArrowheads="1"/>
          </p:cNvSpPr>
          <p:nvPr/>
        </p:nvSpPr>
        <p:spPr bwMode="auto">
          <a:xfrm>
            <a:off x="2438400" y="4876801"/>
            <a:ext cx="2663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8-path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i="1" dirty="0"/>
              <a:t>q</a:t>
            </a:r>
          </a:p>
          <a:p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ambigu</a:t>
            </a:r>
            <a:endParaRPr lang="en-US" dirty="0"/>
          </a:p>
        </p:txBody>
      </p:sp>
      <p:sp>
        <p:nvSpPr>
          <p:cNvPr id="32825" name="Text Box 57"/>
          <p:cNvSpPr txBox="1">
            <a:spLocks noChangeArrowheads="1"/>
          </p:cNvSpPr>
          <p:nvPr/>
        </p:nvSpPr>
        <p:spPr bwMode="auto">
          <a:xfrm>
            <a:off x="7162800" y="4724401"/>
            <a:ext cx="23264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    m-path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i="1" dirty="0"/>
              <a:t>q</a:t>
            </a:r>
          </a:p>
          <a:p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ambigu</a:t>
            </a:r>
            <a:endParaRPr lang="en-US" dirty="0"/>
          </a:p>
        </p:txBody>
      </p:sp>
      <p:sp>
        <p:nvSpPr>
          <p:cNvPr id="32826" name="Text Box 58"/>
          <p:cNvSpPr txBox="1">
            <a:spLocks noChangeArrowheads="1"/>
          </p:cNvSpPr>
          <p:nvPr/>
        </p:nvSpPr>
        <p:spPr bwMode="auto">
          <a:xfrm>
            <a:off x="5241925" y="1885950"/>
            <a:ext cx="8013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8-path</a:t>
            </a:r>
          </a:p>
        </p:txBody>
      </p:sp>
      <p:sp>
        <p:nvSpPr>
          <p:cNvPr id="32827" name="Text Box 59"/>
          <p:cNvSpPr txBox="1">
            <a:spLocks noChangeArrowheads="1"/>
          </p:cNvSpPr>
          <p:nvPr/>
        </p:nvSpPr>
        <p:spPr bwMode="auto">
          <a:xfrm>
            <a:off x="7985125" y="1885950"/>
            <a:ext cx="86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m-path</a:t>
            </a:r>
          </a:p>
        </p:txBody>
      </p:sp>
      <p:sp>
        <p:nvSpPr>
          <p:cNvPr id="32829" name="Line 61"/>
          <p:cNvSpPr>
            <a:spLocks noChangeShapeType="1"/>
          </p:cNvSpPr>
          <p:nvPr/>
        </p:nvSpPr>
        <p:spPr bwMode="auto">
          <a:xfrm flipV="1">
            <a:off x="4572000" y="2895600"/>
            <a:ext cx="1066800" cy="1905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30" name="Line 62"/>
          <p:cNvSpPr>
            <a:spLocks noChangeShapeType="1"/>
          </p:cNvSpPr>
          <p:nvPr/>
        </p:nvSpPr>
        <p:spPr bwMode="auto">
          <a:xfrm flipV="1">
            <a:off x="4572000" y="2819400"/>
            <a:ext cx="83820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31" name="Line 63"/>
          <p:cNvSpPr>
            <a:spLocks noChangeShapeType="1"/>
          </p:cNvSpPr>
          <p:nvPr/>
        </p:nvSpPr>
        <p:spPr bwMode="auto">
          <a:xfrm flipV="1">
            <a:off x="7924800" y="2895600"/>
            <a:ext cx="304800" cy="1828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55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27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727200" y="458886"/>
            <a:ext cx="16850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Arial" charset="0"/>
                <a:cs typeface="Arial" charset="0"/>
              </a:rPr>
              <a:t>Distance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232518" y="1712686"/>
            <a:ext cx="655019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piksel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chemeClr val="accent2"/>
                </a:solidFill>
              </a:rPr>
              <a:t>p</a:t>
            </a:r>
            <a:r>
              <a:rPr lang="en-US" sz="2000" dirty="0"/>
              <a:t>, </a:t>
            </a:r>
            <a:r>
              <a:rPr lang="en-US" sz="2000" i="1" dirty="0">
                <a:solidFill>
                  <a:schemeClr val="accent2"/>
                </a:solidFill>
              </a:rPr>
              <a:t>q</a:t>
            </a:r>
            <a:r>
              <a:rPr lang="en-US" sz="2000" dirty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i="1" dirty="0">
                <a:solidFill>
                  <a:schemeClr val="accent2"/>
                </a:solidFill>
              </a:rPr>
              <a:t>z</a:t>
            </a:r>
            <a:r>
              <a:rPr lang="en-US" sz="2000" dirty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koordinat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i="1" dirty="0" err="1">
                <a:solidFill>
                  <a:schemeClr val="accent2"/>
                </a:solidFill>
              </a:rPr>
              <a:t>x</a:t>
            </a:r>
            <a:r>
              <a:rPr lang="en-US" sz="2000" dirty="0" err="1">
                <a:solidFill>
                  <a:schemeClr val="accent2"/>
                </a:solidFill>
              </a:rPr>
              <a:t>,</a:t>
            </a:r>
            <a:r>
              <a:rPr lang="en-US" sz="2000" i="1" dirty="0" err="1">
                <a:solidFill>
                  <a:schemeClr val="accent2"/>
                </a:solidFill>
              </a:rPr>
              <a:t>y</a:t>
            </a:r>
            <a:r>
              <a:rPr lang="en-US" sz="2000" dirty="0">
                <a:solidFill>
                  <a:schemeClr val="accent2"/>
                </a:solidFill>
              </a:rPr>
              <a:t>), (</a:t>
            </a:r>
            <a:r>
              <a:rPr lang="en-US" sz="2000" i="1" dirty="0" err="1">
                <a:solidFill>
                  <a:schemeClr val="accent2"/>
                </a:solidFill>
              </a:rPr>
              <a:t>s</a:t>
            </a:r>
            <a:r>
              <a:rPr lang="en-US" sz="2000" dirty="0" err="1">
                <a:solidFill>
                  <a:schemeClr val="accent2"/>
                </a:solidFill>
              </a:rPr>
              <a:t>,</a:t>
            </a:r>
            <a:r>
              <a:rPr lang="en-US" sz="2000" i="1" dirty="0" err="1">
                <a:solidFill>
                  <a:schemeClr val="accent2"/>
                </a:solidFill>
              </a:rPr>
              <a:t>t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  <a:r>
              <a:rPr lang="en-US" sz="2000" dirty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i="1" dirty="0" err="1">
                <a:solidFill>
                  <a:schemeClr val="accent2"/>
                </a:solidFill>
              </a:rPr>
              <a:t>u</a:t>
            </a:r>
            <a:r>
              <a:rPr lang="en-US" sz="2000" dirty="0" err="1">
                <a:solidFill>
                  <a:schemeClr val="accent2"/>
                </a:solidFill>
              </a:rPr>
              <a:t>,</a:t>
            </a:r>
            <a:r>
              <a:rPr lang="en-US" sz="2000" i="1" dirty="0" err="1">
                <a:solidFill>
                  <a:schemeClr val="accent2"/>
                </a:solidFill>
              </a:rPr>
              <a:t>v</a:t>
            </a:r>
            <a:r>
              <a:rPr lang="en-US" sz="2000" dirty="0">
                <a:solidFill>
                  <a:schemeClr val="accent2"/>
                </a:solidFill>
              </a:rPr>
              <a:t>),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D</a:t>
            </a:r>
            <a:r>
              <a:rPr lang="en-US" sz="2000" dirty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a </a:t>
            </a:r>
            <a:r>
              <a:rPr lang="en-US" sz="2000" b="1" i="1" dirty="0">
                <a:solidFill>
                  <a:schemeClr val="accent2"/>
                </a:solidFill>
              </a:rPr>
              <a:t>distance function</a:t>
            </a:r>
            <a:r>
              <a:rPr lang="en-US" sz="2000" dirty="0"/>
              <a:t> </a:t>
            </a:r>
            <a:r>
              <a:rPr lang="en-US" sz="2000" dirty="0" err="1" smtClean="0"/>
              <a:t>atay</a:t>
            </a:r>
            <a:r>
              <a:rPr lang="en-US" sz="2000" dirty="0" smtClean="0"/>
              <a:t> </a:t>
            </a:r>
            <a:r>
              <a:rPr lang="en-US" sz="2000" b="1" i="1" dirty="0">
                <a:solidFill>
                  <a:schemeClr val="accent2"/>
                </a:solidFill>
              </a:rPr>
              <a:t>metric</a:t>
            </a:r>
            <a:r>
              <a:rPr lang="en-US" sz="2000" dirty="0"/>
              <a:t> </a:t>
            </a:r>
            <a:r>
              <a:rPr lang="en-US" sz="2000" dirty="0" err="1" smtClean="0"/>
              <a:t>jika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  <a:latin typeface="Wingdings" pitchFamily="2" charset="2"/>
                <a:sym typeface="Wingdings" pitchFamily="2" charset="2"/>
              </a:rPr>
              <a:t>w</a:t>
            </a:r>
            <a:r>
              <a:rPr lang="en-US" sz="2000" dirty="0"/>
              <a:t> </a:t>
            </a:r>
            <a:r>
              <a:rPr lang="en-US" sz="2000" i="1" dirty="0"/>
              <a:t>D</a:t>
            </a:r>
            <a:r>
              <a:rPr lang="en-US" sz="2000" dirty="0"/>
              <a:t>(</a:t>
            </a:r>
            <a:r>
              <a:rPr lang="en-US" sz="2000" i="1" dirty="0" err="1"/>
              <a:t>p</a:t>
            </a:r>
            <a:r>
              <a:rPr lang="en-US" sz="2000" dirty="0" err="1"/>
              <a:t>,</a:t>
            </a:r>
            <a:r>
              <a:rPr lang="en-US" sz="2000" i="1" dirty="0" err="1"/>
              <a:t>q</a:t>
            </a:r>
            <a:r>
              <a:rPr lang="en-US" sz="2000" dirty="0"/>
              <a:t>) </a:t>
            </a:r>
            <a:r>
              <a:rPr lang="en-US" sz="2000" dirty="0">
                <a:latin typeface="Symbol" pitchFamily="18" charset="2"/>
              </a:rPr>
              <a:t>³ </a:t>
            </a:r>
            <a:r>
              <a:rPr lang="en-US" sz="2000" dirty="0"/>
              <a:t>0 </a:t>
            </a:r>
            <a:r>
              <a:rPr lang="en-US" sz="2000" dirty="0" smtClean="0"/>
              <a:t> (</a:t>
            </a:r>
            <a:r>
              <a:rPr lang="en-US" sz="2000" i="1" dirty="0"/>
              <a:t>D</a:t>
            </a:r>
            <a:r>
              <a:rPr lang="en-US" sz="2000" dirty="0"/>
              <a:t>(</a:t>
            </a:r>
            <a:r>
              <a:rPr lang="en-US" sz="2000" i="1" dirty="0" err="1"/>
              <a:t>p</a:t>
            </a:r>
            <a:r>
              <a:rPr lang="en-US" sz="2000" dirty="0" err="1"/>
              <a:t>,</a:t>
            </a:r>
            <a:r>
              <a:rPr lang="en-US" sz="2000" i="1" dirty="0" err="1"/>
              <a:t>q</a:t>
            </a:r>
            <a:r>
              <a:rPr lang="en-US" sz="2000" dirty="0"/>
              <a:t>) = 0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i="1" dirty="0"/>
              <a:t>p</a:t>
            </a:r>
            <a:r>
              <a:rPr lang="en-US" sz="2000" dirty="0"/>
              <a:t> = </a:t>
            </a:r>
            <a:r>
              <a:rPr lang="en-US" sz="2000" i="1" dirty="0"/>
              <a:t>q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  <a:latin typeface="Wingdings" pitchFamily="2" charset="2"/>
                <a:sym typeface="Wingdings" pitchFamily="2" charset="2"/>
              </a:rPr>
              <a:t>w</a:t>
            </a:r>
            <a:r>
              <a:rPr lang="en-US" sz="2000" dirty="0"/>
              <a:t> </a:t>
            </a:r>
            <a:r>
              <a:rPr lang="en-US" sz="2000" i="1" dirty="0"/>
              <a:t>D</a:t>
            </a:r>
            <a:r>
              <a:rPr lang="en-US" sz="2000" dirty="0"/>
              <a:t>(</a:t>
            </a:r>
            <a:r>
              <a:rPr lang="en-US" sz="2000" i="1" dirty="0" err="1"/>
              <a:t>p</a:t>
            </a:r>
            <a:r>
              <a:rPr lang="en-US" sz="2000" dirty="0" err="1"/>
              <a:t>,</a:t>
            </a:r>
            <a:r>
              <a:rPr lang="en-US" sz="2000" i="1" dirty="0" err="1"/>
              <a:t>q</a:t>
            </a:r>
            <a:r>
              <a:rPr lang="en-US" sz="2000" dirty="0"/>
              <a:t>) = </a:t>
            </a:r>
            <a:r>
              <a:rPr lang="en-US" sz="2000" i="1" dirty="0"/>
              <a:t>D</a:t>
            </a:r>
            <a:r>
              <a:rPr lang="en-US" sz="2000" dirty="0"/>
              <a:t>(</a:t>
            </a:r>
            <a:r>
              <a:rPr lang="en-US" sz="2000" i="1" dirty="0" err="1"/>
              <a:t>q</a:t>
            </a:r>
            <a:r>
              <a:rPr lang="en-US" sz="2000" dirty="0" err="1"/>
              <a:t>,</a:t>
            </a:r>
            <a:r>
              <a:rPr lang="en-US" sz="2000" i="1" dirty="0" err="1"/>
              <a:t>p</a:t>
            </a:r>
            <a:r>
              <a:rPr lang="en-US" sz="2000" dirty="0"/>
              <a:t>) 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  <a:latin typeface="Wingdings" pitchFamily="2" charset="2"/>
                <a:sym typeface="Wingdings" pitchFamily="2" charset="2"/>
              </a:rPr>
              <a:t>w</a:t>
            </a:r>
            <a:r>
              <a:rPr lang="en-US" sz="2000" dirty="0"/>
              <a:t> </a:t>
            </a:r>
            <a:r>
              <a:rPr lang="en-US" sz="2000" i="1" dirty="0"/>
              <a:t>D</a:t>
            </a:r>
            <a:r>
              <a:rPr lang="en-US" sz="2000" dirty="0"/>
              <a:t>(</a:t>
            </a:r>
            <a:r>
              <a:rPr lang="en-US" sz="2000" i="1" dirty="0" err="1"/>
              <a:t>p</a:t>
            </a:r>
            <a:r>
              <a:rPr lang="en-US" sz="2000" dirty="0" err="1"/>
              <a:t>,</a:t>
            </a:r>
            <a:r>
              <a:rPr lang="en-US" sz="2000" i="1" dirty="0" err="1"/>
              <a:t>z</a:t>
            </a:r>
            <a:r>
              <a:rPr lang="en-US" sz="2000" dirty="0"/>
              <a:t>)  </a:t>
            </a:r>
            <a:r>
              <a:rPr lang="en-US" sz="2000" dirty="0">
                <a:latin typeface="Symbol" pitchFamily="18" charset="2"/>
              </a:rPr>
              <a:t>£  </a:t>
            </a:r>
            <a:r>
              <a:rPr lang="en-US" sz="2000" i="1" dirty="0"/>
              <a:t>D</a:t>
            </a:r>
            <a:r>
              <a:rPr lang="en-US" sz="2000" dirty="0"/>
              <a:t>(</a:t>
            </a:r>
            <a:r>
              <a:rPr lang="en-US" sz="2000" i="1" dirty="0" err="1"/>
              <a:t>p</a:t>
            </a:r>
            <a:r>
              <a:rPr lang="en-US" sz="2000" dirty="0" err="1"/>
              <a:t>,</a:t>
            </a:r>
            <a:r>
              <a:rPr lang="en-US" sz="2000" i="1" dirty="0" err="1"/>
              <a:t>q</a:t>
            </a:r>
            <a:r>
              <a:rPr lang="en-US" sz="2000" dirty="0"/>
              <a:t>) + </a:t>
            </a:r>
            <a:r>
              <a:rPr lang="en-US" sz="2000" i="1" dirty="0"/>
              <a:t>D</a:t>
            </a:r>
            <a:r>
              <a:rPr lang="en-US" sz="2000" dirty="0"/>
              <a:t>(</a:t>
            </a:r>
            <a:r>
              <a:rPr lang="en-US" sz="2000" i="1" dirty="0" err="1"/>
              <a:t>q</a:t>
            </a:r>
            <a:r>
              <a:rPr lang="en-US" sz="2000" dirty="0" err="1"/>
              <a:t>,</a:t>
            </a:r>
            <a:r>
              <a:rPr lang="en-US" sz="2000" i="1" dirty="0" err="1"/>
              <a:t>z</a:t>
            </a:r>
            <a:r>
              <a:rPr lang="en-US" sz="2000" dirty="0"/>
              <a:t>)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270125" y="4460875"/>
            <a:ext cx="2721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 smtClean="0"/>
              <a:t>Contoh</a:t>
            </a:r>
            <a:r>
              <a:rPr lang="en-US" sz="2000" dirty="0" smtClean="0"/>
              <a:t> : </a:t>
            </a:r>
            <a:r>
              <a:rPr lang="en-US" sz="2000" dirty="0" err="1" smtClean="0"/>
              <a:t>Jarak</a:t>
            </a:r>
            <a:r>
              <a:rPr lang="en-US" sz="2000" dirty="0" smtClean="0"/>
              <a:t> Euclidean</a:t>
            </a:r>
            <a:endParaRPr lang="en-US" sz="2000" dirty="0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4202114" y="5067301"/>
          <a:ext cx="37877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4" imgW="1879560" imgH="279360" progId="Equation.3">
                  <p:embed/>
                </p:oleObj>
              </mc:Choice>
              <mc:Fallback>
                <p:oleObj name="Equation" r:id="rId4" imgW="1879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4" y="5067301"/>
                        <a:ext cx="3787775" cy="5619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56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009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  <p:bldP spid="33796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616971" y="513745"/>
            <a:ext cx="22252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Arial" charset="0"/>
                <a:cs typeface="Arial" charset="0"/>
              </a:rPr>
              <a:t>Distance 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(3)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574926" y="1489075"/>
            <a:ext cx="69086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</a:rPr>
              <a:t>D</a:t>
            </a:r>
            <a:r>
              <a:rPr lang="en-US" sz="2400" b="1" i="1" baseline="-25000" dirty="0">
                <a:solidFill>
                  <a:schemeClr val="accent2"/>
                </a:solidFill>
              </a:rPr>
              <a:t>4</a:t>
            </a:r>
            <a:r>
              <a:rPr lang="en-US" sz="2400" b="1" i="1" dirty="0">
                <a:solidFill>
                  <a:schemeClr val="accent2"/>
                </a:solidFill>
              </a:rPr>
              <a:t>-distance</a:t>
            </a:r>
            <a:r>
              <a:rPr lang="en-US" sz="2400" dirty="0"/>
              <a:t> (</a:t>
            </a:r>
            <a:r>
              <a:rPr lang="en-US" sz="2400" i="1" dirty="0"/>
              <a:t>city-block distance</a:t>
            </a:r>
            <a:r>
              <a:rPr lang="en-US" sz="2400" dirty="0"/>
              <a:t>) </a:t>
            </a:r>
            <a:r>
              <a:rPr lang="en-US" sz="2400" dirty="0" smtClean="0"/>
              <a:t>di </a:t>
            </a:r>
            <a:r>
              <a:rPr lang="en-US" sz="2400" dirty="0" err="1" smtClean="0"/>
              <a:t>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endParaRPr lang="en-US" sz="2400" dirty="0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4586289" y="2133601"/>
          <a:ext cx="30194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3" imgW="1498320" imgH="253800" progId="Equation.3">
                  <p:embed/>
                </p:oleObj>
              </mc:Choice>
              <mc:Fallback>
                <p:oleObj name="Equation" r:id="rId3" imgW="1498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9" y="2133601"/>
                        <a:ext cx="3019425" cy="511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53" name="Group 37"/>
          <p:cNvGrpSpPr>
            <a:grpSpLocks/>
          </p:cNvGrpSpPr>
          <p:nvPr/>
        </p:nvGrpSpPr>
        <p:grpSpPr bwMode="auto">
          <a:xfrm>
            <a:off x="4953000" y="3048000"/>
            <a:ext cx="2286000" cy="2286000"/>
            <a:chOff x="768" y="1920"/>
            <a:chExt cx="1440" cy="1440"/>
          </a:xfrm>
        </p:grpSpPr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1344" y="2208"/>
              <a:ext cx="288" cy="28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1632" y="2208"/>
              <a:ext cx="288" cy="28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1632" y="2496"/>
              <a:ext cx="288" cy="28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1344" y="2496"/>
              <a:ext cx="288" cy="288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4829" name="Rectangle 13"/>
            <p:cNvSpPr>
              <a:spLocks noChangeArrowheads="1"/>
            </p:cNvSpPr>
            <p:nvPr/>
          </p:nvSpPr>
          <p:spPr bwMode="auto">
            <a:xfrm>
              <a:off x="1344" y="2784"/>
              <a:ext cx="288" cy="28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1632" y="2784"/>
              <a:ext cx="288" cy="28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4831" name="Rectangle 15"/>
            <p:cNvSpPr>
              <a:spLocks noChangeArrowheads="1"/>
            </p:cNvSpPr>
            <p:nvPr/>
          </p:nvSpPr>
          <p:spPr bwMode="auto">
            <a:xfrm>
              <a:off x="1056" y="2496"/>
              <a:ext cx="288" cy="28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1056" y="2208"/>
              <a:ext cx="288" cy="28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1056" y="2784"/>
              <a:ext cx="288" cy="28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1344" y="1920"/>
              <a:ext cx="288" cy="28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1920" y="2496"/>
              <a:ext cx="288" cy="28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1344" y="3072"/>
              <a:ext cx="288" cy="28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768" y="2496"/>
              <a:ext cx="288" cy="28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3484563" y="5715000"/>
            <a:ext cx="62570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 smtClean="0"/>
              <a:t>Piksel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i="1" dirty="0" smtClean="0"/>
              <a:t>D</a:t>
            </a:r>
            <a:r>
              <a:rPr lang="en-US" sz="2400" i="1" baseline="-25000" dirty="0" smtClean="0"/>
              <a:t>4</a:t>
            </a:r>
            <a:r>
              <a:rPr lang="en-US" sz="2400" dirty="0" smtClean="0"/>
              <a:t>(</a:t>
            </a:r>
            <a:r>
              <a:rPr lang="en-US" sz="2400" i="1" dirty="0" smtClean="0"/>
              <a:t>p</a:t>
            </a:r>
            <a:r>
              <a:rPr lang="en-US" sz="2400" dirty="0"/>
              <a:t>) = 1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4-ketetanggaan </a:t>
            </a:r>
            <a:r>
              <a:rPr lang="en-US" sz="2400" i="1" dirty="0" smtClean="0"/>
              <a:t>p</a:t>
            </a:r>
            <a:r>
              <a:rPr lang="en-US" sz="24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57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62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539626" y="445056"/>
            <a:ext cx="22252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Arial" charset="0"/>
                <a:cs typeface="Arial" charset="0"/>
              </a:rPr>
              <a:t>Distance 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(4)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574926" y="1489075"/>
            <a:ext cx="70657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</a:rPr>
              <a:t>D</a:t>
            </a:r>
            <a:r>
              <a:rPr lang="en-US" sz="2400" b="1" i="1" baseline="-25000" dirty="0">
                <a:solidFill>
                  <a:schemeClr val="accent2"/>
                </a:solidFill>
              </a:rPr>
              <a:t>8</a:t>
            </a:r>
            <a:r>
              <a:rPr lang="en-US" sz="2400" b="1" i="1" dirty="0">
                <a:solidFill>
                  <a:schemeClr val="accent2"/>
                </a:solidFill>
              </a:rPr>
              <a:t>-distance</a:t>
            </a:r>
            <a:r>
              <a:rPr lang="en-US" sz="2400" dirty="0"/>
              <a:t> (</a:t>
            </a:r>
            <a:r>
              <a:rPr lang="en-US" sz="2400" i="1" dirty="0"/>
              <a:t>chessboard distance</a:t>
            </a:r>
            <a:r>
              <a:rPr lang="en-US" sz="2400" dirty="0"/>
              <a:t>)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endParaRPr lang="en-US" sz="2400" dirty="0"/>
          </a:p>
        </p:txBody>
      </p:sp>
      <p:graphicFrame>
        <p:nvGraphicFramePr>
          <p:cNvPr id="133120" name="Object 0"/>
          <p:cNvGraphicFramePr>
            <a:graphicFrameLocks noChangeAspect="1"/>
          </p:cNvGraphicFramePr>
          <p:nvPr/>
        </p:nvGraphicFramePr>
        <p:xfrm>
          <a:off x="4305300" y="2133601"/>
          <a:ext cx="3581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" imgW="1777680" imgH="253800" progId="Equation.3">
                  <p:embed/>
                </p:oleObj>
              </mc:Choice>
              <mc:Fallback>
                <p:oleObj name="Equation" r:id="rId3" imgW="1777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2133601"/>
                        <a:ext cx="3581400" cy="511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867400" y="3505200"/>
            <a:ext cx="457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4953000" y="30480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6324600" y="3962400"/>
            <a:ext cx="457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5867400" y="3962400"/>
            <a:ext cx="457200" cy="457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5867400" y="4419600"/>
            <a:ext cx="457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5410200" y="30480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5410200" y="3962400"/>
            <a:ext cx="457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953000" y="35052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4953000" y="44196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5867400" y="30480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6781800" y="39624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5867400" y="48768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4953000" y="39624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3484563" y="5715000"/>
            <a:ext cx="5255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 smtClean="0"/>
              <a:t>Piksel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i="1" dirty="0" smtClean="0"/>
              <a:t>D</a:t>
            </a:r>
            <a:r>
              <a:rPr lang="en-US" sz="2000" i="1" baseline="-25000" dirty="0" smtClean="0"/>
              <a:t>8</a:t>
            </a:r>
            <a:r>
              <a:rPr lang="en-US" sz="2000" dirty="0" smtClean="0"/>
              <a:t>(</a:t>
            </a:r>
            <a:r>
              <a:rPr lang="en-US" sz="2000" i="1" dirty="0" smtClean="0"/>
              <a:t>p</a:t>
            </a:r>
            <a:r>
              <a:rPr lang="en-US" sz="2000" dirty="0"/>
              <a:t>) = 1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8-ketetanggaan </a:t>
            </a:r>
            <a:r>
              <a:rPr lang="en-US" sz="2000" i="1" dirty="0"/>
              <a:t>p</a:t>
            </a:r>
            <a:r>
              <a:rPr lang="en-US" sz="2000" dirty="0"/>
              <a:t>.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6781800" y="30480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6324600" y="30480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4953000" y="48768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6781800" y="35052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6781800" y="44196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6781800" y="48768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6324600" y="48768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5410200" y="48768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6324600" y="4419600"/>
            <a:ext cx="457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5410200" y="3505200"/>
            <a:ext cx="457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410200" y="4419600"/>
            <a:ext cx="457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6324600" y="3505200"/>
            <a:ext cx="457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58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06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9106" y="2649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8250" y="1766944"/>
            <a:ext cx="1091997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id-ID" sz="2000" dirty="0">
                <a:latin typeface="Segoe Print" panose="02000600000000000000" pitchFamily="2" charset="0"/>
              </a:rPr>
              <a:t>Berikan penjelasan singkat mengenai sistem visual manusia!</a:t>
            </a:r>
            <a:endParaRPr lang="en-US" sz="2000" dirty="0">
              <a:latin typeface="Segoe Print" panose="02000600000000000000" pitchFamily="2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d-ID" sz="2000" dirty="0">
                <a:latin typeface="Segoe Print" panose="02000600000000000000" pitchFamily="2" charset="0"/>
              </a:rPr>
              <a:t>Apa yang dimaksud dengan subjective brightness?</a:t>
            </a:r>
            <a:endParaRPr lang="en-US" sz="2000" dirty="0">
              <a:latin typeface="Segoe Print" panose="02000600000000000000" pitchFamily="2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d-ID" sz="2000" dirty="0">
                <a:latin typeface="Segoe Print" panose="02000600000000000000" pitchFamily="2" charset="0"/>
              </a:rPr>
              <a:t>Berikan penjelasan mengenai fenomena match band dan simultaneus contrast! </a:t>
            </a:r>
            <a:endParaRPr lang="en-US" sz="2000" dirty="0">
              <a:latin typeface="Segoe Print" panose="02000600000000000000" pitchFamily="2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d-ID" sz="2000" dirty="0">
                <a:latin typeface="Segoe Print" panose="02000600000000000000" pitchFamily="2" charset="0"/>
              </a:rPr>
              <a:t>Apa yang dimaksud dengan sampling atau digitasi citra?</a:t>
            </a:r>
            <a:endParaRPr lang="en-US" sz="2000" dirty="0">
              <a:latin typeface="Segoe Print" panose="02000600000000000000" pitchFamily="2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d-ID" sz="2000" dirty="0">
                <a:latin typeface="Segoe Print" panose="02000600000000000000" pitchFamily="2" charset="0"/>
              </a:rPr>
              <a:t>Apa yang mempengaruhi resolusi spatial pada sebuah Citra digital?</a:t>
            </a:r>
            <a:endParaRPr lang="en-US" sz="2000" dirty="0">
              <a:latin typeface="Segoe Print" panose="02000600000000000000" pitchFamily="2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d-ID" sz="2000" dirty="0">
                <a:latin typeface="Segoe Print" panose="02000600000000000000" pitchFamily="2" charset="0"/>
              </a:rPr>
              <a:t>Resolusi kecemerlangan dipengaruhi oleh </a:t>
            </a:r>
            <a:r>
              <a:rPr lang="id-ID" sz="2000" dirty="0" smtClean="0">
                <a:latin typeface="Segoe Print" panose="02000600000000000000" pitchFamily="2" charset="0"/>
              </a:rPr>
              <a:t>k</a:t>
            </a:r>
            <a:r>
              <a:rPr lang="en-US" sz="2000" dirty="0" smtClean="0">
                <a:latin typeface="Segoe Print" panose="02000600000000000000" pitchFamily="2" charset="0"/>
              </a:rPr>
              <a:t>u</a:t>
            </a:r>
            <a:r>
              <a:rPr lang="id-ID" sz="2000" dirty="0" smtClean="0">
                <a:latin typeface="Segoe Print" panose="02000600000000000000" pitchFamily="2" charset="0"/>
              </a:rPr>
              <a:t>antisasi </a:t>
            </a:r>
            <a:r>
              <a:rPr lang="id-ID" sz="2000" dirty="0">
                <a:latin typeface="Segoe Print" panose="02000600000000000000" pitchFamily="2" charset="0"/>
              </a:rPr>
              <a:t>sebuah citra.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pPr lvl="0"/>
            <a:r>
              <a:rPr lang="en-US" sz="2000" dirty="0" smtClean="0">
                <a:latin typeface="Segoe Print" panose="02000600000000000000" pitchFamily="2" charset="0"/>
              </a:rPr>
              <a:t>   </a:t>
            </a:r>
            <a:r>
              <a:rPr lang="id-ID" sz="2000" dirty="0" smtClean="0">
                <a:latin typeface="Segoe Print" panose="02000600000000000000" pitchFamily="2" charset="0"/>
              </a:rPr>
              <a:t>Jelaskan </a:t>
            </a:r>
            <a:r>
              <a:rPr lang="id-ID" sz="2000" dirty="0">
                <a:latin typeface="Segoe Print" panose="02000600000000000000" pitchFamily="2" charset="0"/>
              </a:rPr>
              <a:t>apa yang dimaksud dengan resolusi kecemerlangan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pPr lvl="0"/>
            <a:r>
              <a:rPr lang="en-US" sz="2000" dirty="0">
                <a:latin typeface="Segoe Print" panose="02000600000000000000" pitchFamily="2" charset="0"/>
              </a:rPr>
              <a:t> </a:t>
            </a:r>
            <a:r>
              <a:rPr lang="en-US" sz="2000" dirty="0" smtClean="0">
                <a:latin typeface="Segoe Print" panose="02000600000000000000" pitchFamily="2" charset="0"/>
              </a:rPr>
              <a:t>  </a:t>
            </a:r>
            <a:r>
              <a:rPr lang="id-ID" sz="2000" dirty="0" smtClean="0">
                <a:latin typeface="Segoe Print" panose="02000600000000000000" pitchFamily="2" charset="0"/>
              </a:rPr>
              <a:t>dan </a:t>
            </a:r>
            <a:r>
              <a:rPr lang="id-ID" sz="2000" dirty="0">
                <a:latin typeface="Segoe Print" panose="02000600000000000000" pitchFamily="2" charset="0"/>
              </a:rPr>
              <a:t>apa hubungannya dengan </a:t>
            </a:r>
            <a:r>
              <a:rPr lang="id-ID" sz="2000" dirty="0" smtClean="0">
                <a:latin typeface="Segoe Print" panose="02000600000000000000" pitchFamily="2" charset="0"/>
              </a:rPr>
              <a:t>k</a:t>
            </a:r>
            <a:r>
              <a:rPr lang="en-US" sz="2000" dirty="0" smtClean="0">
                <a:latin typeface="Segoe Print" panose="02000600000000000000" pitchFamily="2" charset="0"/>
              </a:rPr>
              <a:t>u</a:t>
            </a:r>
            <a:r>
              <a:rPr lang="id-ID" sz="2000" dirty="0" smtClean="0">
                <a:latin typeface="Segoe Print" panose="02000600000000000000" pitchFamily="2" charset="0"/>
              </a:rPr>
              <a:t>antisasi!</a:t>
            </a:r>
            <a:endParaRPr lang="en-US" sz="2000" dirty="0">
              <a:latin typeface="Segoe Print" panose="02000600000000000000" pitchFamily="2" charset="0"/>
            </a:endParaRPr>
          </a:p>
          <a:p>
            <a:pPr marL="342900" lvl="0" indent="-342900">
              <a:buFont typeface="+mj-lt"/>
              <a:buAutoNum type="arabicPeriod" startAt="7"/>
            </a:pPr>
            <a:r>
              <a:rPr lang="id-ID" sz="2000" dirty="0">
                <a:latin typeface="Segoe Print" panose="02000600000000000000" pitchFamily="2" charset="0"/>
              </a:rPr>
              <a:t>Apa yang dimaksud dengan efek checkerboard dan false counturing ?</a:t>
            </a:r>
            <a:endParaRPr lang="en-US" sz="2000" dirty="0">
              <a:latin typeface="Segoe Print" panose="02000600000000000000" pitchFamily="2" charset="0"/>
            </a:endParaRPr>
          </a:p>
          <a:p>
            <a:pPr marL="342900" lvl="0" indent="-342900">
              <a:buFont typeface="+mj-lt"/>
              <a:buAutoNum type="arabicPeriod" startAt="7"/>
            </a:pPr>
            <a:r>
              <a:rPr lang="id-ID" sz="2000" dirty="0">
                <a:latin typeface="Segoe Print" panose="02000600000000000000" pitchFamily="2" charset="0"/>
              </a:rPr>
              <a:t>Gaambarkan posisi piksel pada ketetanggaan piksel N4(p), ND(p) dan N8(p)!</a:t>
            </a:r>
            <a:endParaRPr lang="en-US" sz="2000" dirty="0">
              <a:latin typeface="Segoe Print" panose="02000600000000000000" pitchFamily="2" charset="0"/>
            </a:endParaRPr>
          </a:p>
          <a:p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39626" y="445056"/>
            <a:ext cx="32993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Soal-Soal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Latihan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59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99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Distribusi</a:t>
            </a:r>
            <a:r>
              <a:rPr lang="en-US" dirty="0" smtClean="0"/>
              <a:t> Rods </a:t>
            </a:r>
            <a:r>
              <a:rPr lang="en-US" dirty="0" err="1" smtClean="0"/>
              <a:t>dan</a:t>
            </a:r>
            <a:r>
              <a:rPr lang="en-US" dirty="0" smtClean="0"/>
              <a:t> Cones di Retina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75319" y="6406256"/>
            <a:ext cx="8182981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(Images from Rafael C. Gonzalez and Richard E. </a:t>
            </a:r>
            <a:r>
              <a:rPr lang="en-US" sz="1000" dirty="0" smtClean="0"/>
              <a:t>Wood</a:t>
            </a:r>
            <a:r>
              <a:rPr lang="en-US" sz="1000" dirty="0"/>
              <a:t>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r="20561"/>
          <a:stretch>
            <a:fillRect/>
          </a:stretch>
        </p:blipFill>
        <p:spPr bwMode="auto">
          <a:xfrm>
            <a:off x="928765" y="1394180"/>
            <a:ext cx="8539085" cy="494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95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id-ID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60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69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Formasi</a:t>
            </a:r>
            <a:r>
              <a:rPr lang="en-US" dirty="0" smtClean="0"/>
              <a:t> Citra di Mata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10139" y="1661999"/>
            <a:ext cx="11228671" cy="24528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Otot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di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dalam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mata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dapat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digunakan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untuk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mengubah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bentuk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lensa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memungkinkan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kita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fokus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pada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objek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yang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dekat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atau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jauh</a:t>
            </a:r>
            <a:endParaRPr lang="en-IE" altLang="en-US" sz="2400" dirty="0">
              <a:latin typeface="Segoe Print" panose="02000600000000000000" pitchFamily="2" charset="0"/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E" altLang="en-US" sz="24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Citra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difokuskan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ke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retina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menyebabkan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b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  <a:ea typeface="ＭＳ Ｐゴシック" panose="020B0600070205080204" pitchFamily="34" charset="-128"/>
              </a:rPr>
              <a:t>Rods</a:t>
            </a:r>
            <a:r>
              <a:rPr lang="en-IE" altLang="en-US" sz="24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dan</a:t>
            </a:r>
            <a:r>
              <a:rPr lang="en-IE" altLang="en-US" sz="24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b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  <a:ea typeface="ＭＳ Ｐゴシック" panose="020B0600070205080204" pitchFamily="34" charset="-128"/>
              </a:rPr>
              <a:t>Cones</a:t>
            </a:r>
            <a:r>
              <a:rPr lang="en-IE" altLang="en-US" sz="24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menjadi</a:t>
            </a:r>
            <a:r>
              <a:rPr lang="en-IE" altLang="en-US" sz="24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bekerja</a:t>
            </a:r>
            <a:r>
              <a:rPr lang="en-IE" altLang="en-US" sz="24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yang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akhirnya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mengirim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sinyal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ke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otak</a:t>
            </a:r>
            <a:endParaRPr lang="en-IE" altLang="en-US" sz="2400" dirty="0" smtClean="0">
              <a:latin typeface="Segoe Print" panose="02000600000000000000" pitchFamily="2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IE" altLang="en-US" sz="2400" dirty="0">
              <a:ea typeface="ＭＳ Ｐゴシック" panose="020B0600070205080204" pitchFamily="34" charset="-128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0"/>
          <a:stretch>
            <a:fillRect/>
          </a:stretch>
        </p:blipFill>
        <p:spPr bwMode="auto">
          <a:xfrm>
            <a:off x="510139" y="4148054"/>
            <a:ext cx="7600950" cy="225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2950" y="6406255"/>
            <a:ext cx="8182981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 dirty="0"/>
              <a:t>(Images from Rafael C. Gonzalez and Richard E. </a:t>
            </a:r>
            <a:r>
              <a:rPr lang="en-US" sz="1000" dirty="0" smtClean="0"/>
              <a:t>Wood</a:t>
            </a:r>
            <a:r>
              <a:rPr lang="en-US" sz="1000" dirty="0"/>
              <a:t>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55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altLang="en-US" i="1" dirty="0">
                <a:ea typeface="ＭＳ Ｐゴシック" panose="020B0600070205080204" pitchFamily="34" charset="-128"/>
              </a:rPr>
              <a:t>Brightness Adaptation &amp; Discrimination</a:t>
            </a:r>
            <a:endParaRPr lang="en-US" i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33350" y="1528649"/>
            <a:ext cx="12058650" cy="5176951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  <a:buFont typeface="Wingdings" panose="05000000000000000000" pitchFamily="2" charset="2"/>
              <a:buChar char="ü"/>
            </a:pP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Sistem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visual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manusia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dapat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melihat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sekitar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1010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tingkat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intensitas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cahaya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yang </a:t>
            </a:r>
            <a:r>
              <a:rPr lang="en-IE" altLang="en-US" sz="24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berbeda</a:t>
            </a:r>
            <a:endParaRPr lang="en-IE" altLang="en-US" sz="2400" dirty="0" smtClean="0">
              <a:latin typeface="Segoe Print" panose="02000600000000000000" pitchFamily="2" charset="0"/>
              <a:ea typeface="ＭＳ Ｐゴシック" panose="020B0600070205080204" pitchFamily="34" charset="-128"/>
            </a:endParaRP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ü"/>
            </a:pP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Namun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,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pada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satu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waktu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kita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hanya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dapat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membedakan</a:t>
            </a:r>
            <a:r>
              <a:rPr lang="en-IE" altLang="en-US" sz="24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(discriminate) </a:t>
            </a:r>
            <a:r>
              <a:rPr lang="en-IE" altLang="en-US" sz="24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dalam</a:t>
            </a:r>
            <a:r>
              <a:rPr lang="en-IE" altLang="en-US" sz="24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jumlah</a:t>
            </a:r>
            <a:r>
              <a:rPr lang="en-IE" altLang="en-US" sz="24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 yang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jauh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lebih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kecil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– </a:t>
            </a:r>
            <a:r>
              <a:rPr lang="en-IE" altLang="en-US" sz="2400" b="1" i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  <a:ea typeface="ＭＳ Ｐゴシック" panose="020B0600070205080204" pitchFamily="34" charset="-128"/>
              </a:rPr>
              <a:t>brightness adaptation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ü"/>
            </a:pP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Demikian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pula,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intensitas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yang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dirasakan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dari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suatu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daerah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terkait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dengan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intensitas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cahaya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dari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>
                <a:latin typeface="Segoe Print" panose="02000600000000000000" pitchFamily="2" charset="0"/>
                <a:ea typeface="ＭＳ Ｐゴシック" panose="020B0600070205080204" pitchFamily="34" charset="-128"/>
              </a:rPr>
              <a:t>daerah</a:t>
            </a:r>
            <a:r>
              <a:rPr lang="en-IE" altLang="en-US" sz="2400" dirty="0">
                <a:latin typeface="Segoe Print" panose="02000600000000000000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400" dirty="0" err="1" smtClean="0">
                <a:latin typeface="Segoe Print" panose="02000600000000000000" pitchFamily="2" charset="0"/>
                <a:ea typeface="ＭＳ Ｐゴシック" panose="020B0600070205080204" pitchFamily="34" charset="-128"/>
              </a:rPr>
              <a:t>sekitarnya</a:t>
            </a:r>
            <a:endParaRPr lang="en-IE" altLang="en-US" sz="2400" dirty="0" smtClean="0">
              <a:latin typeface="Segoe Print" panose="02000600000000000000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152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164" y="0"/>
            <a:ext cx="10304645" cy="1331960"/>
          </a:xfrm>
        </p:spPr>
        <p:txBody>
          <a:bodyPr>
            <a:normAutofit fontScale="90000"/>
          </a:bodyPr>
          <a:lstStyle/>
          <a:p>
            <a:r>
              <a:rPr lang="en-IE" altLang="en-US" i="1" dirty="0">
                <a:ea typeface="ＭＳ Ｐゴシック" panose="020B0600070205080204" pitchFamily="34" charset="-128"/>
              </a:rPr>
              <a:t>Brightness Adaptation &amp; </a:t>
            </a:r>
            <a:r>
              <a:rPr lang="en-IE" altLang="en-US" i="1" dirty="0" smtClean="0">
                <a:ea typeface="ＭＳ Ｐゴシック" panose="020B0600070205080204" pitchFamily="34" charset="-128"/>
              </a:rPr>
              <a:t>Discrimination </a:t>
            </a:r>
            <a:br>
              <a:rPr lang="en-IE" altLang="en-US" i="1" dirty="0" smtClean="0">
                <a:ea typeface="ＭＳ Ｐゴシック" panose="020B0600070205080204" pitchFamily="34" charset="-128"/>
              </a:rPr>
            </a:br>
            <a:r>
              <a:rPr lang="en-US" i="1" dirty="0">
                <a:ea typeface="ＭＳ Ｐゴシック" panose="020B0600070205080204" pitchFamily="34" charset="-128"/>
              </a:rPr>
              <a:t>Mach Band </a:t>
            </a:r>
            <a:r>
              <a:rPr lang="en-US" i="1" dirty="0" smtClean="0">
                <a:ea typeface="ＭＳ Ｐゴシック" panose="020B0600070205080204" pitchFamily="34" charset="-128"/>
              </a:rPr>
              <a:t>Effect</a:t>
            </a:r>
            <a:endParaRPr lang="en-US" i="1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25007" y="1538916"/>
            <a:ext cx="6766344" cy="4838700"/>
            <a:chOff x="1473" y="938"/>
            <a:chExt cx="2660" cy="2574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29" y="938"/>
              <a:ext cx="2501" cy="11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631" y="2219"/>
              <a:ext cx="2502" cy="1122"/>
              <a:chOff x="1628" y="1397"/>
              <a:chExt cx="2497" cy="1969"/>
            </a:xfrm>
          </p:grpSpPr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628" y="1397"/>
                <a:ext cx="2496" cy="1968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1628" y="1397"/>
                <a:ext cx="249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 flipV="1">
                <a:off x="4124" y="1397"/>
                <a:ext cx="1" cy="196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V="1">
                <a:off x="1628" y="1397"/>
                <a:ext cx="1" cy="196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 flipV="1">
                <a:off x="1628" y="1397"/>
                <a:ext cx="1" cy="196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1628" y="1397"/>
                <a:ext cx="249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 flipV="1">
                <a:off x="4124" y="1397"/>
                <a:ext cx="1" cy="196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V="1">
                <a:off x="1628" y="1397"/>
                <a:ext cx="1" cy="196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1637" y="1397"/>
                <a:ext cx="2487" cy="1968"/>
              </a:xfrm>
              <a:custGeom>
                <a:avLst/>
                <a:gdLst/>
                <a:ahLst/>
                <a:cxnLst>
                  <a:cxn ang="0">
                    <a:pos x="34" y="1968"/>
                  </a:cxn>
                  <a:cxn ang="0">
                    <a:pos x="72" y="1968"/>
                  </a:cxn>
                  <a:cxn ang="0">
                    <a:pos x="115" y="1968"/>
                  </a:cxn>
                  <a:cxn ang="0">
                    <a:pos x="159" y="1968"/>
                  </a:cxn>
                  <a:cxn ang="0">
                    <a:pos x="197" y="1968"/>
                  </a:cxn>
                  <a:cxn ang="0">
                    <a:pos x="240" y="1968"/>
                  </a:cxn>
                  <a:cxn ang="0">
                    <a:pos x="283" y="1747"/>
                  </a:cxn>
                  <a:cxn ang="0">
                    <a:pos x="322" y="1747"/>
                  </a:cxn>
                  <a:cxn ang="0">
                    <a:pos x="365" y="1747"/>
                  </a:cxn>
                  <a:cxn ang="0">
                    <a:pos x="408" y="1747"/>
                  </a:cxn>
                  <a:cxn ang="0">
                    <a:pos x="447" y="1747"/>
                  </a:cxn>
                  <a:cxn ang="0">
                    <a:pos x="490" y="1747"/>
                  </a:cxn>
                  <a:cxn ang="0">
                    <a:pos x="533" y="1531"/>
                  </a:cxn>
                  <a:cxn ang="0">
                    <a:pos x="572" y="1531"/>
                  </a:cxn>
                  <a:cxn ang="0">
                    <a:pos x="615" y="1531"/>
                  </a:cxn>
                  <a:cxn ang="0">
                    <a:pos x="658" y="1531"/>
                  </a:cxn>
                  <a:cxn ang="0">
                    <a:pos x="696" y="1531"/>
                  </a:cxn>
                  <a:cxn ang="0">
                    <a:pos x="740" y="1531"/>
                  </a:cxn>
                  <a:cxn ang="0">
                    <a:pos x="783" y="1311"/>
                  </a:cxn>
                  <a:cxn ang="0">
                    <a:pos x="821" y="1311"/>
                  </a:cxn>
                  <a:cxn ang="0">
                    <a:pos x="864" y="1311"/>
                  </a:cxn>
                  <a:cxn ang="0">
                    <a:pos x="908" y="1311"/>
                  </a:cxn>
                  <a:cxn ang="0">
                    <a:pos x="946" y="1311"/>
                  </a:cxn>
                  <a:cxn ang="0">
                    <a:pos x="989" y="1311"/>
                  </a:cxn>
                  <a:cxn ang="0">
                    <a:pos x="1032" y="1095"/>
                  </a:cxn>
                  <a:cxn ang="0">
                    <a:pos x="1071" y="1095"/>
                  </a:cxn>
                  <a:cxn ang="0">
                    <a:pos x="1114" y="1095"/>
                  </a:cxn>
                  <a:cxn ang="0">
                    <a:pos x="1157" y="1095"/>
                  </a:cxn>
                  <a:cxn ang="0">
                    <a:pos x="1196" y="1095"/>
                  </a:cxn>
                  <a:cxn ang="0">
                    <a:pos x="1239" y="1095"/>
                  </a:cxn>
                  <a:cxn ang="0">
                    <a:pos x="1282" y="874"/>
                  </a:cxn>
                  <a:cxn ang="0">
                    <a:pos x="1320" y="874"/>
                  </a:cxn>
                  <a:cxn ang="0">
                    <a:pos x="1364" y="874"/>
                  </a:cxn>
                  <a:cxn ang="0">
                    <a:pos x="1407" y="874"/>
                  </a:cxn>
                  <a:cxn ang="0">
                    <a:pos x="1445" y="874"/>
                  </a:cxn>
                  <a:cxn ang="0">
                    <a:pos x="1488" y="874"/>
                  </a:cxn>
                  <a:cxn ang="0">
                    <a:pos x="1532" y="658"/>
                  </a:cxn>
                  <a:cxn ang="0">
                    <a:pos x="1570" y="658"/>
                  </a:cxn>
                  <a:cxn ang="0">
                    <a:pos x="1613" y="658"/>
                  </a:cxn>
                  <a:cxn ang="0">
                    <a:pos x="1656" y="658"/>
                  </a:cxn>
                  <a:cxn ang="0">
                    <a:pos x="1695" y="658"/>
                  </a:cxn>
                  <a:cxn ang="0">
                    <a:pos x="1738" y="658"/>
                  </a:cxn>
                  <a:cxn ang="0">
                    <a:pos x="1781" y="437"/>
                  </a:cxn>
                  <a:cxn ang="0">
                    <a:pos x="1820" y="437"/>
                  </a:cxn>
                  <a:cxn ang="0">
                    <a:pos x="1863" y="437"/>
                  </a:cxn>
                  <a:cxn ang="0">
                    <a:pos x="1906" y="437"/>
                  </a:cxn>
                  <a:cxn ang="0">
                    <a:pos x="1944" y="437"/>
                  </a:cxn>
                  <a:cxn ang="0">
                    <a:pos x="1988" y="437"/>
                  </a:cxn>
                  <a:cxn ang="0">
                    <a:pos x="2031" y="221"/>
                  </a:cxn>
                  <a:cxn ang="0">
                    <a:pos x="2069" y="221"/>
                  </a:cxn>
                  <a:cxn ang="0">
                    <a:pos x="2113" y="221"/>
                  </a:cxn>
                  <a:cxn ang="0">
                    <a:pos x="2156" y="221"/>
                  </a:cxn>
                  <a:cxn ang="0">
                    <a:pos x="2194" y="221"/>
                  </a:cxn>
                  <a:cxn ang="0">
                    <a:pos x="2237" y="221"/>
                  </a:cxn>
                  <a:cxn ang="0">
                    <a:pos x="2281" y="0"/>
                  </a:cxn>
                  <a:cxn ang="0">
                    <a:pos x="2319" y="0"/>
                  </a:cxn>
                  <a:cxn ang="0">
                    <a:pos x="2362" y="0"/>
                  </a:cxn>
                  <a:cxn ang="0">
                    <a:pos x="2405" y="0"/>
                  </a:cxn>
                  <a:cxn ang="0">
                    <a:pos x="2444" y="0"/>
                  </a:cxn>
                  <a:cxn ang="0">
                    <a:pos x="2487" y="0"/>
                  </a:cxn>
                </a:cxnLst>
                <a:rect l="0" t="0" r="r" b="b"/>
                <a:pathLst>
                  <a:path w="2487" h="1968">
                    <a:moveTo>
                      <a:pt x="0" y="1968"/>
                    </a:moveTo>
                    <a:lnTo>
                      <a:pt x="5" y="1968"/>
                    </a:lnTo>
                    <a:lnTo>
                      <a:pt x="15" y="1968"/>
                    </a:lnTo>
                    <a:lnTo>
                      <a:pt x="24" y="1968"/>
                    </a:lnTo>
                    <a:lnTo>
                      <a:pt x="34" y="1968"/>
                    </a:lnTo>
                    <a:lnTo>
                      <a:pt x="39" y="1968"/>
                    </a:lnTo>
                    <a:lnTo>
                      <a:pt x="48" y="1968"/>
                    </a:lnTo>
                    <a:lnTo>
                      <a:pt x="58" y="1968"/>
                    </a:lnTo>
                    <a:lnTo>
                      <a:pt x="67" y="1968"/>
                    </a:lnTo>
                    <a:lnTo>
                      <a:pt x="72" y="1968"/>
                    </a:lnTo>
                    <a:lnTo>
                      <a:pt x="82" y="1968"/>
                    </a:lnTo>
                    <a:lnTo>
                      <a:pt x="91" y="1968"/>
                    </a:lnTo>
                    <a:lnTo>
                      <a:pt x="101" y="1968"/>
                    </a:lnTo>
                    <a:lnTo>
                      <a:pt x="106" y="1968"/>
                    </a:lnTo>
                    <a:lnTo>
                      <a:pt x="115" y="1968"/>
                    </a:lnTo>
                    <a:lnTo>
                      <a:pt x="125" y="1968"/>
                    </a:lnTo>
                    <a:lnTo>
                      <a:pt x="130" y="1968"/>
                    </a:lnTo>
                    <a:lnTo>
                      <a:pt x="139" y="1968"/>
                    </a:lnTo>
                    <a:lnTo>
                      <a:pt x="149" y="1968"/>
                    </a:lnTo>
                    <a:lnTo>
                      <a:pt x="159" y="1968"/>
                    </a:lnTo>
                    <a:lnTo>
                      <a:pt x="163" y="1968"/>
                    </a:lnTo>
                    <a:lnTo>
                      <a:pt x="173" y="1968"/>
                    </a:lnTo>
                    <a:lnTo>
                      <a:pt x="183" y="1968"/>
                    </a:lnTo>
                    <a:lnTo>
                      <a:pt x="192" y="1968"/>
                    </a:lnTo>
                    <a:lnTo>
                      <a:pt x="197" y="1968"/>
                    </a:lnTo>
                    <a:lnTo>
                      <a:pt x="207" y="1968"/>
                    </a:lnTo>
                    <a:lnTo>
                      <a:pt x="216" y="1968"/>
                    </a:lnTo>
                    <a:lnTo>
                      <a:pt x="226" y="1968"/>
                    </a:lnTo>
                    <a:lnTo>
                      <a:pt x="231" y="1968"/>
                    </a:lnTo>
                    <a:lnTo>
                      <a:pt x="240" y="1968"/>
                    </a:lnTo>
                    <a:lnTo>
                      <a:pt x="250" y="1747"/>
                    </a:lnTo>
                    <a:lnTo>
                      <a:pt x="255" y="1747"/>
                    </a:lnTo>
                    <a:lnTo>
                      <a:pt x="264" y="1747"/>
                    </a:lnTo>
                    <a:lnTo>
                      <a:pt x="274" y="1747"/>
                    </a:lnTo>
                    <a:lnTo>
                      <a:pt x="283" y="1747"/>
                    </a:lnTo>
                    <a:lnTo>
                      <a:pt x="288" y="1747"/>
                    </a:lnTo>
                    <a:lnTo>
                      <a:pt x="298" y="1747"/>
                    </a:lnTo>
                    <a:lnTo>
                      <a:pt x="307" y="1747"/>
                    </a:lnTo>
                    <a:lnTo>
                      <a:pt x="317" y="1747"/>
                    </a:lnTo>
                    <a:lnTo>
                      <a:pt x="322" y="1747"/>
                    </a:lnTo>
                    <a:lnTo>
                      <a:pt x="331" y="1747"/>
                    </a:lnTo>
                    <a:lnTo>
                      <a:pt x="341" y="1747"/>
                    </a:lnTo>
                    <a:lnTo>
                      <a:pt x="351" y="1747"/>
                    </a:lnTo>
                    <a:lnTo>
                      <a:pt x="355" y="1747"/>
                    </a:lnTo>
                    <a:lnTo>
                      <a:pt x="365" y="1747"/>
                    </a:lnTo>
                    <a:lnTo>
                      <a:pt x="375" y="1747"/>
                    </a:lnTo>
                    <a:lnTo>
                      <a:pt x="380" y="1747"/>
                    </a:lnTo>
                    <a:lnTo>
                      <a:pt x="389" y="1747"/>
                    </a:lnTo>
                    <a:lnTo>
                      <a:pt x="399" y="1747"/>
                    </a:lnTo>
                    <a:lnTo>
                      <a:pt x="408" y="1747"/>
                    </a:lnTo>
                    <a:lnTo>
                      <a:pt x="413" y="1747"/>
                    </a:lnTo>
                    <a:lnTo>
                      <a:pt x="423" y="1747"/>
                    </a:lnTo>
                    <a:lnTo>
                      <a:pt x="432" y="1747"/>
                    </a:lnTo>
                    <a:lnTo>
                      <a:pt x="442" y="1747"/>
                    </a:lnTo>
                    <a:lnTo>
                      <a:pt x="447" y="1747"/>
                    </a:lnTo>
                    <a:lnTo>
                      <a:pt x="456" y="1747"/>
                    </a:lnTo>
                    <a:lnTo>
                      <a:pt x="466" y="1747"/>
                    </a:lnTo>
                    <a:lnTo>
                      <a:pt x="476" y="1747"/>
                    </a:lnTo>
                    <a:lnTo>
                      <a:pt x="480" y="1747"/>
                    </a:lnTo>
                    <a:lnTo>
                      <a:pt x="490" y="1747"/>
                    </a:lnTo>
                    <a:lnTo>
                      <a:pt x="500" y="1531"/>
                    </a:lnTo>
                    <a:lnTo>
                      <a:pt x="504" y="1531"/>
                    </a:lnTo>
                    <a:lnTo>
                      <a:pt x="514" y="1531"/>
                    </a:lnTo>
                    <a:lnTo>
                      <a:pt x="524" y="1531"/>
                    </a:lnTo>
                    <a:lnTo>
                      <a:pt x="533" y="1531"/>
                    </a:lnTo>
                    <a:lnTo>
                      <a:pt x="538" y="1531"/>
                    </a:lnTo>
                    <a:lnTo>
                      <a:pt x="548" y="1531"/>
                    </a:lnTo>
                    <a:lnTo>
                      <a:pt x="557" y="1531"/>
                    </a:lnTo>
                    <a:lnTo>
                      <a:pt x="567" y="1531"/>
                    </a:lnTo>
                    <a:lnTo>
                      <a:pt x="572" y="1531"/>
                    </a:lnTo>
                    <a:lnTo>
                      <a:pt x="581" y="1531"/>
                    </a:lnTo>
                    <a:lnTo>
                      <a:pt x="591" y="1531"/>
                    </a:lnTo>
                    <a:lnTo>
                      <a:pt x="600" y="1531"/>
                    </a:lnTo>
                    <a:lnTo>
                      <a:pt x="605" y="1531"/>
                    </a:lnTo>
                    <a:lnTo>
                      <a:pt x="615" y="1531"/>
                    </a:lnTo>
                    <a:lnTo>
                      <a:pt x="624" y="1531"/>
                    </a:lnTo>
                    <a:lnTo>
                      <a:pt x="629" y="1531"/>
                    </a:lnTo>
                    <a:lnTo>
                      <a:pt x="639" y="1531"/>
                    </a:lnTo>
                    <a:lnTo>
                      <a:pt x="648" y="1531"/>
                    </a:lnTo>
                    <a:lnTo>
                      <a:pt x="658" y="1531"/>
                    </a:lnTo>
                    <a:lnTo>
                      <a:pt x="663" y="1531"/>
                    </a:lnTo>
                    <a:lnTo>
                      <a:pt x="672" y="1531"/>
                    </a:lnTo>
                    <a:lnTo>
                      <a:pt x="682" y="1531"/>
                    </a:lnTo>
                    <a:lnTo>
                      <a:pt x="692" y="1531"/>
                    </a:lnTo>
                    <a:lnTo>
                      <a:pt x="696" y="1531"/>
                    </a:lnTo>
                    <a:lnTo>
                      <a:pt x="706" y="1531"/>
                    </a:lnTo>
                    <a:lnTo>
                      <a:pt x="716" y="1531"/>
                    </a:lnTo>
                    <a:lnTo>
                      <a:pt x="725" y="1531"/>
                    </a:lnTo>
                    <a:lnTo>
                      <a:pt x="730" y="1531"/>
                    </a:lnTo>
                    <a:lnTo>
                      <a:pt x="740" y="1531"/>
                    </a:lnTo>
                    <a:lnTo>
                      <a:pt x="749" y="1311"/>
                    </a:lnTo>
                    <a:lnTo>
                      <a:pt x="754" y="1311"/>
                    </a:lnTo>
                    <a:lnTo>
                      <a:pt x="764" y="1311"/>
                    </a:lnTo>
                    <a:lnTo>
                      <a:pt x="773" y="1311"/>
                    </a:lnTo>
                    <a:lnTo>
                      <a:pt x="783" y="1311"/>
                    </a:lnTo>
                    <a:lnTo>
                      <a:pt x="788" y="1311"/>
                    </a:lnTo>
                    <a:lnTo>
                      <a:pt x="797" y="1311"/>
                    </a:lnTo>
                    <a:lnTo>
                      <a:pt x="807" y="1311"/>
                    </a:lnTo>
                    <a:lnTo>
                      <a:pt x="816" y="1311"/>
                    </a:lnTo>
                    <a:lnTo>
                      <a:pt x="821" y="1311"/>
                    </a:lnTo>
                    <a:lnTo>
                      <a:pt x="831" y="1311"/>
                    </a:lnTo>
                    <a:lnTo>
                      <a:pt x="840" y="1311"/>
                    </a:lnTo>
                    <a:lnTo>
                      <a:pt x="850" y="1311"/>
                    </a:lnTo>
                    <a:lnTo>
                      <a:pt x="855" y="1311"/>
                    </a:lnTo>
                    <a:lnTo>
                      <a:pt x="864" y="1311"/>
                    </a:lnTo>
                    <a:lnTo>
                      <a:pt x="874" y="1311"/>
                    </a:lnTo>
                    <a:lnTo>
                      <a:pt x="879" y="1311"/>
                    </a:lnTo>
                    <a:lnTo>
                      <a:pt x="888" y="1311"/>
                    </a:lnTo>
                    <a:lnTo>
                      <a:pt x="898" y="1311"/>
                    </a:lnTo>
                    <a:lnTo>
                      <a:pt x="908" y="1311"/>
                    </a:lnTo>
                    <a:lnTo>
                      <a:pt x="912" y="1311"/>
                    </a:lnTo>
                    <a:lnTo>
                      <a:pt x="922" y="1311"/>
                    </a:lnTo>
                    <a:lnTo>
                      <a:pt x="932" y="1311"/>
                    </a:lnTo>
                    <a:lnTo>
                      <a:pt x="941" y="1311"/>
                    </a:lnTo>
                    <a:lnTo>
                      <a:pt x="946" y="1311"/>
                    </a:lnTo>
                    <a:lnTo>
                      <a:pt x="956" y="1311"/>
                    </a:lnTo>
                    <a:lnTo>
                      <a:pt x="965" y="1311"/>
                    </a:lnTo>
                    <a:lnTo>
                      <a:pt x="975" y="1311"/>
                    </a:lnTo>
                    <a:lnTo>
                      <a:pt x="980" y="1311"/>
                    </a:lnTo>
                    <a:lnTo>
                      <a:pt x="989" y="1311"/>
                    </a:lnTo>
                    <a:lnTo>
                      <a:pt x="999" y="1095"/>
                    </a:lnTo>
                    <a:lnTo>
                      <a:pt x="1004" y="1095"/>
                    </a:lnTo>
                    <a:lnTo>
                      <a:pt x="1013" y="1095"/>
                    </a:lnTo>
                    <a:lnTo>
                      <a:pt x="1023" y="1095"/>
                    </a:lnTo>
                    <a:lnTo>
                      <a:pt x="1032" y="1095"/>
                    </a:lnTo>
                    <a:lnTo>
                      <a:pt x="1037" y="1095"/>
                    </a:lnTo>
                    <a:lnTo>
                      <a:pt x="1047" y="1095"/>
                    </a:lnTo>
                    <a:lnTo>
                      <a:pt x="1056" y="1095"/>
                    </a:lnTo>
                    <a:lnTo>
                      <a:pt x="1066" y="1095"/>
                    </a:lnTo>
                    <a:lnTo>
                      <a:pt x="1071" y="1095"/>
                    </a:lnTo>
                    <a:lnTo>
                      <a:pt x="1080" y="1095"/>
                    </a:lnTo>
                    <a:lnTo>
                      <a:pt x="1090" y="1095"/>
                    </a:lnTo>
                    <a:lnTo>
                      <a:pt x="1100" y="1095"/>
                    </a:lnTo>
                    <a:lnTo>
                      <a:pt x="1104" y="1095"/>
                    </a:lnTo>
                    <a:lnTo>
                      <a:pt x="1114" y="1095"/>
                    </a:lnTo>
                    <a:lnTo>
                      <a:pt x="1124" y="1095"/>
                    </a:lnTo>
                    <a:lnTo>
                      <a:pt x="1128" y="1095"/>
                    </a:lnTo>
                    <a:lnTo>
                      <a:pt x="1138" y="1095"/>
                    </a:lnTo>
                    <a:lnTo>
                      <a:pt x="1148" y="1095"/>
                    </a:lnTo>
                    <a:lnTo>
                      <a:pt x="1157" y="1095"/>
                    </a:lnTo>
                    <a:lnTo>
                      <a:pt x="1162" y="1095"/>
                    </a:lnTo>
                    <a:lnTo>
                      <a:pt x="1172" y="1095"/>
                    </a:lnTo>
                    <a:lnTo>
                      <a:pt x="1181" y="1095"/>
                    </a:lnTo>
                    <a:lnTo>
                      <a:pt x="1191" y="1095"/>
                    </a:lnTo>
                    <a:lnTo>
                      <a:pt x="1196" y="1095"/>
                    </a:lnTo>
                    <a:lnTo>
                      <a:pt x="1205" y="1095"/>
                    </a:lnTo>
                    <a:lnTo>
                      <a:pt x="1215" y="1095"/>
                    </a:lnTo>
                    <a:lnTo>
                      <a:pt x="1224" y="1095"/>
                    </a:lnTo>
                    <a:lnTo>
                      <a:pt x="1229" y="1095"/>
                    </a:lnTo>
                    <a:lnTo>
                      <a:pt x="1239" y="1095"/>
                    </a:lnTo>
                    <a:lnTo>
                      <a:pt x="1248" y="874"/>
                    </a:lnTo>
                    <a:lnTo>
                      <a:pt x="1253" y="874"/>
                    </a:lnTo>
                    <a:lnTo>
                      <a:pt x="1263" y="874"/>
                    </a:lnTo>
                    <a:lnTo>
                      <a:pt x="1272" y="874"/>
                    </a:lnTo>
                    <a:lnTo>
                      <a:pt x="1282" y="874"/>
                    </a:lnTo>
                    <a:lnTo>
                      <a:pt x="1287" y="874"/>
                    </a:lnTo>
                    <a:lnTo>
                      <a:pt x="1296" y="874"/>
                    </a:lnTo>
                    <a:lnTo>
                      <a:pt x="1306" y="874"/>
                    </a:lnTo>
                    <a:lnTo>
                      <a:pt x="1316" y="874"/>
                    </a:lnTo>
                    <a:lnTo>
                      <a:pt x="1320" y="874"/>
                    </a:lnTo>
                    <a:lnTo>
                      <a:pt x="1330" y="874"/>
                    </a:lnTo>
                    <a:lnTo>
                      <a:pt x="1340" y="874"/>
                    </a:lnTo>
                    <a:lnTo>
                      <a:pt x="1349" y="874"/>
                    </a:lnTo>
                    <a:lnTo>
                      <a:pt x="1354" y="874"/>
                    </a:lnTo>
                    <a:lnTo>
                      <a:pt x="1364" y="874"/>
                    </a:lnTo>
                    <a:lnTo>
                      <a:pt x="1373" y="874"/>
                    </a:lnTo>
                    <a:lnTo>
                      <a:pt x="1378" y="874"/>
                    </a:lnTo>
                    <a:lnTo>
                      <a:pt x="1388" y="874"/>
                    </a:lnTo>
                    <a:lnTo>
                      <a:pt x="1397" y="874"/>
                    </a:lnTo>
                    <a:lnTo>
                      <a:pt x="1407" y="874"/>
                    </a:lnTo>
                    <a:lnTo>
                      <a:pt x="1412" y="874"/>
                    </a:lnTo>
                    <a:lnTo>
                      <a:pt x="1421" y="874"/>
                    </a:lnTo>
                    <a:lnTo>
                      <a:pt x="1431" y="874"/>
                    </a:lnTo>
                    <a:lnTo>
                      <a:pt x="1440" y="874"/>
                    </a:lnTo>
                    <a:lnTo>
                      <a:pt x="1445" y="874"/>
                    </a:lnTo>
                    <a:lnTo>
                      <a:pt x="1455" y="874"/>
                    </a:lnTo>
                    <a:lnTo>
                      <a:pt x="1464" y="874"/>
                    </a:lnTo>
                    <a:lnTo>
                      <a:pt x="1474" y="874"/>
                    </a:lnTo>
                    <a:lnTo>
                      <a:pt x="1479" y="874"/>
                    </a:lnTo>
                    <a:lnTo>
                      <a:pt x="1488" y="874"/>
                    </a:lnTo>
                    <a:lnTo>
                      <a:pt x="1498" y="658"/>
                    </a:lnTo>
                    <a:lnTo>
                      <a:pt x="1503" y="658"/>
                    </a:lnTo>
                    <a:lnTo>
                      <a:pt x="1512" y="658"/>
                    </a:lnTo>
                    <a:lnTo>
                      <a:pt x="1522" y="658"/>
                    </a:lnTo>
                    <a:lnTo>
                      <a:pt x="1532" y="658"/>
                    </a:lnTo>
                    <a:lnTo>
                      <a:pt x="1536" y="658"/>
                    </a:lnTo>
                    <a:lnTo>
                      <a:pt x="1546" y="658"/>
                    </a:lnTo>
                    <a:lnTo>
                      <a:pt x="1556" y="658"/>
                    </a:lnTo>
                    <a:lnTo>
                      <a:pt x="1565" y="658"/>
                    </a:lnTo>
                    <a:lnTo>
                      <a:pt x="1570" y="658"/>
                    </a:lnTo>
                    <a:lnTo>
                      <a:pt x="1580" y="658"/>
                    </a:lnTo>
                    <a:lnTo>
                      <a:pt x="1589" y="658"/>
                    </a:lnTo>
                    <a:lnTo>
                      <a:pt x="1599" y="658"/>
                    </a:lnTo>
                    <a:lnTo>
                      <a:pt x="1604" y="658"/>
                    </a:lnTo>
                    <a:lnTo>
                      <a:pt x="1613" y="658"/>
                    </a:lnTo>
                    <a:lnTo>
                      <a:pt x="1623" y="658"/>
                    </a:lnTo>
                    <a:lnTo>
                      <a:pt x="1628" y="658"/>
                    </a:lnTo>
                    <a:lnTo>
                      <a:pt x="1637" y="658"/>
                    </a:lnTo>
                    <a:lnTo>
                      <a:pt x="1647" y="658"/>
                    </a:lnTo>
                    <a:lnTo>
                      <a:pt x="1656" y="658"/>
                    </a:lnTo>
                    <a:lnTo>
                      <a:pt x="1661" y="658"/>
                    </a:lnTo>
                    <a:lnTo>
                      <a:pt x="1671" y="658"/>
                    </a:lnTo>
                    <a:lnTo>
                      <a:pt x="1680" y="658"/>
                    </a:lnTo>
                    <a:lnTo>
                      <a:pt x="1690" y="658"/>
                    </a:lnTo>
                    <a:lnTo>
                      <a:pt x="1695" y="658"/>
                    </a:lnTo>
                    <a:lnTo>
                      <a:pt x="1704" y="658"/>
                    </a:lnTo>
                    <a:lnTo>
                      <a:pt x="1714" y="658"/>
                    </a:lnTo>
                    <a:lnTo>
                      <a:pt x="1724" y="658"/>
                    </a:lnTo>
                    <a:lnTo>
                      <a:pt x="1728" y="658"/>
                    </a:lnTo>
                    <a:lnTo>
                      <a:pt x="1738" y="658"/>
                    </a:lnTo>
                    <a:lnTo>
                      <a:pt x="1748" y="437"/>
                    </a:lnTo>
                    <a:lnTo>
                      <a:pt x="1752" y="437"/>
                    </a:lnTo>
                    <a:lnTo>
                      <a:pt x="1762" y="437"/>
                    </a:lnTo>
                    <a:lnTo>
                      <a:pt x="1772" y="437"/>
                    </a:lnTo>
                    <a:lnTo>
                      <a:pt x="1781" y="437"/>
                    </a:lnTo>
                    <a:lnTo>
                      <a:pt x="1786" y="437"/>
                    </a:lnTo>
                    <a:lnTo>
                      <a:pt x="1796" y="437"/>
                    </a:lnTo>
                    <a:lnTo>
                      <a:pt x="1805" y="437"/>
                    </a:lnTo>
                    <a:lnTo>
                      <a:pt x="1815" y="437"/>
                    </a:lnTo>
                    <a:lnTo>
                      <a:pt x="1820" y="437"/>
                    </a:lnTo>
                    <a:lnTo>
                      <a:pt x="1829" y="437"/>
                    </a:lnTo>
                    <a:lnTo>
                      <a:pt x="1839" y="437"/>
                    </a:lnTo>
                    <a:lnTo>
                      <a:pt x="1848" y="437"/>
                    </a:lnTo>
                    <a:lnTo>
                      <a:pt x="1853" y="437"/>
                    </a:lnTo>
                    <a:lnTo>
                      <a:pt x="1863" y="437"/>
                    </a:lnTo>
                    <a:lnTo>
                      <a:pt x="1872" y="437"/>
                    </a:lnTo>
                    <a:lnTo>
                      <a:pt x="1877" y="437"/>
                    </a:lnTo>
                    <a:lnTo>
                      <a:pt x="1887" y="437"/>
                    </a:lnTo>
                    <a:lnTo>
                      <a:pt x="1896" y="437"/>
                    </a:lnTo>
                    <a:lnTo>
                      <a:pt x="1906" y="437"/>
                    </a:lnTo>
                    <a:lnTo>
                      <a:pt x="1911" y="437"/>
                    </a:lnTo>
                    <a:lnTo>
                      <a:pt x="1920" y="437"/>
                    </a:lnTo>
                    <a:lnTo>
                      <a:pt x="1930" y="437"/>
                    </a:lnTo>
                    <a:lnTo>
                      <a:pt x="1940" y="437"/>
                    </a:lnTo>
                    <a:lnTo>
                      <a:pt x="1944" y="437"/>
                    </a:lnTo>
                    <a:lnTo>
                      <a:pt x="1954" y="437"/>
                    </a:lnTo>
                    <a:lnTo>
                      <a:pt x="1964" y="437"/>
                    </a:lnTo>
                    <a:lnTo>
                      <a:pt x="1973" y="437"/>
                    </a:lnTo>
                    <a:lnTo>
                      <a:pt x="1978" y="437"/>
                    </a:lnTo>
                    <a:lnTo>
                      <a:pt x="1988" y="437"/>
                    </a:lnTo>
                    <a:lnTo>
                      <a:pt x="1997" y="221"/>
                    </a:lnTo>
                    <a:lnTo>
                      <a:pt x="2002" y="221"/>
                    </a:lnTo>
                    <a:lnTo>
                      <a:pt x="2012" y="221"/>
                    </a:lnTo>
                    <a:lnTo>
                      <a:pt x="2021" y="221"/>
                    </a:lnTo>
                    <a:lnTo>
                      <a:pt x="2031" y="221"/>
                    </a:lnTo>
                    <a:lnTo>
                      <a:pt x="2036" y="221"/>
                    </a:lnTo>
                    <a:lnTo>
                      <a:pt x="2045" y="221"/>
                    </a:lnTo>
                    <a:lnTo>
                      <a:pt x="2055" y="221"/>
                    </a:lnTo>
                    <a:lnTo>
                      <a:pt x="2065" y="221"/>
                    </a:lnTo>
                    <a:lnTo>
                      <a:pt x="2069" y="221"/>
                    </a:lnTo>
                    <a:lnTo>
                      <a:pt x="2079" y="221"/>
                    </a:lnTo>
                    <a:lnTo>
                      <a:pt x="2089" y="221"/>
                    </a:lnTo>
                    <a:lnTo>
                      <a:pt x="2098" y="221"/>
                    </a:lnTo>
                    <a:lnTo>
                      <a:pt x="2103" y="221"/>
                    </a:lnTo>
                    <a:lnTo>
                      <a:pt x="2113" y="221"/>
                    </a:lnTo>
                    <a:lnTo>
                      <a:pt x="2122" y="221"/>
                    </a:lnTo>
                    <a:lnTo>
                      <a:pt x="2127" y="221"/>
                    </a:lnTo>
                    <a:lnTo>
                      <a:pt x="2137" y="221"/>
                    </a:lnTo>
                    <a:lnTo>
                      <a:pt x="2146" y="221"/>
                    </a:lnTo>
                    <a:lnTo>
                      <a:pt x="2156" y="221"/>
                    </a:lnTo>
                    <a:lnTo>
                      <a:pt x="2161" y="221"/>
                    </a:lnTo>
                    <a:lnTo>
                      <a:pt x="2170" y="221"/>
                    </a:lnTo>
                    <a:lnTo>
                      <a:pt x="2180" y="221"/>
                    </a:lnTo>
                    <a:lnTo>
                      <a:pt x="2189" y="221"/>
                    </a:lnTo>
                    <a:lnTo>
                      <a:pt x="2194" y="221"/>
                    </a:lnTo>
                    <a:lnTo>
                      <a:pt x="2204" y="221"/>
                    </a:lnTo>
                    <a:lnTo>
                      <a:pt x="2213" y="221"/>
                    </a:lnTo>
                    <a:lnTo>
                      <a:pt x="2223" y="221"/>
                    </a:lnTo>
                    <a:lnTo>
                      <a:pt x="2228" y="221"/>
                    </a:lnTo>
                    <a:lnTo>
                      <a:pt x="2237" y="221"/>
                    </a:lnTo>
                    <a:lnTo>
                      <a:pt x="2247" y="0"/>
                    </a:lnTo>
                    <a:lnTo>
                      <a:pt x="2252" y="0"/>
                    </a:lnTo>
                    <a:lnTo>
                      <a:pt x="2261" y="0"/>
                    </a:lnTo>
                    <a:lnTo>
                      <a:pt x="2271" y="0"/>
                    </a:lnTo>
                    <a:lnTo>
                      <a:pt x="2281" y="0"/>
                    </a:lnTo>
                    <a:lnTo>
                      <a:pt x="2285" y="0"/>
                    </a:lnTo>
                    <a:lnTo>
                      <a:pt x="2295" y="0"/>
                    </a:lnTo>
                    <a:lnTo>
                      <a:pt x="2305" y="0"/>
                    </a:lnTo>
                    <a:lnTo>
                      <a:pt x="2314" y="0"/>
                    </a:lnTo>
                    <a:lnTo>
                      <a:pt x="2319" y="0"/>
                    </a:lnTo>
                    <a:lnTo>
                      <a:pt x="2329" y="0"/>
                    </a:lnTo>
                    <a:lnTo>
                      <a:pt x="2338" y="0"/>
                    </a:lnTo>
                    <a:lnTo>
                      <a:pt x="2348" y="0"/>
                    </a:lnTo>
                    <a:lnTo>
                      <a:pt x="2353" y="0"/>
                    </a:lnTo>
                    <a:lnTo>
                      <a:pt x="2362" y="0"/>
                    </a:lnTo>
                    <a:lnTo>
                      <a:pt x="2372" y="0"/>
                    </a:lnTo>
                    <a:lnTo>
                      <a:pt x="2377" y="0"/>
                    </a:lnTo>
                    <a:lnTo>
                      <a:pt x="2386" y="0"/>
                    </a:lnTo>
                    <a:lnTo>
                      <a:pt x="2396" y="0"/>
                    </a:lnTo>
                    <a:lnTo>
                      <a:pt x="2405" y="0"/>
                    </a:lnTo>
                    <a:lnTo>
                      <a:pt x="2410" y="0"/>
                    </a:lnTo>
                    <a:lnTo>
                      <a:pt x="2420" y="0"/>
                    </a:lnTo>
                    <a:lnTo>
                      <a:pt x="2429" y="0"/>
                    </a:lnTo>
                    <a:lnTo>
                      <a:pt x="2439" y="0"/>
                    </a:lnTo>
                    <a:lnTo>
                      <a:pt x="2444" y="0"/>
                    </a:lnTo>
                    <a:lnTo>
                      <a:pt x="2453" y="0"/>
                    </a:lnTo>
                    <a:lnTo>
                      <a:pt x="2463" y="0"/>
                    </a:lnTo>
                    <a:lnTo>
                      <a:pt x="2473" y="0"/>
                    </a:lnTo>
                    <a:lnTo>
                      <a:pt x="2477" y="0"/>
                    </a:lnTo>
                    <a:lnTo>
                      <a:pt x="2487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1628" y="3365"/>
                <a:ext cx="249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1628" y="3365"/>
                <a:ext cx="249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1628" y="3365"/>
                <a:ext cx="249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2738" y="3389"/>
              <a:ext cx="274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/>
                <a:t>Position</a:t>
              </a: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 rot="-5400000">
              <a:off x="1326" y="2729"/>
              <a:ext cx="389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/>
                <a:t>Intensity</a:t>
              </a:r>
            </a:p>
          </p:txBody>
        </p:sp>
      </p:grp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644861" y="6584572"/>
            <a:ext cx="8182981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 dirty="0"/>
              <a:t>(Images from Rafael C. Gonzalez and Richard E. </a:t>
            </a:r>
            <a:r>
              <a:rPr lang="en-US" sz="1000" dirty="0" smtClean="0"/>
              <a:t>Wood</a:t>
            </a:r>
            <a:r>
              <a:rPr lang="en-US" sz="1000" dirty="0"/>
              <a:t>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852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hPresentasiUntukModulPENS.pptx" id="{23BD0960-48CD-4C49-89E7-CEC4AC1DB7B4}" vid="{3450A636-DD8D-488F-8024-338A71B42E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ContohPresentasiUntukModulPENS (1)</Template>
  <TotalTime>1261</TotalTime>
  <Words>2584</Words>
  <Application>Microsoft Office PowerPoint</Application>
  <PresentationFormat>Widescreen</PresentationFormat>
  <Paragraphs>503</Paragraphs>
  <Slides>60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3" baseType="lpstr">
      <vt:lpstr>ＭＳ Ｐゴシック</vt:lpstr>
      <vt:lpstr>Angsana New</vt:lpstr>
      <vt:lpstr>Arial</vt:lpstr>
      <vt:lpstr>Calibri</vt:lpstr>
      <vt:lpstr>Cordia New</vt:lpstr>
      <vt:lpstr>Myriad Pro</vt:lpstr>
      <vt:lpstr>Segoe Print</vt:lpstr>
      <vt:lpstr>Segoe Script</vt:lpstr>
      <vt:lpstr>Symbol</vt:lpstr>
      <vt:lpstr>Times New Roman</vt:lpstr>
      <vt:lpstr>Wingdings</vt:lpstr>
      <vt:lpstr>Tema Office</vt:lpstr>
      <vt:lpstr>Equation</vt:lpstr>
      <vt:lpstr>MODUL KULIAH 2 FORMASI CITRA</vt:lpstr>
      <vt:lpstr>Materi Kuliah</vt:lpstr>
      <vt:lpstr>Persepsi Visual : Mata Manusia</vt:lpstr>
      <vt:lpstr>Sayatan Melintang Mata Manusia</vt:lpstr>
      <vt:lpstr>Sesitifitas Mata Terhadap Cahaya</vt:lpstr>
      <vt:lpstr>Distribusi Rods dan Cones di Retina</vt:lpstr>
      <vt:lpstr>Formasi Citra di Mata</vt:lpstr>
      <vt:lpstr>Brightness Adaptation &amp; Discrimination</vt:lpstr>
      <vt:lpstr>Brightness Adaptation &amp; Discrimination  Mach Band Effect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Pengertian Citra Digital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Citra</vt:lpstr>
      <vt:lpstr>Resolusi Spasial dan Kecerahan / Brightness</vt:lpstr>
      <vt:lpstr>Sampling</vt:lpstr>
      <vt:lpstr>Resolusi Spasial - Sampling</vt:lpstr>
      <vt:lpstr>Kuantisasi</vt:lpstr>
      <vt:lpstr>Kuantisasi (Warna)</vt:lpstr>
      <vt:lpstr>Resolusi Kecemerlangan - Kuantisasi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 PENGENALAN IMAGE PROCESSING</dc:title>
  <dc:creator>Nana</dc:creator>
  <cp:lastModifiedBy>nana</cp:lastModifiedBy>
  <cp:revision>55</cp:revision>
  <dcterms:created xsi:type="dcterms:W3CDTF">2016-08-29T14:47:27Z</dcterms:created>
  <dcterms:modified xsi:type="dcterms:W3CDTF">2017-03-16T03:18:27Z</dcterms:modified>
</cp:coreProperties>
</file>