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60"/>
  </p:notesMasterIdLst>
  <p:sldIdLst>
    <p:sldId id="256" r:id="rId2"/>
    <p:sldId id="410" r:id="rId3"/>
    <p:sldId id="375" r:id="rId4"/>
    <p:sldId id="376" r:id="rId5"/>
    <p:sldId id="377" r:id="rId6"/>
    <p:sldId id="378" r:id="rId7"/>
    <p:sldId id="379" r:id="rId8"/>
    <p:sldId id="411" r:id="rId9"/>
    <p:sldId id="380" r:id="rId10"/>
    <p:sldId id="382" r:id="rId11"/>
    <p:sldId id="412" r:id="rId12"/>
    <p:sldId id="398" r:id="rId13"/>
    <p:sldId id="414" r:id="rId14"/>
    <p:sldId id="413" r:id="rId15"/>
    <p:sldId id="384" r:id="rId16"/>
    <p:sldId id="386" r:id="rId17"/>
    <p:sldId id="388" r:id="rId18"/>
    <p:sldId id="391" r:id="rId19"/>
    <p:sldId id="392" r:id="rId20"/>
    <p:sldId id="393" r:id="rId21"/>
    <p:sldId id="394" r:id="rId22"/>
    <p:sldId id="395" r:id="rId23"/>
    <p:sldId id="399" r:id="rId24"/>
    <p:sldId id="400" r:id="rId25"/>
    <p:sldId id="401" r:id="rId26"/>
    <p:sldId id="402" r:id="rId27"/>
    <p:sldId id="403" r:id="rId28"/>
    <p:sldId id="404" r:id="rId29"/>
    <p:sldId id="405" r:id="rId30"/>
    <p:sldId id="406" r:id="rId31"/>
    <p:sldId id="407" r:id="rId32"/>
    <p:sldId id="422" r:id="rId33"/>
    <p:sldId id="423" r:id="rId34"/>
    <p:sldId id="424" r:id="rId35"/>
    <p:sldId id="420" r:id="rId36"/>
    <p:sldId id="425" r:id="rId37"/>
    <p:sldId id="431" r:id="rId38"/>
    <p:sldId id="432" r:id="rId39"/>
    <p:sldId id="428" r:id="rId40"/>
    <p:sldId id="429" r:id="rId41"/>
    <p:sldId id="430" r:id="rId42"/>
    <p:sldId id="421" r:id="rId43"/>
    <p:sldId id="415" r:id="rId44"/>
    <p:sldId id="416" r:id="rId45"/>
    <p:sldId id="433" r:id="rId46"/>
    <p:sldId id="434" r:id="rId47"/>
    <p:sldId id="435" r:id="rId48"/>
    <p:sldId id="449" r:id="rId49"/>
    <p:sldId id="452" r:id="rId50"/>
    <p:sldId id="453" r:id="rId51"/>
    <p:sldId id="454" r:id="rId52"/>
    <p:sldId id="455" r:id="rId53"/>
    <p:sldId id="450" r:id="rId54"/>
    <p:sldId id="457" r:id="rId55"/>
    <p:sldId id="458" r:id="rId56"/>
    <p:sldId id="459" r:id="rId57"/>
    <p:sldId id="368" r:id="rId58"/>
    <p:sldId id="259" r:id="rId5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7" autoAdjust="0"/>
    <p:restoredTop sz="94660"/>
  </p:normalViewPr>
  <p:slideViewPr>
    <p:cSldViewPr snapToGrid="0">
      <p:cViewPr varScale="1">
        <p:scale>
          <a:sx n="163" d="100"/>
          <a:sy n="163" d="100"/>
        </p:scale>
        <p:origin x="156"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FD728A-439B-48B8-8A29-033806B953CF}" type="doc">
      <dgm:prSet loTypeId="urn:microsoft.com/office/officeart/2005/8/layout/orgChart1" loCatId="hierarchy" qsTypeId="urn:microsoft.com/office/officeart/2005/8/quickstyle/simple1" qsCatId="simple" csTypeId="urn:microsoft.com/office/officeart/2005/8/colors/accent1_2" csCatId="accent1" phldr="1"/>
      <dgm:spPr/>
    </dgm:pt>
    <dgm:pt modelId="{946ED6DB-4B6A-4018-AE7E-19BD949380D4}">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ahoma" panose="020B0604030504040204" pitchFamily="34" charset="0"/>
            </a:rPr>
            <a:t>Image Enhancement</a:t>
          </a:r>
        </a:p>
      </dgm:t>
    </dgm:pt>
    <dgm:pt modelId="{876FAE45-6337-4198-BDEC-3207A18FBD81}" type="parTrans" cxnId="{1F4D22D3-E8B8-4BCB-A05E-09BA725992DD}">
      <dgm:prSet/>
      <dgm:spPr/>
      <dgm:t>
        <a:bodyPr/>
        <a:lstStyle/>
        <a:p>
          <a:endParaRPr lang="en-US"/>
        </a:p>
      </dgm:t>
    </dgm:pt>
    <dgm:pt modelId="{81E63DB7-A1A5-4B64-B6E5-4B967176335A}" type="sibTrans" cxnId="{1F4D22D3-E8B8-4BCB-A05E-09BA725992DD}">
      <dgm:prSet/>
      <dgm:spPr/>
      <dgm:t>
        <a:bodyPr/>
        <a:lstStyle/>
        <a:p>
          <a:endParaRPr lang="en-US"/>
        </a:p>
      </dgm:t>
    </dgm:pt>
    <dgm:pt modelId="{BFF0BE3D-CC30-4F8F-9561-C7549B6F1939}">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ahoma" panose="020B0604030504040204" pitchFamily="34" charset="0"/>
            </a:rPr>
            <a:t> Spatial Domain</a:t>
          </a:r>
        </a:p>
      </dgm:t>
    </dgm:pt>
    <dgm:pt modelId="{C68F7C74-85A5-470F-A192-95EB66BAA39D}" type="parTrans" cxnId="{13DC4953-A152-4F40-B331-87FD44C3F30A}">
      <dgm:prSet/>
      <dgm:spPr/>
      <dgm:t>
        <a:bodyPr/>
        <a:lstStyle/>
        <a:p>
          <a:endParaRPr lang="en-US"/>
        </a:p>
      </dgm:t>
    </dgm:pt>
    <dgm:pt modelId="{3000ECD2-3213-4B9E-8C5F-94AAE8D98CFF}" type="sibTrans" cxnId="{13DC4953-A152-4F40-B331-87FD44C3F30A}">
      <dgm:prSet/>
      <dgm:spPr/>
      <dgm:t>
        <a:bodyPr/>
        <a:lstStyle/>
        <a:p>
          <a:endParaRPr lang="en-US"/>
        </a:p>
      </dgm:t>
    </dgm:pt>
    <dgm:pt modelId="{B52F471A-4860-4C39-94F6-65B5B63F0771}">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ahoma" panose="020B0604030504040204" pitchFamily="34" charset="0"/>
            </a:rPr>
            <a:t>I. Point Processing</a:t>
          </a:r>
        </a:p>
      </dgm:t>
    </dgm:pt>
    <dgm:pt modelId="{1CBDA878-A775-46E8-B90D-95BF7B23B59B}" type="parTrans" cxnId="{7F2C270A-C76C-4B6D-8493-9DC2E9B591C2}">
      <dgm:prSet/>
      <dgm:spPr/>
      <dgm:t>
        <a:bodyPr/>
        <a:lstStyle/>
        <a:p>
          <a:endParaRPr lang="en-US"/>
        </a:p>
      </dgm:t>
    </dgm:pt>
    <dgm:pt modelId="{05179E6E-A196-463A-AC0B-65D9DD8435A2}" type="sibTrans" cxnId="{7F2C270A-C76C-4B6D-8493-9DC2E9B591C2}">
      <dgm:prSet/>
      <dgm:spPr/>
      <dgm:t>
        <a:bodyPr/>
        <a:lstStyle/>
        <a:p>
          <a:endParaRPr lang="en-US"/>
        </a:p>
      </dgm:t>
    </dgm:pt>
    <dgm:pt modelId="{82015B4B-2DB5-4E15-86C6-E0EF4C12F041}">
      <dgm:prSet custT="1"/>
      <dgm:spPr/>
      <dgm:t>
        <a:bodyPr/>
        <a:lstStyle/>
        <a:p>
          <a:pPr marL="342900" marR="0" lvl="0" indent="-342900" algn="l" defTabSz="914400" rtl="0" eaLnBrk="1" fontAlgn="base" latinLnBrk="0" hangingPunct="1">
            <a:lnSpc>
              <a:spcPct val="100000"/>
            </a:lnSpc>
            <a:spcBef>
              <a:spcPct val="0"/>
            </a:spcBef>
            <a:spcAft>
              <a:spcPct val="0"/>
            </a:spcAft>
            <a:buClrTx/>
            <a:buSzTx/>
            <a:buFontTx/>
            <a:buAutoNum type="alphaLcPeriod"/>
            <a:tabLst/>
          </a:pPr>
          <a:r>
            <a:rPr kumimoji="0" lang="en-US" sz="1200" b="1" i="0" u="none" strike="noStrike" cap="none" normalizeH="0" baseline="0" dirty="0" smtClean="0">
              <a:ln>
                <a:noFill/>
              </a:ln>
              <a:solidFill>
                <a:schemeClr val="tx1"/>
              </a:solidFill>
              <a:effectLst/>
              <a:latin typeface="Tahoma" panose="020B0604030504040204" pitchFamily="34" charset="0"/>
            </a:rPr>
            <a:t>Image Negative</a:t>
          </a:r>
        </a:p>
        <a:p>
          <a:pPr marL="342900" marR="0" lvl="0" indent="-342900" algn="l" defTabSz="914400" rtl="0" eaLnBrk="1" fontAlgn="base" latinLnBrk="0" hangingPunct="1">
            <a:lnSpc>
              <a:spcPct val="100000"/>
            </a:lnSpc>
            <a:spcBef>
              <a:spcPct val="0"/>
            </a:spcBef>
            <a:spcAft>
              <a:spcPct val="0"/>
            </a:spcAft>
            <a:buClrTx/>
            <a:buSzTx/>
            <a:buFontTx/>
            <a:buAutoNum type="alphaLcPeriod"/>
            <a:tabLst/>
          </a:pPr>
          <a:r>
            <a:rPr kumimoji="0" lang="en-US" sz="1200" b="1" i="0" u="none" strike="noStrike" cap="none" normalizeH="0" baseline="0" dirty="0" smtClean="0">
              <a:ln>
                <a:noFill/>
              </a:ln>
              <a:solidFill>
                <a:schemeClr val="tx1"/>
              </a:solidFill>
              <a:effectLst/>
              <a:latin typeface="Tahoma" panose="020B0604030504040204" pitchFamily="34" charset="0"/>
            </a:rPr>
            <a:t>Contrast Stretching</a:t>
          </a:r>
        </a:p>
        <a:p>
          <a:pPr marL="342900" marR="0" lvl="0" indent="-342900" algn="l" defTabSz="914400" rtl="0" eaLnBrk="1" fontAlgn="base" latinLnBrk="0" hangingPunct="1">
            <a:lnSpc>
              <a:spcPct val="100000"/>
            </a:lnSpc>
            <a:spcBef>
              <a:spcPct val="0"/>
            </a:spcBef>
            <a:spcAft>
              <a:spcPct val="0"/>
            </a:spcAft>
            <a:buClrTx/>
            <a:buSzTx/>
            <a:buFontTx/>
            <a:buAutoNum type="alphaLcPeriod"/>
            <a:tabLst/>
          </a:pPr>
          <a:r>
            <a:rPr kumimoji="0" lang="en-US" sz="1200" b="1" i="0" u="none" strike="noStrike" cap="none" normalizeH="0" baseline="0" dirty="0" smtClean="0">
              <a:ln>
                <a:noFill/>
              </a:ln>
              <a:solidFill>
                <a:schemeClr val="tx1"/>
              </a:solidFill>
              <a:effectLst/>
              <a:latin typeface="Tahoma" panose="020B0604030504040204" pitchFamily="34" charset="0"/>
            </a:rPr>
            <a:t>Histogram Equalization</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ahoma" panose="020B0604030504040204" pitchFamily="34" charset="0"/>
            </a:rPr>
            <a:t>	- all grey level and all area</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ahoma" panose="020B0604030504040204" pitchFamily="34" charset="0"/>
            </a:rPr>
            <a:t>	- specific grey level (histogram specification)</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ahoma" panose="020B0604030504040204" pitchFamily="34" charset="0"/>
            </a:rPr>
            <a:t>     - local enhancement (specific part of the image)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ahoma" panose="020B0604030504040204" pitchFamily="34" charset="0"/>
            </a:rPr>
            <a:t>d. Image Subtracting</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ahoma" panose="020B0604030504040204" pitchFamily="34" charset="0"/>
            </a:rPr>
            <a:t>e. Image Averaging</a:t>
          </a:r>
        </a:p>
      </dgm:t>
    </dgm:pt>
    <dgm:pt modelId="{DC7806BF-2C44-49FF-A9CC-585E1C91198E}" type="parTrans" cxnId="{BF050864-A553-43BB-99DA-DD8236FF3FAE}">
      <dgm:prSet/>
      <dgm:spPr/>
      <dgm:t>
        <a:bodyPr/>
        <a:lstStyle/>
        <a:p>
          <a:endParaRPr lang="en-US"/>
        </a:p>
      </dgm:t>
    </dgm:pt>
    <dgm:pt modelId="{2C01A3EC-3B48-4CDF-AAFC-83179521275A}" type="sibTrans" cxnId="{BF050864-A553-43BB-99DA-DD8236FF3FAE}">
      <dgm:prSet/>
      <dgm:spPr/>
      <dgm:t>
        <a:bodyPr/>
        <a:lstStyle/>
        <a:p>
          <a:endParaRPr lang="en-US"/>
        </a:p>
      </dgm:t>
    </dgm:pt>
    <dgm:pt modelId="{899978B3-9446-4492-A2EE-6339E718E3B6}">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ahoma" panose="020B0604030504040204" pitchFamily="34" charset="0"/>
            </a:rPr>
            <a:t>II. Mask Processing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ahoma" panose="020B0604030504040204" pitchFamily="34" charset="0"/>
            </a:rPr>
            <a:t>(</a:t>
          </a:r>
          <a:r>
            <a:rPr kumimoji="0" lang="en-US" sz="1200" b="1" i="0" u="none" strike="noStrike" cap="none" normalizeH="0" baseline="0" dirty="0" err="1" smtClean="0">
              <a:ln>
                <a:noFill/>
              </a:ln>
              <a:solidFill>
                <a:schemeClr val="tx1"/>
              </a:solidFill>
              <a:effectLst/>
              <a:latin typeface="Tahoma" panose="020B0604030504040204" pitchFamily="34" charset="0"/>
            </a:rPr>
            <a:t>materi</a:t>
          </a:r>
          <a:r>
            <a:rPr kumimoji="0" lang="en-US" sz="1200" b="1" i="0" u="none" strike="noStrike" cap="none" normalizeH="0" baseline="0" dirty="0" smtClean="0">
              <a:ln>
                <a:noFill/>
              </a:ln>
              <a:solidFill>
                <a:schemeClr val="tx1"/>
              </a:solidFill>
              <a:effectLst/>
              <a:latin typeface="Tahoma" panose="020B0604030504040204" pitchFamily="34" charset="0"/>
            </a:rPr>
            <a:t> </a:t>
          </a:r>
          <a:r>
            <a:rPr kumimoji="0" lang="en-US" sz="1200" b="1" i="0" u="none" strike="noStrike" cap="none" normalizeH="0" baseline="0" dirty="0" err="1" smtClean="0">
              <a:ln>
                <a:noFill/>
              </a:ln>
              <a:solidFill>
                <a:schemeClr val="tx1"/>
              </a:solidFill>
              <a:effectLst/>
              <a:latin typeface="Tahoma" panose="020B0604030504040204" pitchFamily="34" charset="0"/>
            </a:rPr>
            <a:t>terpisah</a:t>
          </a:r>
          <a:r>
            <a:rPr kumimoji="0" lang="en-US" sz="1200" b="1" i="0" u="none" strike="noStrike" cap="none" normalizeH="0" baseline="0" dirty="0" smtClean="0">
              <a:ln>
                <a:noFill/>
              </a:ln>
              <a:solidFill>
                <a:schemeClr val="tx1"/>
              </a:solidFill>
              <a:effectLst/>
              <a:latin typeface="Tahoma" panose="020B0604030504040204" pitchFamily="34" charset="0"/>
            </a:rPr>
            <a:t>)</a:t>
          </a:r>
        </a:p>
      </dgm:t>
    </dgm:pt>
    <dgm:pt modelId="{29364949-1071-4E9E-932C-8CD89C5D7AD5}" type="parTrans" cxnId="{ABEE74A3-9B62-4A58-8D95-1880052F0EEA}">
      <dgm:prSet/>
      <dgm:spPr/>
      <dgm:t>
        <a:bodyPr/>
        <a:lstStyle/>
        <a:p>
          <a:endParaRPr lang="en-US"/>
        </a:p>
      </dgm:t>
    </dgm:pt>
    <dgm:pt modelId="{68247723-1DE2-46C1-A3F7-CFA3E490AB3D}" type="sibTrans" cxnId="{ABEE74A3-9B62-4A58-8D95-1880052F0EEA}">
      <dgm:prSet/>
      <dgm:spPr/>
      <dgm:t>
        <a:bodyPr/>
        <a:lstStyle/>
        <a:p>
          <a:endParaRPr lang="en-US"/>
        </a:p>
      </dgm:t>
    </dgm:pt>
    <dgm:pt modelId="{E178C059-FFFE-4BA2-ABA6-B502965D0D7F}">
      <dgm:prSet custT="1"/>
      <dgm:spPr>
        <a:solidFill>
          <a:srgbClr val="FFFF00"/>
        </a:solidFill>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ahoma" panose="020B0604030504040204" pitchFamily="34" charset="0"/>
            </a:rPr>
            <a:t>Frequency Domain</a:t>
          </a:r>
        </a:p>
      </dgm:t>
    </dgm:pt>
    <dgm:pt modelId="{FF25E623-02B3-492C-96F7-D9998A98EC17}" type="parTrans" cxnId="{68B62F01-3299-4ABE-BD12-B0CC6D3B7722}">
      <dgm:prSet/>
      <dgm:spPr/>
      <dgm:t>
        <a:bodyPr/>
        <a:lstStyle/>
        <a:p>
          <a:endParaRPr lang="en-US"/>
        </a:p>
      </dgm:t>
    </dgm:pt>
    <dgm:pt modelId="{397E551C-F2C2-4E66-B4E5-428E415A8A96}" type="sibTrans" cxnId="{68B62F01-3299-4ABE-BD12-B0CC6D3B7722}">
      <dgm:prSet/>
      <dgm:spPr/>
      <dgm:t>
        <a:bodyPr/>
        <a:lstStyle/>
        <a:p>
          <a:endParaRPr lang="en-US"/>
        </a:p>
      </dgm:t>
    </dgm:pt>
    <dgm:pt modelId="{7CE99EA5-CEAF-49B4-BB30-47561051BF39}">
      <dgm:prSet custT="1"/>
      <dgm:spPr>
        <a:solidFill>
          <a:srgbClr val="FFFF00"/>
        </a:solidFill>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Calibri" panose="020F0502020204030204" pitchFamily="34" charset="0"/>
            </a:rPr>
            <a:t>…</a:t>
          </a:r>
          <a:r>
            <a:rPr kumimoji="0" lang="en-US" sz="1200" b="1" i="0" u="none" strike="noStrike" cap="none" normalizeH="0" baseline="0" smtClean="0">
              <a:ln>
                <a:noFill/>
              </a:ln>
              <a:solidFill>
                <a:schemeClr val="tx1"/>
              </a:solidFill>
              <a:effectLst/>
              <a:latin typeface="Tahoma" panose="020B0604030504040204" pitchFamily="34" charset="0"/>
            </a:rPr>
            <a:t>(next week)</a:t>
          </a:r>
        </a:p>
      </dgm:t>
    </dgm:pt>
    <dgm:pt modelId="{57A89897-EEBD-48B8-9A1C-8C2823DD7E09}" type="parTrans" cxnId="{C995ADCC-74DE-495D-A21C-38A3A9D02C00}">
      <dgm:prSet/>
      <dgm:spPr/>
      <dgm:t>
        <a:bodyPr/>
        <a:lstStyle/>
        <a:p>
          <a:endParaRPr lang="en-US"/>
        </a:p>
      </dgm:t>
    </dgm:pt>
    <dgm:pt modelId="{124B4313-B817-4F4A-9E4F-971D2F328305}" type="sibTrans" cxnId="{C995ADCC-74DE-495D-A21C-38A3A9D02C00}">
      <dgm:prSet/>
      <dgm:spPr/>
      <dgm:t>
        <a:bodyPr/>
        <a:lstStyle/>
        <a:p>
          <a:endParaRPr lang="en-US"/>
        </a:p>
      </dgm:t>
    </dgm:pt>
    <dgm:pt modelId="{F2D8B5A7-1126-49C7-8E03-13865395C09F}" type="pres">
      <dgm:prSet presAssocID="{B3FD728A-439B-48B8-8A29-033806B953CF}" presName="hierChild1" presStyleCnt="0">
        <dgm:presLayoutVars>
          <dgm:orgChart val="1"/>
          <dgm:chPref val="1"/>
          <dgm:dir/>
          <dgm:animOne val="branch"/>
          <dgm:animLvl val="lvl"/>
          <dgm:resizeHandles/>
        </dgm:presLayoutVars>
      </dgm:prSet>
      <dgm:spPr/>
    </dgm:pt>
    <dgm:pt modelId="{11DD6D3D-B3FE-4B8B-A90B-558FA4E0C21C}" type="pres">
      <dgm:prSet presAssocID="{946ED6DB-4B6A-4018-AE7E-19BD949380D4}" presName="hierRoot1" presStyleCnt="0">
        <dgm:presLayoutVars>
          <dgm:hierBranch/>
        </dgm:presLayoutVars>
      </dgm:prSet>
      <dgm:spPr/>
    </dgm:pt>
    <dgm:pt modelId="{18D8473D-21EB-4C8E-91DA-C7D6D829A7E1}" type="pres">
      <dgm:prSet presAssocID="{946ED6DB-4B6A-4018-AE7E-19BD949380D4}" presName="rootComposite1" presStyleCnt="0"/>
      <dgm:spPr/>
    </dgm:pt>
    <dgm:pt modelId="{B32D4871-0FC8-44CC-BA13-4A1F817C0137}" type="pres">
      <dgm:prSet presAssocID="{946ED6DB-4B6A-4018-AE7E-19BD949380D4}" presName="rootText1" presStyleLbl="node0" presStyleIdx="0" presStyleCnt="1" custScaleX="151890" custScaleY="114854">
        <dgm:presLayoutVars>
          <dgm:chPref val="3"/>
        </dgm:presLayoutVars>
      </dgm:prSet>
      <dgm:spPr/>
      <dgm:t>
        <a:bodyPr/>
        <a:lstStyle/>
        <a:p>
          <a:endParaRPr lang="en-US"/>
        </a:p>
      </dgm:t>
    </dgm:pt>
    <dgm:pt modelId="{BC9422A5-5F1B-4943-BB01-123D5CB4ECB5}" type="pres">
      <dgm:prSet presAssocID="{946ED6DB-4B6A-4018-AE7E-19BD949380D4}" presName="rootConnector1" presStyleLbl="node1" presStyleIdx="0" presStyleCnt="0"/>
      <dgm:spPr/>
      <dgm:t>
        <a:bodyPr/>
        <a:lstStyle/>
        <a:p>
          <a:endParaRPr lang="en-US"/>
        </a:p>
      </dgm:t>
    </dgm:pt>
    <dgm:pt modelId="{DA626239-CC36-4D2C-A2B1-3B90473264BA}" type="pres">
      <dgm:prSet presAssocID="{946ED6DB-4B6A-4018-AE7E-19BD949380D4}" presName="hierChild2" presStyleCnt="0"/>
      <dgm:spPr/>
    </dgm:pt>
    <dgm:pt modelId="{6A4B61A4-4D5E-4EC0-8062-3936601F53A3}" type="pres">
      <dgm:prSet presAssocID="{C68F7C74-85A5-470F-A192-95EB66BAA39D}" presName="Name35" presStyleLbl="parChTrans1D2" presStyleIdx="0" presStyleCnt="2"/>
      <dgm:spPr/>
      <dgm:t>
        <a:bodyPr/>
        <a:lstStyle/>
        <a:p>
          <a:endParaRPr lang="en-US"/>
        </a:p>
      </dgm:t>
    </dgm:pt>
    <dgm:pt modelId="{7CFBEFB7-4EC6-41FE-A3FC-2655F7D7CB14}" type="pres">
      <dgm:prSet presAssocID="{BFF0BE3D-CC30-4F8F-9561-C7549B6F1939}" presName="hierRoot2" presStyleCnt="0">
        <dgm:presLayoutVars>
          <dgm:hierBranch/>
        </dgm:presLayoutVars>
      </dgm:prSet>
      <dgm:spPr/>
    </dgm:pt>
    <dgm:pt modelId="{D03F51D3-D3B8-41DC-A56E-611DD8128B3A}" type="pres">
      <dgm:prSet presAssocID="{BFF0BE3D-CC30-4F8F-9561-C7549B6F1939}" presName="rootComposite" presStyleCnt="0"/>
      <dgm:spPr/>
    </dgm:pt>
    <dgm:pt modelId="{8A826FDA-0CDB-49CD-8CE4-47A97B6BFE78}" type="pres">
      <dgm:prSet presAssocID="{BFF0BE3D-CC30-4F8F-9561-C7549B6F1939}" presName="rootText" presStyleLbl="node2" presStyleIdx="0" presStyleCnt="2" custScaleY="114854">
        <dgm:presLayoutVars>
          <dgm:chPref val="3"/>
        </dgm:presLayoutVars>
      </dgm:prSet>
      <dgm:spPr/>
      <dgm:t>
        <a:bodyPr/>
        <a:lstStyle/>
        <a:p>
          <a:endParaRPr lang="en-US"/>
        </a:p>
      </dgm:t>
    </dgm:pt>
    <dgm:pt modelId="{4C488FCC-C645-4549-A45A-0B6279ACEF63}" type="pres">
      <dgm:prSet presAssocID="{BFF0BE3D-CC30-4F8F-9561-C7549B6F1939}" presName="rootConnector" presStyleLbl="node2" presStyleIdx="0" presStyleCnt="2"/>
      <dgm:spPr/>
      <dgm:t>
        <a:bodyPr/>
        <a:lstStyle/>
        <a:p>
          <a:endParaRPr lang="en-US"/>
        </a:p>
      </dgm:t>
    </dgm:pt>
    <dgm:pt modelId="{72944FAF-149E-413A-8D9C-C4DF631BE86C}" type="pres">
      <dgm:prSet presAssocID="{BFF0BE3D-CC30-4F8F-9561-C7549B6F1939}" presName="hierChild4" presStyleCnt="0"/>
      <dgm:spPr/>
    </dgm:pt>
    <dgm:pt modelId="{06CE83DF-4F14-4694-8EDB-5F91A13EF3D5}" type="pres">
      <dgm:prSet presAssocID="{1CBDA878-A775-46E8-B90D-95BF7B23B59B}" presName="Name35" presStyleLbl="parChTrans1D3" presStyleIdx="0" presStyleCnt="3"/>
      <dgm:spPr/>
      <dgm:t>
        <a:bodyPr/>
        <a:lstStyle/>
        <a:p>
          <a:endParaRPr lang="en-US"/>
        </a:p>
      </dgm:t>
    </dgm:pt>
    <dgm:pt modelId="{5BC3CDE1-5D09-4688-84E4-618DD3ACF790}" type="pres">
      <dgm:prSet presAssocID="{B52F471A-4860-4C39-94F6-65B5B63F0771}" presName="hierRoot2" presStyleCnt="0">
        <dgm:presLayoutVars>
          <dgm:hierBranch val="r"/>
        </dgm:presLayoutVars>
      </dgm:prSet>
      <dgm:spPr/>
    </dgm:pt>
    <dgm:pt modelId="{446CC8A5-29D0-4CE5-893F-2E1CB59D2BD9}" type="pres">
      <dgm:prSet presAssocID="{B52F471A-4860-4C39-94F6-65B5B63F0771}" presName="rootComposite" presStyleCnt="0"/>
      <dgm:spPr/>
    </dgm:pt>
    <dgm:pt modelId="{F034F4A8-2082-4966-9F24-A8DD4DD79EAB}" type="pres">
      <dgm:prSet presAssocID="{B52F471A-4860-4C39-94F6-65B5B63F0771}" presName="rootText" presStyleLbl="node3" presStyleIdx="0" presStyleCnt="3" custScaleY="114854">
        <dgm:presLayoutVars>
          <dgm:chPref val="3"/>
        </dgm:presLayoutVars>
      </dgm:prSet>
      <dgm:spPr/>
      <dgm:t>
        <a:bodyPr/>
        <a:lstStyle/>
        <a:p>
          <a:endParaRPr lang="en-US"/>
        </a:p>
      </dgm:t>
    </dgm:pt>
    <dgm:pt modelId="{B8592DFF-AF0E-4F68-8310-16C1A82EAD14}" type="pres">
      <dgm:prSet presAssocID="{B52F471A-4860-4C39-94F6-65B5B63F0771}" presName="rootConnector" presStyleLbl="node3" presStyleIdx="0" presStyleCnt="3"/>
      <dgm:spPr/>
      <dgm:t>
        <a:bodyPr/>
        <a:lstStyle/>
        <a:p>
          <a:endParaRPr lang="en-US"/>
        </a:p>
      </dgm:t>
    </dgm:pt>
    <dgm:pt modelId="{44D6E60D-EE3F-4F31-8FF4-EE7E8E57BA62}" type="pres">
      <dgm:prSet presAssocID="{B52F471A-4860-4C39-94F6-65B5B63F0771}" presName="hierChild4" presStyleCnt="0"/>
      <dgm:spPr/>
    </dgm:pt>
    <dgm:pt modelId="{AA5BC44C-41F0-4DC0-860C-B4AEE895C0E7}" type="pres">
      <dgm:prSet presAssocID="{DC7806BF-2C44-49FF-A9CC-585E1C91198E}" presName="Name50" presStyleLbl="parChTrans1D4" presStyleIdx="0" presStyleCnt="1"/>
      <dgm:spPr/>
      <dgm:t>
        <a:bodyPr/>
        <a:lstStyle/>
        <a:p>
          <a:endParaRPr lang="en-US"/>
        </a:p>
      </dgm:t>
    </dgm:pt>
    <dgm:pt modelId="{C30C29F9-48BE-44D9-95B5-B369A6410972}" type="pres">
      <dgm:prSet presAssocID="{82015B4B-2DB5-4E15-86C6-E0EF4C12F041}" presName="hierRoot2" presStyleCnt="0">
        <dgm:presLayoutVars>
          <dgm:hierBranch val="r"/>
        </dgm:presLayoutVars>
      </dgm:prSet>
      <dgm:spPr/>
    </dgm:pt>
    <dgm:pt modelId="{90BCF0DE-0671-415D-BB06-242B4FBFE8A0}" type="pres">
      <dgm:prSet presAssocID="{82015B4B-2DB5-4E15-86C6-E0EF4C12F041}" presName="rootComposite" presStyleCnt="0"/>
      <dgm:spPr/>
    </dgm:pt>
    <dgm:pt modelId="{6ED455AA-53DA-4FA9-B8D7-0D7380B71187}" type="pres">
      <dgm:prSet presAssocID="{82015B4B-2DB5-4E15-86C6-E0EF4C12F041}" presName="rootText" presStyleLbl="node4" presStyleIdx="0" presStyleCnt="1" custScaleX="412360" custScaleY="219209">
        <dgm:presLayoutVars>
          <dgm:chPref val="3"/>
        </dgm:presLayoutVars>
      </dgm:prSet>
      <dgm:spPr/>
      <dgm:t>
        <a:bodyPr/>
        <a:lstStyle/>
        <a:p>
          <a:endParaRPr lang="en-US"/>
        </a:p>
      </dgm:t>
    </dgm:pt>
    <dgm:pt modelId="{5E1582A0-ACB0-4CB6-B8E3-8A3199F6FF2B}" type="pres">
      <dgm:prSet presAssocID="{82015B4B-2DB5-4E15-86C6-E0EF4C12F041}" presName="rootConnector" presStyleLbl="node4" presStyleIdx="0" presStyleCnt="1"/>
      <dgm:spPr/>
      <dgm:t>
        <a:bodyPr/>
        <a:lstStyle/>
        <a:p>
          <a:endParaRPr lang="en-US"/>
        </a:p>
      </dgm:t>
    </dgm:pt>
    <dgm:pt modelId="{5402AA3F-C417-43B4-8903-BECDD293ED7E}" type="pres">
      <dgm:prSet presAssocID="{82015B4B-2DB5-4E15-86C6-E0EF4C12F041}" presName="hierChild4" presStyleCnt="0"/>
      <dgm:spPr/>
    </dgm:pt>
    <dgm:pt modelId="{048F0AE9-2D24-4387-A2B2-609F61691981}" type="pres">
      <dgm:prSet presAssocID="{82015B4B-2DB5-4E15-86C6-E0EF4C12F041}" presName="hierChild5" presStyleCnt="0"/>
      <dgm:spPr/>
    </dgm:pt>
    <dgm:pt modelId="{0BA814CD-DF0C-40B1-B835-260A55DA3BDF}" type="pres">
      <dgm:prSet presAssocID="{B52F471A-4860-4C39-94F6-65B5B63F0771}" presName="hierChild5" presStyleCnt="0"/>
      <dgm:spPr/>
    </dgm:pt>
    <dgm:pt modelId="{9A5056C7-00F2-44D2-856D-28762D7DFFFF}" type="pres">
      <dgm:prSet presAssocID="{29364949-1071-4E9E-932C-8CD89C5D7AD5}" presName="Name35" presStyleLbl="parChTrans1D3" presStyleIdx="1" presStyleCnt="3"/>
      <dgm:spPr/>
      <dgm:t>
        <a:bodyPr/>
        <a:lstStyle/>
        <a:p>
          <a:endParaRPr lang="en-US"/>
        </a:p>
      </dgm:t>
    </dgm:pt>
    <dgm:pt modelId="{56032148-A14C-4821-9526-F29A5E471152}" type="pres">
      <dgm:prSet presAssocID="{899978B3-9446-4492-A2EE-6339E718E3B6}" presName="hierRoot2" presStyleCnt="0">
        <dgm:presLayoutVars>
          <dgm:hierBranch val="r"/>
        </dgm:presLayoutVars>
      </dgm:prSet>
      <dgm:spPr/>
    </dgm:pt>
    <dgm:pt modelId="{151514CB-4C68-408C-9987-909F44F16798}" type="pres">
      <dgm:prSet presAssocID="{899978B3-9446-4492-A2EE-6339E718E3B6}" presName="rootComposite" presStyleCnt="0"/>
      <dgm:spPr/>
    </dgm:pt>
    <dgm:pt modelId="{471787A6-4617-4295-954E-D2E5E375D9A0}" type="pres">
      <dgm:prSet presAssocID="{899978B3-9446-4492-A2EE-6339E718E3B6}" presName="rootText" presStyleLbl="node3" presStyleIdx="1" presStyleCnt="3" custScaleY="114854">
        <dgm:presLayoutVars>
          <dgm:chPref val="3"/>
        </dgm:presLayoutVars>
      </dgm:prSet>
      <dgm:spPr/>
      <dgm:t>
        <a:bodyPr/>
        <a:lstStyle/>
        <a:p>
          <a:endParaRPr lang="en-US"/>
        </a:p>
      </dgm:t>
    </dgm:pt>
    <dgm:pt modelId="{3C34CD1C-2477-45F3-AE40-D5ED7FC82023}" type="pres">
      <dgm:prSet presAssocID="{899978B3-9446-4492-A2EE-6339E718E3B6}" presName="rootConnector" presStyleLbl="node3" presStyleIdx="1" presStyleCnt="3"/>
      <dgm:spPr/>
      <dgm:t>
        <a:bodyPr/>
        <a:lstStyle/>
        <a:p>
          <a:endParaRPr lang="en-US"/>
        </a:p>
      </dgm:t>
    </dgm:pt>
    <dgm:pt modelId="{07C48A7E-DA97-4B04-ABA6-A462894B2219}" type="pres">
      <dgm:prSet presAssocID="{899978B3-9446-4492-A2EE-6339E718E3B6}" presName="hierChild4" presStyleCnt="0"/>
      <dgm:spPr/>
    </dgm:pt>
    <dgm:pt modelId="{B8FE22B7-F7D0-41C0-8044-581E3E565878}" type="pres">
      <dgm:prSet presAssocID="{899978B3-9446-4492-A2EE-6339E718E3B6}" presName="hierChild5" presStyleCnt="0"/>
      <dgm:spPr/>
    </dgm:pt>
    <dgm:pt modelId="{520A3CB2-A108-43F0-A066-558C85157A5F}" type="pres">
      <dgm:prSet presAssocID="{BFF0BE3D-CC30-4F8F-9561-C7549B6F1939}" presName="hierChild5" presStyleCnt="0"/>
      <dgm:spPr/>
    </dgm:pt>
    <dgm:pt modelId="{1C14F104-5261-490C-A81A-9C7C5AC58759}" type="pres">
      <dgm:prSet presAssocID="{FF25E623-02B3-492C-96F7-D9998A98EC17}" presName="Name35" presStyleLbl="parChTrans1D2" presStyleIdx="1" presStyleCnt="2"/>
      <dgm:spPr/>
      <dgm:t>
        <a:bodyPr/>
        <a:lstStyle/>
        <a:p>
          <a:endParaRPr lang="en-US"/>
        </a:p>
      </dgm:t>
    </dgm:pt>
    <dgm:pt modelId="{B504CCB6-0876-4EF6-AA98-E50F33119337}" type="pres">
      <dgm:prSet presAssocID="{E178C059-FFFE-4BA2-ABA6-B502965D0D7F}" presName="hierRoot2" presStyleCnt="0">
        <dgm:presLayoutVars>
          <dgm:hierBranch/>
        </dgm:presLayoutVars>
      </dgm:prSet>
      <dgm:spPr/>
    </dgm:pt>
    <dgm:pt modelId="{53CDAE25-6983-4C18-858A-F138256C4AEA}" type="pres">
      <dgm:prSet presAssocID="{E178C059-FFFE-4BA2-ABA6-B502965D0D7F}" presName="rootComposite" presStyleCnt="0"/>
      <dgm:spPr/>
    </dgm:pt>
    <dgm:pt modelId="{1453ED8B-8C7D-4DD2-B553-63C73C412A6B}" type="pres">
      <dgm:prSet presAssocID="{E178C059-FFFE-4BA2-ABA6-B502965D0D7F}" presName="rootText" presStyleLbl="node2" presStyleIdx="1" presStyleCnt="2">
        <dgm:presLayoutVars>
          <dgm:chPref val="3"/>
        </dgm:presLayoutVars>
      </dgm:prSet>
      <dgm:spPr/>
      <dgm:t>
        <a:bodyPr/>
        <a:lstStyle/>
        <a:p>
          <a:endParaRPr lang="en-US"/>
        </a:p>
      </dgm:t>
    </dgm:pt>
    <dgm:pt modelId="{9DF7679F-541C-413C-A885-FA1AC19004B7}" type="pres">
      <dgm:prSet presAssocID="{E178C059-FFFE-4BA2-ABA6-B502965D0D7F}" presName="rootConnector" presStyleLbl="node2" presStyleIdx="1" presStyleCnt="2"/>
      <dgm:spPr/>
      <dgm:t>
        <a:bodyPr/>
        <a:lstStyle/>
        <a:p>
          <a:endParaRPr lang="en-US"/>
        </a:p>
      </dgm:t>
    </dgm:pt>
    <dgm:pt modelId="{E8DBF8B9-7A6D-4629-8D1A-3690AB9382AA}" type="pres">
      <dgm:prSet presAssocID="{E178C059-FFFE-4BA2-ABA6-B502965D0D7F}" presName="hierChild4" presStyleCnt="0"/>
      <dgm:spPr/>
    </dgm:pt>
    <dgm:pt modelId="{D5302FF5-24F2-439D-92F5-14BABC8B35CB}" type="pres">
      <dgm:prSet presAssocID="{57A89897-EEBD-48B8-9A1C-8C2823DD7E09}" presName="Name35" presStyleLbl="parChTrans1D3" presStyleIdx="2" presStyleCnt="3"/>
      <dgm:spPr/>
      <dgm:t>
        <a:bodyPr/>
        <a:lstStyle/>
        <a:p>
          <a:endParaRPr lang="en-US"/>
        </a:p>
      </dgm:t>
    </dgm:pt>
    <dgm:pt modelId="{A0C6C783-21B9-46A2-8D57-3C634E836A4D}" type="pres">
      <dgm:prSet presAssocID="{7CE99EA5-CEAF-49B4-BB30-47561051BF39}" presName="hierRoot2" presStyleCnt="0">
        <dgm:presLayoutVars>
          <dgm:hierBranch val="r"/>
        </dgm:presLayoutVars>
      </dgm:prSet>
      <dgm:spPr/>
    </dgm:pt>
    <dgm:pt modelId="{777F40E8-E5E8-463B-9F7C-EF869CBF550A}" type="pres">
      <dgm:prSet presAssocID="{7CE99EA5-CEAF-49B4-BB30-47561051BF39}" presName="rootComposite" presStyleCnt="0"/>
      <dgm:spPr/>
    </dgm:pt>
    <dgm:pt modelId="{27B526CB-176D-4350-AAB0-3131559488BC}" type="pres">
      <dgm:prSet presAssocID="{7CE99EA5-CEAF-49B4-BB30-47561051BF39}" presName="rootText" presStyleLbl="node3" presStyleIdx="2" presStyleCnt="3">
        <dgm:presLayoutVars>
          <dgm:chPref val="3"/>
        </dgm:presLayoutVars>
      </dgm:prSet>
      <dgm:spPr/>
      <dgm:t>
        <a:bodyPr/>
        <a:lstStyle/>
        <a:p>
          <a:endParaRPr lang="en-US"/>
        </a:p>
      </dgm:t>
    </dgm:pt>
    <dgm:pt modelId="{6A49326F-BC7D-43A2-88CE-5E419F42400F}" type="pres">
      <dgm:prSet presAssocID="{7CE99EA5-CEAF-49B4-BB30-47561051BF39}" presName="rootConnector" presStyleLbl="node3" presStyleIdx="2" presStyleCnt="3"/>
      <dgm:spPr/>
      <dgm:t>
        <a:bodyPr/>
        <a:lstStyle/>
        <a:p>
          <a:endParaRPr lang="en-US"/>
        </a:p>
      </dgm:t>
    </dgm:pt>
    <dgm:pt modelId="{E79C94D6-75B2-4A77-BD48-776E26DEFFB7}" type="pres">
      <dgm:prSet presAssocID="{7CE99EA5-CEAF-49B4-BB30-47561051BF39}" presName="hierChild4" presStyleCnt="0"/>
      <dgm:spPr/>
    </dgm:pt>
    <dgm:pt modelId="{EC33A379-FB29-484C-8A52-28563E012A58}" type="pres">
      <dgm:prSet presAssocID="{7CE99EA5-CEAF-49B4-BB30-47561051BF39}" presName="hierChild5" presStyleCnt="0"/>
      <dgm:spPr/>
    </dgm:pt>
    <dgm:pt modelId="{E48308C2-4C11-4D04-8232-3414EE3760BF}" type="pres">
      <dgm:prSet presAssocID="{E178C059-FFFE-4BA2-ABA6-B502965D0D7F}" presName="hierChild5" presStyleCnt="0"/>
      <dgm:spPr/>
    </dgm:pt>
    <dgm:pt modelId="{0407F08F-03C7-4A91-A465-50770B7B9C05}" type="pres">
      <dgm:prSet presAssocID="{946ED6DB-4B6A-4018-AE7E-19BD949380D4}" presName="hierChild3" presStyleCnt="0"/>
      <dgm:spPr/>
    </dgm:pt>
  </dgm:ptLst>
  <dgm:cxnLst>
    <dgm:cxn modelId="{7F2C270A-C76C-4B6D-8493-9DC2E9B591C2}" srcId="{BFF0BE3D-CC30-4F8F-9561-C7549B6F1939}" destId="{B52F471A-4860-4C39-94F6-65B5B63F0771}" srcOrd="0" destOrd="0" parTransId="{1CBDA878-A775-46E8-B90D-95BF7B23B59B}" sibTransId="{05179E6E-A196-463A-AC0B-65D9DD8435A2}"/>
    <dgm:cxn modelId="{ABEE74A3-9B62-4A58-8D95-1880052F0EEA}" srcId="{BFF0BE3D-CC30-4F8F-9561-C7549B6F1939}" destId="{899978B3-9446-4492-A2EE-6339E718E3B6}" srcOrd="1" destOrd="0" parTransId="{29364949-1071-4E9E-932C-8CD89C5D7AD5}" sibTransId="{68247723-1DE2-46C1-A3F7-CFA3E490AB3D}"/>
    <dgm:cxn modelId="{1A3C5482-79C6-4A5C-96EC-B0E84B8B325B}" type="presOf" srcId="{B52F471A-4860-4C39-94F6-65B5B63F0771}" destId="{F034F4A8-2082-4966-9F24-A8DD4DD79EAB}" srcOrd="0" destOrd="0" presId="urn:microsoft.com/office/officeart/2005/8/layout/orgChart1"/>
    <dgm:cxn modelId="{BF050864-A553-43BB-99DA-DD8236FF3FAE}" srcId="{B52F471A-4860-4C39-94F6-65B5B63F0771}" destId="{82015B4B-2DB5-4E15-86C6-E0EF4C12F041}" srcOrd="0" destOrd="0" parTransId="{DC7806BF-2C44-49FF-A9CC-585E1C91198E}" sibTransId="{2C01A3EC-3B48-4CDF-AAFC-83179521275A}"/>
    <dgm:cxn modelId="{6FD6EE6A-E610-49B5-8A5B-E2A93AC401B8}" type="presOf" srcId="{57A89897-EEBD-48B8-9A1C-8C2823DD7E09}" destId="{D5302FF5-24F2-439D-92F5-14BABC8B35CB}" srcOrd="0" destOrd="0" presId="urn:microsoft.com/office/officeart/2005/8/layout/orgChart1"/>
    <dgm:cxn modelId="{2752400A-FCAD-4527-854A-7BFB143710F5}" type="presOf" srcId="{DC7806BF-2C44-49FF-A9CC-585E1C91198E}" destId="{AA5BC44C-41F0-4DC0-860C-B4AEE895C0E7}" srcOrd="0" destOrd="0" presId="urn:microsoft.com/office/officeart/2005/8/layout/orgChart1"/>
    <dgm:cxn modelId="{344B4583-9B8D-460B-907B-916AB5FAC3C5}" type="presOf" srcId="{BFF0BE3D-CC30-4F8F-9561-C7549B6F1939}" destId="{8A826FDA-0CDB-49CD-8CE4-47A97B6BFE78}" srcOrd="0" destOrd="0" presId="urn:microsoft.com/office/officeart/2005/8/layout/orgChart1"/>
    <dgm:cxn modelId="{13DC4953-A152-4F40-B331-87FD44C3F30A}" srcId="{946ED6DB-4B6A-4018-AE7E-19BD949380D4}" destId="{BFF0BE3D-CC30-4F8F-9561-C7549B6F1939}" srcOrd="0" destOrd="0" parTransId="{C68F7C74-85A5-470F-A192-95EB66BAA39D}" sibTransId="{3000ECD2-3213-4B9E-8C5F-94AAE8D98CFF}"/>
    <dgm:cxn modelId="{DAE1FADF-A6FE-4719-8E49-67F596ADEB6A}" type="presOf" srcId="{E178C059-FFFE-4BA2-ABA6-B502965D0D7F}" destId="{1453ED8B-8C7D-4DD2-B553-63C73C412A6B}" srcOrd="0" destOrd="0" presId="urn:microsoft.com/office/officeart/2005/8/layout/orgChart1"/>
    <dgm:cxn modelId="{E2E267DC-758D-4F41-A8CC-A606B56A5494}" type="presOf" srcId="{7CE99EA5-CEAF-49B4-BB30-47561051BF39}" destId="{27B526CB-176D-4350-AAB0-3131559488BC}" srcOrd="0" destOrd="0" presId="urn:microsoft.com/office/officeart/2005/8/layout/orgChart1"/>
    <dgm:cxn modelId="{16949DB1-B0A7-45E7-AE18-A218F87B9D52}" type="presOf" srcId="{BFF0BE3D-CC30-4F8F-9561-C7549B6F1939}" destId="{4C488FCC-C645-4549-A45A-0B6279ACEF63}" srcOrd="1" destOrd="0" presId="urn:microsoft.com/office/officeart/2005/8/layout/orgChart1"/>
    <dgm:cxn modelId="{CAD2177D-4EB3-4F82-8155-FB4D769B19FF}" type="presOf" srcId="{82015B4B-2DB5-4E15-86C6-E0EF4C12F041}" destId="{6ED455AA-53DA-4FA9-B8D7-0D7380B71187}" srcOrd="0" destOrd="0" presId="urn:microsoft.com/office/officeart/2005/8/layout/orgChart1"/>
    <dgm:cxn modelId="{012F33E0-7FD0-4C89-87F9-EC1096BBE4B5}" type="presOf" srcId="{899978B3-9446-4492-A2EE-6339E718E3B6}" destId="{3C34CD1C-2477-45F3-AE40-D5ED7FC82023}" srcOrd="1" destOrd="0" presId="urn:microsoft.com/office/officeart/2005/8/layout/orgChart1"/>
    <dgm:cxn modelId="{1777CAC3-95C4-4FCC-8B36-A33A2A81EC67}" type="presOf" srcId="{B3FD728A-439B-48B8-8A29-033806B953CF}" destId="{F2D8B5A7-1126-49C7-8E03-13865395C09F}" srcOrd="0" destOrd="0" presId="urn:microsoft.com/office/officeart/2005/8/layout/orgChart1"/>
    <dgm:cxn modelId="{DEEF7219-28B1-47F6-BD38-46DDDBED08A3}" type="presOf" srcId="{946ED6DB-4B6A-4018-AE7E-19BD949380D4}" destId="{B32D4871-0FC8-44CC-BA13-4A1F817C0137}" srcOrd="0" destOrd="0" presId="urn:microsoft.com/office/officeart/2005/8/layout/orgChart1"/>
    <dgm:cxn modelId="{1F4D22D3-E8B8-4BCB-A05E-09BA725992DD}" srcId="{B3FD728A-439B-48B8-8A29-033806B953CF}" destId="{946ED6DB-4B6A-4018-AE7E-19BD949380D4}" srcOrd="0" destOrd="0" parTransId="{876FAE45-6337-4198-BDEC-3207A18FBD81}" sibTransId="{81E63DB7-A1A5-4B64-B6E5-4B967176335A}"/>
    <dgm:cxn modelId="{0FFF53C6-86CB-48A9-B73A-79308703449B}" type="presOf" srcId="{E178C059-FFFE-4BA2-ABA6-B502965D0D7F}" destId="{9DF7679F-541C-413C-A885-FA1AC19004B7}" srcOrd="1" destOrd="0" presId="urn:microsoft.com/office/officeart/2005/8/layout/orgChart1"/>
    <dgm:cxn modelId="{68B62F01-3299-4ABE-BD12-B0CC6D3B7722}" srcId="{946ED6DB-4B6A-4018-AE7E-19BD949380D4}" destId="{E178C059-FFFE-4BA2-ABA6-B502965D0D7F}" srcOrd="1" destOrd="0" parTransId="{FF25E623-02B3-492C-96F7-D9998A98EC17}" sibTransId="{397E551C-F2C2-4E66-B4E5-428E415A8A96}"/>
    <dgm:cxn modelId="{999D77C8-10C0-48D7-9FEB-6F5AEB2C1D54}" type="presOf" srcId="{1CBDA878-A775-46E8-B90D-95BF7B23B59B}" destId="{06CE83DF-4F14-4694-8EDB-5F91A13EF3D5}" srcOrd="0" destOrd="0" presId="urn:microsoft.com/office/officeart/2005/8/layout/orgChart1"/>
    <dgm:cxn modelId="{EE9D04DD-FEB4-4C75-88E4-C206719FF26E}" type="presOf" srcId="{B52F471A-4860-4C39-94F6-65B5B63F0771}" destId="{B8592DFF-AF0E-4F68-8310-16C1A82EAD14}" srcOrd="1" destOrd="0" presId="urn:microsoft.com/office/officeart/2005/8/layout/orgChart1"/>
    <dgm:cxn modelId="{C995ADCC-74DE-495D-A21C-38A3A9D02C00}" srcId="{E178C059-FFFE-4BA2-ABA6-B502965D0D7F}" destId="{7CE99EA5-CEAF-49B4-BB30-47561051BF39}" srcOrd="0" destOrd="0" parTransId="{57A89897-EEBD-48B8-9A1C-8C2823DD7E09}" sibTransId="{124B4313-B817-4F4A-9E4F-971D2F328305}"/>
    <dgm:cxn modelId="{CED2B71F-259A-4118-8AD7-A1EAA0636135}" type="presOf" srcId="{82015B4B-2DB5-4E15-86C6-E0EF4C12F041}" destId="{5E1582A0-ACB0-4CB6-B8E3-8A3199F6FF2B}" srcOrd="1" destOrd="0" presId="urn:microsoft.com/office/officeart/2005/8/layout/orgChart1"/>
    <dgm:cxn modelId="{163984F9-243E-40C0-A19A-F2755B052FBC}" type="presOf" srcId="{FF25E623-02B3-492C-96F7-D9998A98EC17}" destId="{1C14F104-5261-490C-A81A-9C7C5AC58759}" srcOrd="0" destOrd="0" presId="urn:microsoft.com/office/officeart/2005/8/layout/orgChart1"/>
    <dgm:cxn modelId="{8EB426E1-C522-45A5-9D0D-5E4046A31D4B}" type="presOf" srcId="{29364949-1071-4E9E-932C-8CD89C5D7AD5}" destId="{9A5056C7-00F2-44D2-856D-28762D7DFFFF}" srcOrd="0" destOrd="0" presId="urn:microsoft.com/office/officeart/2005/8/layout/orgChart1"/>
    <dgm:cxn modelId="{72387775-A6E9-4595-A58C-5E9C8B171C7C}" type="presOf" srcId="{946ED6DB-4B6A-4018-AE7E-19BD949380D4}" destId="{BC9422A5-5F1B-4943-BB01-123D5CB4ECB5}" srcOrd="1" destOrd="0" presId="urn:microsoft.com/office/officeart/2005/8/layout/orgChart1"/>
    <dgm:cxn modelId="{17BC6673-0ED8-4A41-B024-3CE1CFDC768A}" type="presOf" srcId="{899978B3-9446-4492-A2EE-6339E718E3B6}" destId="{471787A6-4617-4295-954E-D2E5E375D9A0}" srcOrd="0" destOrd="0" presId="urn:microsoft.com/office/officeart/2005/8/layout/orgChart1"/>
    <dgm:cxn modelId="{AC36A659-DF2A-4B5D-8387-F85318D40B88}" type="presOf" srcId="{C68F7C74-85A5-470F-A192-95EB66BAA39D}" destId="{6A4B61A4-4D5E-4EC0-8062-3936601F53A3}" srcOrd="0" destOrd="0" presId="urn:microsoft.com/office/officeart/2005/8/layout/orgChart1"/>
    <dgm:cxn modelId="{5FBA9359-898F-46A1-9F2B-23564BA2675F}" type="presOf" srcId="{7CE99EA5-CEAF-49B4-BB30-47561051BF39}" destId="{6A49326F-BC7D-43A2-88CE-5E419F42400F}" srcOrd="1" destOrd="0" presId="urn:microsoft.com/office/officeart/2005/8/layout/orgChart1"/>
    <dgm:cxn modelId="{D9C6F388-5990-4F69-9EE8-5E49531CD0D2}" type="presParOf" srcId="{F2D8B5A7-1126-49C7-8E03-13865395C09F}" destId="{11DD6D3D-B3FE-4B8B-A90B-558FA4E0C21C}" srcOrd="0" destOrd="0" presId="urn:microsoft.com/office/officeart/2005/8/layout/orgChart1"/>
    <dgm:cxn modelId="{E2D13715-F3CC-4BC8-9F07-04C6CA472641}" type="presParOf" srcId="{11DD6D3D-B3FE-4B8B-A90B-558FA4E0C21C}" destId="{18D8473D-21EB-4C8E-91DA-C7D6D829A7E1}" srcOrd="0" destOrd="0" presId="urn:microsoft.com/office/officeart/2005/8/layout/orgChart1"/>
    <dgm:cxn modelId="{16B8BE65-2D35-4602-B880-0DD6F36D24F8}" type="presParOf" srcId="{18D8473D-21EB-4C8E-91DA-C7D6D829A7E1}" destId="{B32D4871-0FC8-44CC-BA13-4A1F817C0137}" srcOrd="0" destOrd="0" presId="urn:microsoft.com/office/officeart/2005/8/layout/orgChart1"/>
    <dgm:cxn modelId="{79B8AF87-D19F-4888-8BFE-5ACF073E0D64}" type="presParOf" srcId="{18D8473D-21EB-4C8E-91DA-C7D6D829A7E1}" destId="{BC9422A5-5F1B-4943-BB01-123D5CB4ECB5}" srcOrd="1" destOrd="0" presId="urn:microsoft.com/office/officeart/2005/8/layout/orgChart1"/>
    <dgm:cxn modelId="{ACA70324-0E9B-45E3-8204-FB41E5108010}" type="presParOf" srcId="{11DD6D3D-B3FE-4B8B-A90B-558FA4E0C21C}" destId="{DA626239-CC36-4D2C-A2B1-3B90473264BA}" srcOrd="1" destOrd="0" presId="urn:microsoft.com/office/officeart/2005/8/layout/orgChart1"/>
    <dgm:cxn modelId="{F59A3A4B-EDD7-446B-9362-F1B7BA06A71F}" type="presParOf" srcId="{DA626239-CC36-4D2C-A2B1-3B90473264BA}" destId="{6A4B61A4-4D5E-4EC0-8062-3936601F53A3}" srcOrd="0" destOrd="0" presId="urn:microsoft.com/office/officeart/2005/8/layout/orgChart1"/>
    <dgm:cxn modelId="{80172E15-FB84-4A46-93AD-80DDE8E22A73}" type="presParOf" srcId="{DA626239-CC36-4D2C-A2B1-3B90473264BA}" destId="{7CFBEFB7-4EC6-41FE-A3FC-2655F7D7CB14}" srcOrd="1" destOrd="0" presId="urn:microsoft.com/office/officeart/2005/8/layout/orgChart1"/>
    <dgm:cxn modelId="{E74E90E7-DB7F-4E4A-95FB-B5DFB4C237A8}" type="presParOf" srcId="{7CFBEFB7-4EC6-41FE-A3FC-2655F7D7CB14}" destId="{D03F51D3-D3B8-41DC-A56E-611DD8128B3A}" srcOrd="0" destOrd="0" presId="urn:microsoft.com/office/officeart/2005/8/layout/orgChart1"/>
    <dgm:cxn modelId="{97572159-768F-4077-AE69-9AEE41EFB3EE}" type="presParOf" srcId="{D03F51D3-D3B8-41DC-A56E-611DD8128B3A}" destId="{8A826FDA-0CDB-49CD-8CE4-47A97B6BFE78}" srcOrd="0" destOrd="0" presId="urn:microsoft.com/office/officeart/2005/8/layout/orgChart1"/>
    <dgm:cxn modelId="{43375DE9-B703-4A5C-ABD8-BCEA66E6F044}" type="presParOf" srcId="{D03F51D3-D3B8-41DC-A56E-611DD8128B3A}" destId="{4C488FCC-C645-4549-A45A-0B6279ACEF63}" srcOrd="1" destOrd="0" presId="urn:microsoft.com/office/officeart/2005/8/layout/orgChart1"/>
    <dgm:cxn modelId="{530A3C28-745A-4093-B0A0-FB9B56ED5C3C}" type="presParOf" srcId="{7CFBEFB7-4EC6-41FE-A3FC-2655F7D7CB14}" destId="{72944FAF-149E-413A-8D9C-C4DF631BE86C}" srcOrd="1" destOrd="0" presId="urn:microsoft.com/office/officeart/2005/8/layout/orgChart1"/>
    <dgm:cxn modelId="{AD20ACA6-A68E-49E5-9A69-0334AE7237E6}" type="presParOf" srcId="{72944FAF-149E-413A-8D9C-C4DF631BE86C}" destId="{06CE83DF-4F14-4694-8EDB-5F91A13EF3D5}" srcOrd="0" destOrd="0" presId="urn:microsoft.com/office/officeart/2005/8/layout/orgChart1"/>
    <dgm:cxn modelId="{E4464991-FA64-49C5-9571-FC3FAAC8179F}" type="presParOf" srcId="{72944FAF-149E-413A-8D9C-C4DF631BE86C}" destId="{5BC3CDE1-5D09-4688-84E4-618DD3ACF790}" srcOrd="1" destOrd="0" presId="urn:microsoft.com/office/officeart/2005/8/layout/orgChart1"/>
    <dgm:cxn modelId="{F5336E16-D7C0-4583-82F5-E6E4266D3F72}" type="presParOf" srcId="{5BC3CDE1-5D09-4688-84E4-618DD3ACF790}" destId="{446CC8A5-29D0-4CE5-893F-2E1CB59D2BD9}" srcOrd="0" destOrd="0" presId="urn:microsoft.com/office/officeart/2005/8/layout/orgChart1"/>
    <dgm:cxn modelId="{CCEE7BCB-0F50-455A-8B09-8E6D6D8B3EC8}" type="presParOf" srcId="{446CC8A5-29D0-4CE5-893F-2E1CB59D2BD9}" destId="{F034F4A8-2082-4966-9F24-A8DD4DD79EAB}" srcOrd="0" destOrd="0" presId="urn:microsoft.com/office/officeart/2005/8/layout/orgChart1"/>
    <dgm:cxn modelId="{E8D5EAF2-8881-4E46-BF55-54EBA446B262}" type="presParOf" srcId="{446CC8A5-29D0-4CE5-893F-2E1CB59D2BD9}" destId="{B8592DFF-AF0E-4F68-8310-16C1A82EAD14}" srcOrd="1" destOrd="0" presId="urn:microsoft.com/office/officeart/2005/8/layout/orgChart1"/>
    <dgm:cxn modelId="{CB8F595F-67A5-427B-9929-4C3DE8B897F8}" type="presParOf" srcId="{5BC3CDE1-5D09-4688-84E4-618DD3ACF790}" destId="{44D6E60D-EE3F-4F31-8FF4-EE7E8E57BA62}" srcOrd="1" destOrd="0" presId="urn:microsoft.com/office/officeart/2005/8/layout/orgChart1"/>
    <dgm:cxn modelId="{BBD7D43E-B950-427B-BF00-518C3501E610}" type="presParOf" srcId="{44D6E60D-EE3F-4F31-8FF4-EE7E8E57BA62}" destId="{AA5BC44C-41F0-4DC0-860C-B4AEE895C0E7}" srcOrd="0" destOrd="0" presId="urn:microsoft.com/office/officeart/2005/8/layout/orgChart1"/>
    <dgm:cxn modelId="{67180253-D15C-44F9-A728-7BE05931CCC0}" type="presParOf" srcId="{44D6E60D-EE3F-4F31-8FF4-EE7E8E57BA62}" destId="{C30C29F9-48BE-44D9-95B5-B369A6410972}" srcOrd="1" destOrd="0" presId="urn:microsoft.com/office/officeart/2005/8/layout/orgChart1"/>
    <dgm:cxn modelId="{2C9D831E-629D-4F96-87AD-F183E556DA2C}" type="presParOf" srcId="{C30C29F9-48BE-44D9-95B5-B369A6410972}" destId="{90BCF0DE-0671-415D-BB06-242B4FBFE8A0}" srcOrd="0" destOrd="0" presId="urn:microsoft.com/office/officeart/2005/8/layout/orgChart1"/>
    <dgm:cxn modelId="{158C22EA-4B25-4A8E-BA42-19C40648F57A}" type="presParOf" srcId="{90BCF0DE-0671-415D-BB06-242B4FBFE8A0}" destId="{6ED455AA-53DA-4FA9-B8D7-0D7380B71187}" srcOrd="0" destOrd="0" presId="urn:microsoft.com/office/officeart/2005/8/layout/orgChart1"/>
    <dgm:cxn modelId="{270194D0-2BFB-4F84-B1B4-1885CECEB8DB}" type="presParOf" srcId="{90BCF0DE-0671-415D-BB06-242B4FBFE8A0}" destId="{5E1582A0-ACB0-4CB6-B8E3-8A3199F6FF2B}" srcOrd="1" destOrd="0" presId="urn:microsoft.com/office/officeart/2005/8/layout/orgChart1"/>
    <dgm:cxn modelId="{C5B1B6D8-9C97-4424-B1EB-052D9C9FF399}" type="presParOf" srcId="{C30C29F9-48BE-44D9-95B5-B369A6410972}" destId="{5402AA3F-C417-43B4-8903-BECDD293ED7E}" srcOrd="1" destOrd="0" presId="urn:microsoft.com/office/officeart/2005/8/layout/orgChart1"/>
    <dgm:cxn modelId="{89CF2DFE-7ED0-4F07-B9DA-211D306D7470}" type="presParOf" srcId="{C30C29F9-48BE-44D9-95B5-B369A6410972}" destId="{048F0AE9-2D24-4387-A2B2-609F61691981}" srcOrd="2" destOrd="0" presId="urn:microsoft.com/office/officeart/2005/8/layout/orgChart1"/>
    <dgm:cxn modelId="{C56CD196-1E1D-4E9D-8AAC-1976B314D267}" type="presParOf" srcId="{5BC3CDE1-5D09-4688-84E4-618DD3ACF790}" destId="{0BA814CD-DF0C-40B1-B835-260A55DA3BDF}" srcOrd="2" destOrd="0" presId="urn:microsoft.com/office/officeart/2005/8/layout/orgChart1"/>
    <dgm:cxn modelId="{310E2E19-A799-4382-83F4-5597A4D54CCB}" type="presParOf" srcId="{72944FAF-149E-413A-8D9C-C4DF631BE86C}" destId="{9A5056C7-00F2-44D2-856D-28762D7DFFFF}" srcOrd="2" destOrd="0" presId="urn:microsoft.com/office/officeart/2005/8/layout/orgChart1"/>
    <dgm:cxn modelId="{9564A5D7-F33D-4AE9-B844-4128D5D65F24}" type="presParOf" srcId="{72944FAF-149E-413A-8D9C-C4DF631BE86C}" destId="{56032148-A14C-4821-9526-F29A5E471152}" srcOrd="3" destOrd="0" presId="urn:microsoft.com/office/officeart/2005/8/layout/orgChart1"/>
    <dgm:cxn modelId="{38A2AF06-BCF1-4D77-BCBF-C840D6959CC6}" type="presParOf" srcId="{56032148-A14C-4821-9526-F29A5E471152}" destId="{151514CB-4C68-408C-9987-909F44F16798}" srcOrd="0" destOrd="0" presId="urn:microsoft.com/office/officeart/2005/8/layout/orgChart1"/>
    <dgm:cxn modelId="{70086322-98F2-48FF-BB82-A0304CBAD37F}" type="presParOf" srcId="{151514CB-4C68-408C-9987-909F44F16798}" destId="{471787A6-4617-4295-954E-D2E5E375D9A0}" srcOrd="0" destOrd="0" presId="urn:microsoft.com/office/officeart/2005/8/layout/orgChart1"/>
    <dgm:cxn modelId="{CBE25483-181E-41F3-A7D3-8A63A959C9C0}" type="presParOf" srcId="{151514CB-4C68-408C-9987-909F44F16798}" destId="{3C34CD1C-2477-45F3-AE40-D5ED7FC82023}" srcOrd="1" destOrd="0" presId="urn:microsoft.com/office/officeart/2005/8/layout/orgChart1"/>
    <dgm:cxn modelId="{F88CFD4F-24AD-41F9-8E82-9A063532F4AF}" type="presParOf" srcId="{56032148-A14C-4821-9526-F29A5E471152}" destId="{07C48A7E-DA97-4B04-ABA6-A462894B2219}" srcOrd="1" destOrd="0" presId="urn:microsoft.com/office/officeart/2005/8/layout/orgChart1"/>
    <dgm:cxn modelId="{B600DB21-9B63-4F8E-ABDC-EDCCDB758BFD}" type="presParOf" srcId="{56032148-A14C-4821-9526-F29A5E471152}" destId="{B8FE22B7-F7D0-41C0-8044-581E3E565878}" srcOrd="2" destOrd="0" presId="urn:microsoft.com/office/officeart/2005/8/layout/orgChart1"/>
    <dgm:cxn modelId="{DA5817F9-5F79-4CC2-BF31-8E647B252723}" type="presParOf" srcId="{7CFBEFB7-4EC6-41FE-A3FC-2655F7D7CB14}" destId="{520A3CB2-A108-43F0-A066-558C85157A5F}" srcOrd="2" destOrd="0" presId="urn:microsoft.com/office/officeart/2005/8/layout/orgChart1"/>
    <dgm:cxn modelId="{375EED00-D018-4FE9-8880-65365D871FAD}" type="presParOf" srcId="{DA626239-CC36-4D2C-A2B1-3B90473264BA}" destId="{1C14F104-5261-490C-A81A-9C7C5AC58759}" srcOrd="2" destOrd="0" presId="urn:microsoft.com/office/officeart/2005/8/layout/orgChart1"/>
    <dgm:cxn modelId="{EB50FEE3-2C8B-49A2-87E2-1F3400DEAD85}" type="presParOf" srcId="{DA626239-CC36-4D2C-A2B1-3B90473264BA}" destId="{B504CCB6-0876-4EF6-AA98-E50F33119337}" srcOrd="3" destOrd="0" presId="urn:microsoft.com/office/officeart/2005/8/layout/orgChart1"/>
    <dgm:cxn modelId="{9EC9C426-6562-4357-A003-6B1C8653D11C}" type="presParOf" srcId="{B504CCB6-0876-4EF6-AA98-E50F33119337}" destId="{53CDAE25-6983-4C18-858A-F138256C4AEA}" srcOrd="0" destOrd="0" presId="urn:microsoft.com/office/officeart/2005/8/layout/orgChart1"/>
    <dgm:cxn modelId="{09E212E6-88C8-4BF0-A333-F6FC28838FDE}" type="presParOf" srcId="{53CDAE25-6983-4C18-858A-F138256C4AEA}" destId="{1453ED8B-8C7D-4DD2-B553-63C73C412A6B}" srcOrd="0" destOrd="0" presId="urn:microsoft.com/office/officeart/2005/8/layout/orgChart1"/>
    <dgm:cxn modelId="{C7CA819D-423A-4358-A523-B4EA20A33192}" type="presParOf" srcId="{53CDAE25-6983-4C18-858A-F138256C4AEA}" destId="{9DF7679F-541C-413C-A885-FA1AC19004B7}" srcOrd="1" destOrd="0" presId="urn:microsoft.com/office/officeart/2005/8/layout/orgChart1"/>
    <dgm:cxn modelId="{9140DCF4-57CD-4CC3-AB3B-B4E465FCCD43}" type="presParOf" srcId="{B504CCB6-0876-4EF6-AA98-E50F33119337}" destId="{E8DBF8B9-7A6D-4629-8D1A-3690AB9382AA}" srcOrd="1" destOrd="0" presId="urn:microsoft.com/office/officeart/2005/8/layout/orgChart1"/>
    <dgm:cxn modelId="{4DEA3A4F-96DB-4404-8D1F-B60F7AAA60BA}" type="presParOf" srcId="{E8DBF8B9-7A6D-4629-8D1A-3690AB9382AA}" destId="{D5302FF5-24F2-439D-92F5-14BABC8B35CB}" srcOrd="0" destOrd="0" presId="urn:microsoft.com/office/officeart/2005/8/layout/orgChart1"/>
    <dgm:cxn modelId="{A8A04916-04FF-41DB-AAF9-2C9B03E3D055}" type="presParOf" srcId="{E8DBF8B9-7A6D-4629-8D1A-3690AB9382AA}" destId="{A0C6C783-21B9-46A2-8D57-3C634E836A4D}" srcOrd="1" destOrd="0" presId="urn:microsoft.com/office/officeart/2005/8/layout/orgChart1"/>
    <dgm:cxn modelId="{FC759204-B291-426F-B614-302DD81B0539}" type="presParOf" srcId="{A0C6C783-21B9-46A2-8D57-3C634E836A4D}" destId="{777F40E8-E5E8-463B-9F7C-EF869CBF550A}" srcOrd="0" destOrd="0" presId="urn:microsoft.com/office/officeart/2005/8/layout/orgChart1"/>
    <dgm:cxn modelId="{2865CA5C-8DC1-4833-839B-16A55B09EDBA}" type="presParOf" srcId="{777F40E8-E5E8-463B-9F7C-EF869CBF550A}" destId="{27B526CB-176D-4350-AAB0-3131559488BC}" srcOrd="0" destOrd="0" presId="urn:microsoft.com/office/officeart/2005/8/layout/orgChart1"/>
    <dgm:cxn modelId="{297CEF39-2ABF-4666-BEB7-929C8640379E}" type="presParOf" srcId="{777F40E8-E5E8-463B-9F7C-EF869CBF550A}" destId="{6A49326F-BC7D-43A2-88CE-5E419F42400F}" srcOrd="1" destOrd="0" presId="urn:microsoft.com/office/officeart/2005/8/layout/orgChart1"/>
    <dgm:cxn modelId="{BDDB295C-84D2-457C-9674-4785CD28EB9C}" type="presParOf" srcId="{A0C6C783-21B9-46A2-8D57-3C634E836A4D}" destId="{E79C94D6-75B2-4A77-BD48-776E26DEFFB7}" srcOrd="1" destOrd="0" presId="urn:microsoft.com/office/officeart/2005/8/layout/orgChart1"/>
    <dgm:cxn modelId="{313B63FC-E269-4C1A-9A0F-A4CB1824F9B7}" type="presParOf" srcId="{A0C6C783-21B9-46A2-8D57-3C634E836A4D}" destId="{EC33A379-FB29-484C-8A52-28563E012A58}" srcOrd="2" destOrd="0" presId="urn:microsoft.com/office/officeart/2005/8/layout/orgChart1"/>
    <dgm:cxn modelId="{F30CD9F2-6DF4-4FB0-808B-C54660741EA1}" type="presParOf" srcId="{B504CCB6-0876-4EF6-AA98-E50F33119337}" destId="{E48308C2-4C11-4D04-8232-3414EE3760BF}" srcOrd="2" destOrd="0" presId="urn:microsoft.com/office/officeart/2005/8/layout/orgChart1"/>
    <dgm:cxn modelId="{1139C9F4-A2BD-4397-AFF2-067EA83B4A7B}" type="presParOf" srcId="{11DD6D3D-B3FE-4B8B-A90B-558FA4E0C21C}" destId="{0407F08F-03C7-4A91-A465-50770B7B9C0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02FF5-24F2-439D-92F5-14BABC8B35CB}">
      <dsp:nvSpPr>
        <dsp:cNvPr id="0" name=""/>
        <dsp:cNvSpPr/>
      </dsp:nvSpPr>
      <dsp:spPr>
        <a:xfrm>
          <a:off x="4868295" y="1803448"/>
          <a:ext cx="91440" cy="294382"/>
        </a:xfrm>
        <a:custGeom>
          <a:avLst/>
          <a:gdLst/>
          <a:ahLst/>
          <a:cxnLst/>
          <a:rect l="0" t="0" r="0" b="0"/>
          <a:pathLst>
            <a:path>
              <a:moveTo>
                <a:pt x="45720" y="0"/>
              </a:moveTo>
              <a:lnTo>
                <a:pt x="45720" y="2943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4F104-5261-490C-A81A-9C7C5AC58759}">
      <dsp:nvSpPr>
        <dsp:cNvPr id="0" name=""/>
        <dsp:cNvSpPr/>
      </dsp:nvSpPr>
      <dsp:spPr>
        <a:xfrm>
          <a:off x="3641862" y="808155"/>
          <a:ext cx="1272152" cy="294382"/>
        </a:xfrm>
        <a:custGeom>
          <a:avLst/>
          <a:gdLst/>
          <a:ahLst/>
          <a:cxnLst/>
          <a:rect l="0" t="0" r="0" b="0"/>
          <a:pathLst>
            <a:path>
              <a:moveTo>
                <a:pt x="0" y="0"/>
              </a:moveTo>
              <a:lnTo>
                <a:pt x="0" y="147191"/>
              </a:lnTo>
              <a:lnTo>
                <a:pt x="1272152" y="147191"/>
              </a:lnTo>
              <a:lnTo>
                <a:pt x="1272152" y="2943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5056C7-00F2-44D2-856D-28762D7DFFFF}">
      <dsp:nvSpPr>
        <dsp:cNvPr id="0" name=""/>
        <dsp:cNvSpPr/>
      </dsp:nvSpPr>
      <dsp:spPr>
        <a:xfrm>
          <a:off x="2369709" y="1907562"/>
          <a:ext cx="848101" cy="294382"/>
        </a:xfrm>
        <a:custGeom>
          <a:avLst/>
          <a:gdLst/>
          <a:ahLst/>
          <a:cxnLst/>
          <a:rect l="0" t="0" r="0" b="0"/>
          <a:pathLst>
            <a:path>
              <a:moveTo>
                <a:pt x="0" y="0"/>
              </a:moveTo>
              <a:lnTo>
                <a:pt x="0" y="147191"/>
              </a:lnTo>
              <a:lnTo>
                <a:pt x="848101" y="147191"/>
              </a:lnTo>
              <a:lnTo>
                <a:pt x="848101" y="2943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5BC44C-41F0-4DC0-860C-B4AEE895C0E7}">
      <dsp:nvSpPr>
        <dsp:cNvPr id="0" name=""/>
        <dsp:cNvSpPr/>
      </dsp:nvSpPr>
      <dsp:spPr>
        <a:xfrm>
          <a:off x="960879" y="3006968"/>
          <a:ext cx="210273" cy="1062612"/>
        </a:xfrm>
        <a:custGeom>
          <a:avLst/>
          <a:gdLst/>
          <a:ahLst/>
          <a:cxnLst/>
          <a:rect l="0" t="0" r="0" b="0"/>
          <a:pathLst>
            <a:path>
              <a:moveTo>
                <a:pt x="0" y="0"/>
              </a:moveTo>
              <a:lnTo>
                <a:pt x="0" y="1062612"/>
              </a:lnTo>
              <a:lnTo>
                <a:pt x="210273" y="10626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CE83DF-4F14-4694-8EDB-5F91A13EF3D5}">
      <dsp:nvSpPr>
        <dsp:cNvPr id="0" name=""/>
        <dsp:cNvSpPr/>
      </dsp:nvSpPr>
      <dsp:spPr>
        <a:xfrm>
          <a:off x="1521607" y="1907562"/>
          <a:ext cx="848101" cy="294382"/>
        </a:xfrm>
        <a:custGeom>
          <a:avLst/>
          <a:gdLst/>
          <a:ahLst/>
          <a:cxnLst/>
          <a:rect l="0" t="0" r="0" b="0"/>
          <a:pathLst>
            <a:path>
              <a:moveTo>
                <a:pt x="848101" y="0"/>
              </a:moveTo>
              <a:lnTo>
                <a:pt x="848101" y="147191"/>
              </a:lnTo>
              <a:lnTo>
                <a:pt x="0" y="147191"/>
              </a:lnTo>
              <a:lnTo>
                <a:pt x="0" y="2943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4B61A4-4D5E-4EC0-8062-3936601F53A3}">
      <dsp:nvSpPr>
        <dsp:cNvPr id="0" name=""/>
        <dsp:cNvSpPr/>
      </dsp:nvSpPr>
      <dsp:spPr>
        <a:xfrm>
          <a:off x="2369709" y="808155"/>
          <a:ext cx="1272152" cy="294382"/>
        </a:xfrm>
        <a:custGeom>
          <a:avLst/>
          <a:gdLst/>
          <a:ahLst/>
          <a:cxnLst/>
          <a:rect l="0" t="0" r="0" b="0"/>
          <a:pathLst>
            <a:path>
              <a:moveTo>
                <a:pt x="1272152" y="0"/>
              </a:moveTo>
              <a:lnTo>
                <a:pt x="1272152" y="147191"/>
              </a:lnTo>
              <a:lnTo>
                <a:pt x="0" y="147191"/>
              </a:lnTo>
              <a:lnTo>
                <a:pt x="0" y="2943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2D4871-0FC8-44CC-BA13-4A1F817C0137}">
      <dsp:nvSpPr>
        <dsp:cNvPr id="0" name=""/>
        <dsp:cNvSpPr/>
      </dsp:nvSpPr>
      <dsp:spPr>
        <a:xfrm>
          <a:off x="2577249" y="3131"/>
          <a:ext cx="2129226" cy="8050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kern="1200" cap="none" normalizeH="0" baseline="0" dirty="0" smtClean="0">
              <a:ln>
                <a:noFill/>
              </a:ln>
              <a:solidFill>
                <a:schemeClr val="tx1"/>
              </a:solidFill>
              <a:effectLst/>
              <a:latin typeface="Tahoma" panose="020B0604030504040204" pitchFamily="34" charset="0"/>
            </a:rPr>
            <a:t>Image Enhancement</a:t>
          </a:r>
        </a:p>
      </dsp:txBody>
      <dsp:txXfrm>
        <a:off x="2577249" y="3131"/>
        <a:ext cx="2129226" cy="805023"/>
      </dsp:txXfrm>
    </dsp:sp>
    <dsp:sp modelId="{8A826FDA-0CDB-49CD-8CE4-47A97B6BFE78}">
      <dsp:nvSpPr>
        <dsp:cNvPr id="0" name=""/>
        <dsp:cNvSpPr/>
      </dsp:nvSpPr>
      <dsp:spPr>
        <a:xfrm>
          <a:off x="1668798" y="1102538"/>
          <a:ext cx="1401821" cy="8050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smtClean="0">
              <a:ln>
                <a:noFill/>
              </a:ln>
              <a:solidFill>
                <a:schemeClr val="tx1"/>
              </a:solidFill>
              <a:effectLst/>
              <a:latin typeface="Tahoma" panose="020B0604030504040204" pitchFamily="34" charset="0"/>
            </a:rPr>
            <a:t> Spatial Domain</a:t>
          </a:r>
        </a:p>
      </dsp:txBody>
      <dsp:txXfrm>
        <a:off x="1668798" y="1102538"/>
        <a:ext cx="1401821" cy="805023"/>
      </dsp:txXfrm>
    </dsp:sp>
    <dsp:sp modelId="{F034F4A8-2082-4966-9F24-A8DD4DD79EAB}">
      <dsp:nvSpPr>
        <dsp:cNvPr id="0" name=""/>
        <dsp:cNvSpPr/>
      </dsp:nvSpPr>
      <dsp:spPr>
        <a:xfrm>
          <a:off x="820696" y="2201944"/>
          <a:ext cx="1401821" cy="8050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smtClean="0">
              <a:ln>
                <a:noFill/>
              </a:ln>
              <a:solidFill>
                <a:schemeClr val="tx1"/>
              </a:solidFill>
              <a:effectLst/>
              <a:latin typeface="Tahoma" panose="020B0604030504040204" pitchFamily="34" charset="0"/>
            </a:rPr>
            <a:t>I. Point Processing</a:t>
          </a:r>
        </a:p>
      </dsp:txBody>
      <dsp:txXfrm>
        <a:off x="820696" y="2201944"/>
        <a:ext cx="1401821" cy="805023"/>
      </dsp:txXfrm>
    </dsp:sp>
    <dsp:sp modelId="{6ED455AA-53DA-4FA9-B8D7-0D7380B71187}">
      <dsp:nvSpPr>
        <dsp:cNvPr id="0" name=""/>
        <dsp:cNvSpPr/>
      </dsp:nvSpPr>
      <dsp:spPr>
        <a:xfrm>
          <a:off x="1171152" y="3301351"/>
          <a:ext cx="5780550" cy="15364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342900" marR="0" lvl="0" indent="-342900" algn="l" defTabSz="914400" rtl="0" eaLnBrk="1" fontAlgn="base" latinLnBrk="0" hangingPunct="1">
            <a:lnSpc>
              <a:spcPct val="100000"/>
            </a:lnSpc>
            <a:spcBef>
              <a:spcPct val="0"/>
            </a:spcBef>
            <a:spcAft>
              <a:spcPct val="0"/>
            </a:spcAft>
            <a:buClrTx/>
            <a:buSzTx/>
            <a:buFontTx/>
            <a:buAutoNum type="alphaLcPeriod"/>
            <a:tabLst/>
          </a:pPr>
          <a:r>
            <a:rPr kumimoji="0" lang="en-US" sz="1200" b="1" i="0" u="none" strike="noStrike" kern="1200" cap="none" normalizeH="0" baseline="0" dirty="0" smtClean="0">
              <a:ln>
                <a:noFill/>
              </a:ln>
              <a:solidFill>
                <a:schemeClr val="tx1"/>
              </a:solidFill>
              <a:effectLst/>
              <a:latin typeface="Tahoma" panose="020B0604030504040204" pitchFamily="34" charset="0"/>
            </a:rPr>
            <a:t>Image Negative</a:t>
          </a:r>
        </a:p>
        <a:p>
          <a:pPr marL="342900" marR="0" lvl="0" indent="-342900" algn="l" defTabSz="914400" rtl="0" eaLnBrk="1" fontAlgn="base" latinLnBrk="0" hangingPunct="1">
            <a:lnSpc>
              <a:spcPct val="100000"/>
            </a:lnSpc>
            <a:spcBef>
              <a:spcPct val="0"/>
            </a:spcBef>
            <a:spcAft>
              <a:spcPct val="0"/>
            </a:spcAft>
            <a:buClrTx/>
            <a:buSzTx/>
            <a:buFontTx/>
            <a:buAutoNum type="alphaLcPeriod"/>
            <a:tabLst/>
          </a:pPr>
          <a:r>
            <a:rPr kumimoji="0" lang="en-US" sz="1200" b="1" i="0" u="none" strike="noStrike" kern="1200" cap="none" normalizeH="0" baseline="0" dirty="0" smtClean="0">
              <a:ln>
                <a:noFill/>
              </a:ln>
              <a:solidFill>
                <a:schemeClr val="tx1"/>
              </a:solidFill>
              <a:effectLst/>
              <a:latin typeface="Tahoma" panose="020B0604030504040204" pitchFamily="34" charset="0"/>
            </a:rPr>
            <a:t>Contrast Stretching</a:t>
          </a:r>
        </a:p>
        <a:p>
          <a:pPr marL="342900" marR="0" lvl="0" indent="-342900" algn="l" defTabSz="914400" rtl="0" eaLnBrk="1" fontAlgn="base" latinLnBrk="0" hangingPunct="1">
            <a:lnSpc>
              <a:spcPct val="100000"/>
            </a:lnSpc>
            <a:spcBef>
              <a:spcPct val="0"/>
            </a:spcBef>
            <a:spcAft>
              <a:spcPct val="0"/>
            </a:spcAft>
            <a:buClrTx/>
            <a:buSzTx/>
            <a:buFontTx/>
            <a:buAutoNum type="alphaLcPeriod"/>
            <a:tabLst/>
          </a:pPr>
          <a:r>
            <a:rPr kumimoji="0" lang="en-US" sz="1200" b="1" i="0" u="none" strike="noStrike" kern="1200" cap="none" normalizeH="0" baseline="0" dirty="0" smtClean="0">
              <a:ln>
                <a:noFill/>
              </a:ln>
              <a:solidFill>
                <a:schemeClr val="tx1"/>
              </a:solidFill>
              <a:effectLst/>
              <a:latin typeface="Tahoma" panose="020B0604030504040204" pitchFamily="34" charset="0"/>
            </a:rPr>
            <a:t>Histogram Equalization</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ahoma" panose="020B0604030504040204" pitchFamily="34" charset="0"/>
            </a:rPr>
            <a:t>	- all grey level and all area</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ahoma" panose="020B0604030504040204" pitchFamily="34" charset="0"/>
            </a:rPr>
            <a:t>	- specific grey level (histogram specification)</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ahoma" panose="020B0604030504040204" pitchFamily="34" charset="0"/>
            </a:rPr>
            <a:t>     - local enhancement (specific part of the image)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ahoma" panose="020B0604030504040204" pitchFamily="34" charset="0"/>
            </a:rPr>
            <a:t>d. Image Subtracting</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ahoma" panose="020B0604030504040204" pitchFamily="34" charset="0"/>
            </a:rPr>
            <a:t>e. Image Averaging</a:t>
          </a:r>
        </a:p>
      </dsp:txBody>
      <dsp:txXfrm>
        <a:off x="1171152" y="3301351"/>
        <a:ext cx="5780550" cy="1536459"/>
      </dsp:txXfrm>
    </dsp:sp>
    <dsp:sp modelId="{471787A6-4617-4295-954E-D2E5E375D9A0}">
      <dsp:nvSpPr>
        <dsp:cNvPr id="0" name=""/>
        <dsp:cNvSpPr/>
      </dsp:nvSpPr>
      <dsp:spPr>
        <a:xfrm>
          <a:off x="2516900" y="2201944"/>
          <a:ext cx="1401821" cy="8050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ahoma" panose="020B0604030504040204" pitchFamily="34" charset="0"/>
            </a:rPr>
            <a:t>II. Mask Processing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tx1"/>
              </a:solidFill>
              <a:effectLst/>
              <a:latin typeface="Tahoma" panose="020B0604030504040204" pitchFamily="34" charset="0"/>
            </a:rPr>
            <a:t>(</a:t>
          </a:r>
          <a:r>
            <a:rPr kumimoji="0" lang="en-US" sz="1200" b="1" i="0" u="none" strike="noStrike" kern="1200" cap="none" normalizeH="0" baseline="0" dirty="0" err="1" smtClean="0">
              <a:ln>
                <a:noFill/>
              </a:ln>
              <a:solidFill>
                <a:schemeClr val="tx1"/>
              </a:solidFill>
              <a:effectLst/>
              <a:latin typeface="Tahoma" panose="020B0604030504040204" pitchFamily="34" charset="0"/>
            </a:rPr>
            <a:t>materi</a:t>
          </a:r>
          <a:r>
            <a:rPr kumimoji="0" lang="en-US" sz="1200" b="1" i="0" u="none" strike="noStrike" kern="1200" cap="none" normalizeH="0" baseline="0" dirty="0" smtClean="0">
              <a:ln>
                <a:noFill/>
              </a:ln>
              <a:solidFill>
                <a:schemeClr val="tx1"/>
              </a:solidFill>
              <a:effectLst/>
              <a:latin typeface="Tahoma" panose="020B0604030504040204" pitchFamily="34" charset="0"/>
            </a:rPr>
            <a:t> </a:t>
          </a:r>
          <a:r>
            <a:rPr kumimoji="0" lang="en-US" sz="1200" b="1" i="0" u="none" strike="noStrike" kern="1200" cap="none" normalizeH="0" baseline="0" dirty="0" err="1" smtClean="0">
              <a:ln>
                <a:noFill/>
              </a:ln>
              <a:solidFill>
                <a:schemeClr val="tx1"/>
              </a:solidFill>
              <a:effectLst/>
              <a:latin typeface="Tahoma" panose="020B0604030504040204" pitchFamily="34" charset="0"/>
            </a:rPr>
            <a:t>terpisah</a:t>
          </a:r>
          <a:r>
            <a:rPr kumimoji="0" lang="en-US" sz="1200" b="1" i="0" u="none" strike="noStrike" kern="1200" cap="none" normalizeH="0" baseline="0" dirty="0" smtClean="0">
              <a:ln>
                <a:noFill/>
              </a:ln>
              <a:solidFill>
                <a:schemeClr val="tx1"/>
              </a:solidFill>
              <a:effectLst/>
              <a:latin typeface="Tahoma" panose="020B0604030504040204" pitchFamily="34" charset="0"/>
            </a:rPr>
            <a:t>)</a:t>
          </a:r>
        </a:p>
      </dsp:txBody>
      <dsp:txXfrm>
        <a:off x="2516900" y="2201944"/>
        <a:ext cx="1401821" cy="805023"/>
      </dsp:txXfrm>
    </dsp:sp>
    <dsp:sp modelId="{1453ED8B-8C7D-4DD2-B553-63C73C412A6B}">
      <dsp:nvSpPr>
        <dsp:cNvPr id="0" name=""/>
        <dsp:cNvSpPr/>
      </dsp:nvSpPr>
      <dsp:spPr>
        <a:xfrm>
          <a:off x="4213104" y="1102538"/>
          <a:ext cx="1401821" cy="700910"/>
        </a:xfrm>
        <a:prstGeom prst="rect">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smtClean="0">
              <a:ln>
                <a:noFill/>
              </a:ln>
              <a:solidFill>
                <a:schemeClr val="tx1"/>
              </a:solidFill>
              <a:effectLst/>
              <a:latin typeface="Tahoma" panose="020B0604030504040204" pitchFamily="34" charset="0"/>
            </a:rPr>
            <a:t>Frequency Domain</a:t>
          </a:r>
        </a:p>
      </dsp:txBody>
      <dsp:txXfrm>
        <a:off x="4213104" y="1102538"/>
        <a:ext cx="1401821" cy="700910"/>
      </dsp:txXfrm>
    </dsp:sp>
    <dsp:sp modelId="{27B526CB-176D-4350-AAB0-3131559488BC}">
      <dsp:nvSpPr>
        <dsp:cNvPr id="0" name=""/>
        <dsp:cNvSpPr/>
      </dsp:nvSpPr>
      <dsp:spPr>
        <a:xfrm>
          <a:off x="4213104" y="2097831"/>
          <a:ext cx="1401821" cy="700910"/>
        </a:xfrm>
        <a:prstGeom prst="rect">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smtClean="0">
              <a:ln>
                <a:noFill/>
              </a:ln>
              <a:solidFill>
                <a:schemeClr val="tx1"/>
              </a:solidFill>
              <a:effectLst/>
              <a:latin typeface="Calibri" panose="020F0502020204030204" pitchFamily="34" charset="0"/>
            </a:rPr>
            <a:t>…</a:t>
          </a:r>
          <a:r>
            <a:rPr kumimoji="0" lang="en-US" sz="1200" b="1" i="0" u="none" strike="noStrike" kern="1200" cap="none" normalizeH="0" baseline="0" smtClean="0">
              <a:ln>
                <a:noFill/>
              </a:ln>
              <a:solidFill>
                <a:schemeClr val="tx1"/>
              </a:solidFill>
              <a:effectLst/>
              <a:latin typeface="Tahoma" panose="020B0604030504040204" pitchFamily="34" charset="0"/>
            </a:rPr>
            <a:t>(next week)</a:t>
          </a:r>
        </a:p>
      </dsp:txBody>
      <dsp:txXfrm>
        <a:off x="4213104" y="2097831"/>
        <a:ext cx="1401821" cy="70091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58ADF-7975-49B8-A4E1-AF955784BB2E}" type="datetimeFigureOut">
              <a:rPr lang="id-ID" smtClean="0"/>
              <a:t>17/12/2016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1FC05-AE22-4C0A-B274-7F1E5E4ED37A}" type="slidenum">
              <a:rPr lang="id-ID" smtClean="0"/>
              <a:t>‹#›</a:t>
            </a:fld>
            <a:endParaRPr lang="id-ID"/>
          </a:p>
        </p:txBody>
      </p:sp>
    </p:spTree>
    <p:extLst>
      <p:ext uri="{BB962C8B-B14F-4D97-AF65-F5344CB8AC3E}">
        <p14:creationId xmlns:p14="http://schemas.microsoft.com/office/powerpoint/2010/main" val="58008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D891FC05-AE22-4C0A-B274-7F1E5E4ED37A}" type="slidenum">
              <a:rPr lang="id-ID" smtClean="0"/>
              <a:t>1</a:t>
            </a:fld>
            <a:endParaRPr lang="id-ID"/>
          </a:p>
        </p:txBody>
      </p:sp>
    </p:spTree>
    <p:extLst>
      <p:ext uri="{BB962C8B-B14F-4D97-AF65-F5344CB8AC3E}">
        <p14:creationId xmlns:p14="http://schemas.microsoft.com/office/powerpoint/2010/main" val="3262248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7" name="Rectangle 6"/>
          <p:cNvSpPr/>
          <p:nvPr userDrawn="1"/>
        </p:nvSpPr>
        <p:spPr>
          <a:xfrm>
            <a:off x="0" y="0"/>
            <a:ext cx="12192000" cy="4159808"/>
          </a:xfrm>
          <a:prstGeom prst="rect">
            <a:avLst/>
          </a:prstGeom>
          <a:solidFill>
            <a:srgbClr val="0070C0"/>
          </a:solidFill>
          <a:ln>
            <a:no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0" y="4186796"/>
            <a:ext cx="12192000" cy="867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p:cNvSpPr/>
          <p:nvPr userDrawn="1"/>
        </p:nvSpPr>
        <p:spPr>
          <a:xfrm>
            <a:off x="5232108" y="3349340"/>
            <a:ext cx="1698602" cy="1674911"/>
          </a:xfrm>
          <a:prstGeom prst="ellipse">
            <a:avLst/>
          </a:prstGeom>
          <a:solidFill>
            <a:schemeClr val="bg2"/>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p:cNvSpPr/>
          <p:nvPr userDrawn="1"/>
        </p:nvSpPr>
        <p:spPr>
          <a:xfrm>
            <a:off x="5227503" y="3340635"/>
            <a:ext cx="1698602" cy="1674911"/>
          </a:xfrm>
          <a:prstGeom prst="ellipse">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71662" y="3614678"/>
            <a:ext cx="1629043" cy="1190905"/>
          </a:xfrm>
          <a:prstGeom prst="rect">
            <a:avLst/>
          </a:prstGeom>
          <a:effectLst/>
          <a:scene3d>
            <a:camera prst="orthographicFront"/>
            <a:lightRig rig="threePt" dir="t"/>
          </a:scene3d>
          <a:sp3d extrusionH="120650">
            <a:extrusionClr>
              <a:schemeClr val="bg1"/>
            </a:extrusionClr>
          </a:sp3d>
        </p:spPr>
      </p:pic>
      <p:sp>
        <p:nvSpPr>
          <p:cNvPr id="12" name="TextBox 11"/>
          <p:cNvSpPr txBox="1"/>
          <p:nvPr userDrawn="1"/>
        </p:nvSpPr>
        <p:spPr>
          <a:xfrm>
            <a:off x="2831380" y="5238789"/>
            <a:ext cx="6947608" cy="523220"/>
          </a:xfrm>
          <a:prstGeom prst="rect">
            <a:avLst/>
          </a:prstGeom>
          <a:noFill/>
        </p:spPr>
        <p:txBody>
          <a:bodyPr wrap="none" rtlCol="0">
            <a:spAutoFit/>
          </a:bodyPr>
          <a:lstStyle/>
          <a:p>
            <a:r>
              <a:rPr lang="en-US" sz="2800" dirty="0">
                <a:solidFill>
                  <a:schemeClr val="accent5">
                    <a:lumMod val="75000"/>
                  </a:schemeClr>
                </a:solidFill>
                <a:latin typeface="Myriad Pro" panose="020B0503030403020204" pitchFamily="34" charset="0"/>
              </a:rPr>
              <a:t>POLITEKNIK</a:t>
            </a:r>
            <a:r>
              <a:rPr lang="en-US" sz="2800" baseline="0" dirty="0">
                <a:solidFill>
                  <a:schemeClr val="accent5">
                    <a:lumMod val="75000"/>
                  </a:schemeClr>
                </a:solidFill>
                <a:latin typeface="Myriad Pro" panose="020B0503030403020204" pitchFamily="34" charset="0"/>
              </a:rPr>
              <a:t> ELEKTRONIKA NEGERI SURABAYA</a:t>
            </a:r>
            <a:endParaRPr lang="id-ID" sz="2800" dirty="0">
              <a:solidFill>
                <a:schemeClr val="accent5">
                  <a:lumMod val="75000"/>
                </a:schemeClr>
              </a:solidFill>
              <a:latin typeface="Myriad Pro" panose="020B0503030403020204" pitchFamily="34" charset="0"/>
            </a:endParaRPr>
          </a:p>
        </p:txBody>
      </p:sp>
      <p:sp>
        <p:nvSpPr>
          <p:cNvPr id="2" name="Title 1"/>
          <p:cNvSpPr>
            <a:spLocks noGrp="1"/>
          </p:cNvSpPr>
          <p:nvPr userDrawn="1">
            <p:ph type="ctrTitle"/>
          </p:nvPr>
        </p:nvSpPr>
        <p:spPr>
          <a:xfrm>
            <a:off x="952209" y="329109"/>
            <a:ext cx="10249191" cy="1918791"/>
          </a:xfrm>
        </p:spPr>
        <p:txBody>
          <a:bodyPr anchor="b"/>
          <a:lstStyle>
            <a:lvl1pPr algn="ctr">
              <a:defRPr sz="6000">
                <a:solidFill>
                  <a:schemeClr val="bg1"/>
                </a:solidFill>
              </a:defRPr>
            </a:lvl1pPr>
          </a:lstStyle>
          <a:p>
            <a:r>
              <a:rPr lang="id-ID"/>
              <a:t>Klik untuk mengedit gaya judul Master</a:t>
            </a:r>
            <a:endParaRPr lang="id-ID" dirty="0"/>
          </a:p>
        </p:txBody>
      </p:sp>
      <p:sp>
        <p:nvSpPr>
          <p:cNvPr id="3" name="Subtitle 2"/>
          <p:cNvSpPr>
            <a:spLocks noGrp="1"/>
          </p:cNvSpPr>
          <p:nvPr userDrawn="1">
            <p:ph type="subTitle" idx="1"/>
          </p:nvPr>
        </p:nvSpPr>
        <p:spPr>
          <a:xfrm>
            <a:off x="952209" y="2324100"/>
            <a:ext cx="10249191" cy="642137"/>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id-ID" dirty="0"/>
          </a:p>
        </p:txBody>
      </p:sp>
      <p:sp>
        <p:nvSpPr>
          <p:cNvPr id="4" name="Date Placeholder 3"/>
          <p:cNvSpPr>
            <a:spLocks noGrp="1"/>
          </p:cNvSpPr>
          <p:nvPr userDrawn="1">
            <p:ph type="dt" sz="half" idx="10"/>
          </p:nvPr>
        </p:nvSpPr>
        <p:spPr/>
        <p:txBody>
          <a:bodyPr/>
          <a:lstStyle/>
          <a:p>
            <a:fld id="{6DBE1C11-DE3E-4ECB-8CC6-D86496E7B42E}" type="datetime1">
              <a:rPr lang="id-ID" smtClean="0"/>
              <a:t>17/12/2016</a:t>
            </a:fld>
            <a:endParaRPr lang="id-ID"/>
          </a:p>
        </p:txBody>
      </p:sp>
      <p:sp>
        <p:nvSpPr>
          <p:cNvPr id="5" name="Footer Placeholder 4"/>
          <p:cNvSpPr>
            <a:spLocks noGrp="1"/>
          </p:cNvSpPr>
          <p:nvPr userDrawn="1">
            <p:ph type="ftr" sz="quarter" idx="11"/>
          </p:nvPr>
        </p:nvSpPr>
        <p:spPr/>
        <p:txBody>
          <a:bodyPr/>
          <a:lstStyle/>
          <a:p>
            <a:endParaRPr lang="id-ID"/>
          </a:p>
        </p:txBody>
      </p:sp>
      <p:sp>
        <p:nvSpPr>
          <p:cNvPr id="6" name="Slide Number Placeholder 5"/>
          <p:cNvSpPr>
            <a:spLocks noGrp="1"/>
          </p:cNvSpPr>
          <p:nvPr userDrawn="1">
            <p:ph type="sldNum" sz="quarter" idx="12"/>
          </p:nvPr>
        </p:nvSpPr>
        <p:spPr/>
        <p:txBody>
          <a:bodyPr/>
          <a:lstStyle/>
          <a:p>
            <a:fld id="{8952BB00-CEA7-47F9-B371-083F3EC8A1A6}" type="slidenum">
              <a:rPr lang="id-ID" smtClean="0"/>
              <a:t>‹#›</a:t>
            </a:fld>
            <a:endParaRPr lang="id-ID"/>
          </a:p>
        </p:txBody>
      </p:sp>
    </p:spTree>
    <p:extLst>
      <p:ext uri="{BB962C8B-B14F-4D97-AF65-F5344CB8AC3E}">
        <p14:creationId xmlns:p14="http://schemas.microsoft.com/office/powerpoint/2010/main" val="302781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510138" y="1668242"/>
            <a:ext cx="4150761" cy="1510066"/>
          </a:xfrm>
        </p:spPr>
        <p:txBody>
          <a:bodyPr anchor="b"/>
          <a:lstStyle>
            <a:lvl1pPr>
              <a:defRPr sz="3200">
                <a:solidFill>
                  <a:schemeClr val="tx1"/>
                </a:solidFill>
              </a:defRPr>
            </a:lvl1pPr>
          </a:lstStyle>
          <a:p>
            <a:r>
              <a:rPr lang="id-ID"/>
              <a:t>Klik untuk mengedit gaya judul Master</a:t>
            </a:r>
            <a:endParaRPr lang="id-ID" dirty="0"/>
          </a:p>
        </p:txBody>
      </p:sp>
      <p:sp>
        <p:nvSpPr>
          <p:cNvPr id="3" name="Picture Placeholder 2"/>
          <p:cNvSpPr>
            <a:spLocks noGrp="1"/>
          </p:cNvSpPr>
          <p:nvPr>
            <p:ph type="pic" idx="1"/>
          </p:nvPr>
        </p:nvSpPr>
        <p:spPr>
          <a:xfrm>
            <a:off x="4864099" y="1668243"/>
            <a:ext cx="6874709" cy="44636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d-ID"/>
              <a:t>Klik ikon untuk menambahkan gambar</a:t>
            </a:r>
          </a:p>
        </p:txBody>
      </p:sp>
      <p:sp>
        <p:nvSpPr>
          <p:cNvPr id="4" name="Text Placeholder 3"/>
          <p:cNvSpPr>
            <a:spLocks noGrp="1"/>
          </p:cNvSpPr>
          <p:nvPr>
            <p:ph type="body" sz="half" idx="2"/>
          </p:nvPr>
        </p:nvSpPr>
        <p:spPr>
          <a:xfrm>
            <a:off x="510139" y="3230148"/>
            <a:ext cx="4150761" cy="290174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Edit gaya teks Master</a:t>
            </a:r>
          </a:p>
        </p:txBody>
      </p:sp>
      <p:sp>
        <p:nvSpPr>
          <p:cNvPr id="5" name="Date Placeholder 4"/>
          <p:cNvSpPr>
            <a:spLocks noGrp="1"/>
          </p:cNvSpPr>
          <p:nvPr>
            <p:ph type="dt" sz="half" idx="10"/>
          </p:nvPr>
        </p:nvSpPr>
        <p:spPr/>
        <p:txBody>
          <a:bodyPr/>
          <a:lstStyle/>
          <a:p>
            <a:fld id="{27F0EEAB-D9D3-4FFB-B0F2-F498CE3BD3FB}" type="datetime1">
              <a:rPr lang="id-ID" smtClean="0"/>
              <a:t>17/12/2016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952BB00-CEA7-47F9-B371-083F3EC8A1A6}" type="slidenum">
              <a:rPr lang="id-ID" smtClean="0"/>
              <a:t>‹#›</a:t>
            </a:fld>
            <a:endParaRPr lang="id-ID"/>
          </a:p>
        </p:txBody>
      </p:sp>
      <p:sp>
        <p:nvSpPr>
          <p:cNvPr id="8" name="Rectangle 7"/>
          <p:cNvSpPr/>
          <p:nvPr userDrawn="1"/>
        </p:nvSpPr>
        <p:spPr>
          <a:xfrm>
            <a:off x="0" y="0"/>
            <a:ext cx="12192000" cy="1424539"/>
          </a:xfrm>
          <a:prstGeom prst="rect">
            <a:avLst/>
          </a:prstGeom>
          <a:solidFill>
            <a:srgbClr val="0070C0"/>
          </a:solidFill>
          <a:ln>
            <a:no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userDrawn="1"/>
        </p:nvSpPr>
        <p:spPr>
          <a:xfrm>
            <a:off x="0" y="1453598"/>
            <a:ext cx="12192000" cy="867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userDrawn="1"/>
        </p:nvSpPr>
        <p:spPr>
          <a:xfrm flipV="1">
            <a:off x="0" y="6809556"/>
            <a:ext cx="12192000"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userDrawn="1"/>
        </p:nvSpPr>
        <p:spPr>
          <a:xfrm flipV="1">
            <a:off x="0" y="6858000"/>
            <a:ext cx="12192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6484" y="259456"/>
            <a:ext cx="1151561" cy="876325"/>
          </a:xfrm>
          <a:prstGeom prst="rect">
            <a:avLst/>
          </a:prstGeom>
          <a:effectLst/>
          <a:scene3d>
            <a:camera prst="orthographicFront"/>
            <a:lightRig rig="threePt" dir="t"/>
          </a:scene3d>
          <a:sp3d extrusionH="120650">
            <a:extrusionClr>
              <a:schemeClr val="bg1"/>
            </a:extrusionClr>
          </a:sp3d>
        </p:spPr>
      </p:pic>
    </p:spTree>
    <p:extLst>
      <p:ext uri="{BB962C8B-B14F-4D97-AF65-F5344CB8AC3E}">
        <p14:creationId xmlns:p14="http://schemas.microsoft.com/office/powerpoint/2010/main" val="288771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7" name="Rectangle 6"/>
          <p:cNvSpPr/>
          <p:nvPr userDrawn="1"/>
        </p:nvSpPr>
        <p:spPr>
          <a:xfrm>
            <a:off x="0" y="0"/>
            <a:ext cx="12192000" cy="1424539"/>
          </a:xfrm>
          <a:prstGeom prst="rect">
            <a:avLst/>
          </a:prstGeom>
          <a:solidFill>
            <a:srgbClr val="0070C0"/>
          </a:solidFill>
          <a:ln>
            <a:no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lstStyle/>
          <a:p>
            <a:r>
              <a:rPr lang="id-ID"/>
              <a:t>Klik untuk mengedit gaya judul Master</a:t>
            </a:r>
            <a:endParaRPr lang="id-ID" dirty="0"/>
          </a:p>
        </p:txBody>
      </p:sp>
      <p:sp>
        <p:nvSpPr>
          <p:cNvPr id="3" name="Content Placeholder 2"/>
          <p:cNvSpPr>
            <a:spLocks noGrp="1"/>
          </p:cNvSpPr>
          <p:nvPr>
            <p:ph idx="1"/>
          </p:nvPr>
        </p:nvSpPr>
        <p:spPr/>
        <p:txBody>
          <a:bodyPr/>
          <a:lstStyle>
            <a:lvl1pPr>
              <a:defRPr>
                <a:latin typeface="Myriad Pro" panose="020B0503030403020204" pitchFamily="34" charset="0"/>
              </a:defRPr>
            </a:lvl1pPr>
            <a:lvl2pPr>
              <a:defRPr>
                <a:latin typeface="Myriad Pro" panose="020B0503030403020204" pitchFamily="34" charset="0"/>
              </a:defRPr>
            </a:lvl2pPr>
            <a:lvl3pPr>
              <a:defRPr>
                <a:latin typeface="Myriad Pro" panose="020B0503030403020204" pitchFamily="34" charset="0"/>
              </a:defRPr>
            </a:lvl3pPr>
            <a:lvl4pPr>
              <a:defRPr>
                <a:latin typeface="Myriad Pro" panose="020B0503030403020204" pitchFamily="34" charset="0"/>
              </a:defRPr>
            </a:lvl4pPr>
            <a:lvl5pPr>
              <a:defRPr>
                <a:latin typeface="Myriad Pro" panose="020B0503030403020204" pitchFamily="34" charset="0"/>
              </a:defRPr>
            </a:lvl5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id-ID" dirty="0"/>
          </a:p>
        </p:txBody>
      </p:sp>
      <p:sp>
        <p:nvSpPr>
          <p:cNvPr id="4" name="Date Placeholder 3"/>
          <p:cNvSpPr>
            <a:spLocks noGrp="1"/>
          </p:cNvSpPr>
          <p:nvPr>
            <p:ph type="dt" sz="half" idx="10"/>
          </p:nvPr>
        </p:nvSpPr>
        <p:spPr/>
        <p:txBody>
          <a:bodyPr/>
          <a:lstStyle/>
          <a:p>
            <a:fld id="{E0B71E0F-3991-407A-A0EB-E9A8168D42E0}" type="datetime1">
              <a:rPr lang="id-ID" smtClean="0"/>
              <a:t>17/12/2016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8610600" y="6423724"/>
            <a:ext cx="2743200" cy="365125"/>
          </a:xfrm>
        </p:spPr>
        <p:txBody>
          <a:bodyPr/>
          <a:lstStyle/>
          <a:p>
            <a:fld id="{8952BB00-CEA7-47F9-B371-083F3EC8A1A6}" type="slidenum">
              <a:rPr lang="id-ID" smtClean="0"/>
              <a:t>‹#›</a:t>
            </a:fld>
            <a:endParaRPr lang="id-ID"/>
          </a:p>
        </p:txBody>
      </p:sp>
      <p:sp>
        <p:nvSpPr>
          <p:cNvPr id="8" name="Rectangle 7"/>
          <p:cNvSpPr/>
          <p:nvPr userDrawn="1"/>
        </p:nvSpPr>
        <p:spPr>
          <a:xfrm>
            <a:off x="0" y="1453598"/>
            <a:ext cx="12192000" cy="867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userDrawn="1"/>
        </p:nvSpPr>
        <p:spPr>
          <a:xfrm flipV="1">
            <a:off x="0" y="6809556"/>
            <a:ext cx="12192000"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userDrawn="1"/>
        </p:nvSpPr>
        <p:spPr>
          <a:xfrm flipV="1">
            <a:off x="0" y="6858000"/>
            <a:ext cx="12192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6484" y="259456"/>
            <a:ext cx="1151561" cy="876325"/>
          </a:xfrm>
          <a:prstGeom prst="rect">
            <a:avLst/>
          </a:prstGeom>
          <a:effectLst/>
          <a:scene3d>
            <a:camera prst="orthographicFront"/>
            <a:lightRig rig="threePt" dir="t"/>
          </a:scene3d>
          <a:sp3d extrusionH="120650">
            <a:extrusionClr>
              <a:schemeClr val="bg1"/>
            </a:extrusionClr>
          </a:sp3d>
        </p:spPr>
      </p:pic>
    </p:spTree>
    <p:extLst>
      <p:ext uri="{BB962C8B-B14F-4D97-AF65-F5344CB8AC3E}">
        <p14:creationId xmlns:p14="http://schemas.microsoft.com/office/powerpoint/2010/main" val="1396890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7" name="Rectangle 6"/>
          <p:cNvSpPr/>
          <p:nvPr userDrawn="1"/>
        </p:nvSpPr>
        <p:spPr>
          <a:xfrm>
            <a:off x="0" y="0"/>
            <a:ext cx="12192000" cy="4159808"/>
          </a:xfrm>
          <a:prstGeom prst="rect">
            <a:avLst/>
          </a:prstGeom>
          <a:solidFill>
            <a:srgbClr val="0070C0"/>
          </a:solidFill>
          <a:ln>
            <a:no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0" y="4186796"/>
            <a:ext cx="12192000" cy="867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952209" y="1157442"/>
            <a:ext cx="10515600" cy="1833918"/>
          </a:xfrm>
        </p:spPr>
        <p:txBody>
          <a:bodyPr anchor="b"/>
          <a:lstStyle>
            <a:lvl1pPr algn="l">
              <a:defRPr sz="6000"/>
            </a:lvl1pPr>
          </a:lstStyle>
          <a:p>
            <a:r>
              <a:rPr lang="id-ID"/>
              <a:t>Klik untuk mengedit gaya judul Master</a:t>
            </a:r>
            <a:endParaRPr lang="id-ID" dirty="0"/>
          </a:p>
        </p:txBody>
      </p:sp>
      <p:sp>
        <p:nvSpPr>
          <p:cNvPr id="3" name="Text Placeholder 2"/>
          <p:cNvSpPr>
            <a:spLocks noGrp="1"/>
          </p:cNvSpPr>
          <p:nvPr>
            <p:ph type="body" idx="1"/>
          </p:nvPr>
        </p:nvSpPr>
        <p:spPr>
          <a:xfrm>
            <a:off x="952209" y="3182303"/>
            <a:ext cx="10515600" cy="682630"/>
          </a:xfrm>
        </p:spPr>
        <p:txBody>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Edit gaya teks Master</a:t>
            </a:r>
          </a:p>
        </p:txBody>
      </p:sp>
      <p:sp>
        <p:nvSpPr>
          <p:cNvPr id="4" name="Date Placeholder 3"/>
          <p:cNvSpPr>
            <a:spLocks noGrp="1"/>
          </p:cNvSpPr>
          <p:nvPr>
            <p:ph type="dt" sz="half" idx="10"/>
          </p:nvPr>
        </p:nvSpPr>
        <p:spPr/>
        <p:txBody>
          <a:bodyPr/>
          <a:lstStyle/>
          <a:p>
            <a:fld id="{B34200BD-203F-40DC-B247-76DDE3AF09D8}" type="datetime1">
              <a:rPr lang="id-ID" smtClean="0"/>
              <a:t>17/12/2016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952BB00-CEA7-47F9-B371-083F3EC8A1A6}" type="slidenum">
              <a:rPr lang="id-ID" smtClean="0"/>
              <a:t>‹#›</a:t>
            </a:fld>
            <a:endParaRPr lang="id-ID"/>
          </a:p>
        </p:txBody>
      </p:sp>
      <p:grpSp>
        <p:nvGrpSpPr>
          <p:cNvPr id="13" name="Group 12"/>
          <p:cNvGrpSpPr/>
          <p:nvPr userDrawn="1"/>
        </p:nvGrpSpPr>
        <p:grpSpPr>
          <a:xfrm>
            <a:off x="895350" y="4587794"/>
            <a:ext cx="1698602" cy="1674911"/>
            <a:chOff x="895350" y="4587794"/>
            <a:chExt cx="1698602" cy="1674911"/>
          </a:xfrm>
        </p:grpSpPr>
        <p:sp>
          <p:nvSpPr>
            <p:cNvPr id="10" name="Oval 9"/>
            <p:cNvSpPr/>
            <p:nvPr userDrawn="1"/>
          </p:nvSpPr>
          <p:spPr>
            <a:xfrm>
              <a:off x="895350" y="4587794"/>
              <a:ext cx="1698602" cy="16749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209" y="4849137"/>
              <a:ext cx="1629043" cy="1190905"/>
            </a:xfrm>
            <a:prstGeom prst="rect">
              <a:avLst/>
            </a:prstGeom>
            <a:effectLst/>
            <a:scene3d>
              <a:camera prst="orthographicFront"/>
              <a:lightRig rig="threePt" dir="t"/>
            </a:scene3d>
            <a:sp3d extrusionH="120650">
              <a:extrusionClr>
                <a:schemeClr val="bg1"/>
              </a:extrusionClr>
            </a:sp3d>
          </p:spPr>
        </p:pic>
      </p:grpSp>
      <p:sp>
        <p:nvSpPr>
          <p:cNvPr id="11" name="TextBox 10"/>
          <p:cNvSpPr txBox="1"/>
          <p:nvPr userDrawn="1"/>
        </p:nvSpPr>
        <p:spPr>
          <a:xfrm>
            <a:off x="3009180" y="5034742"/>
            <a:ext cx="6947608" cy="523220"/>
          </a:xfrm>
          <a:prstGeom prst="rect">
            <a:avLst/>
          </a:prstGeom>
          <a:noFill/>
        </p:spPr>
        <p:txBody>
          <a:bodyPr wrap="none" rtlCol="0">
            <a:spAutoFit/>
          </a:bodyPr>
          <a:lstStyle/>
          <a:p>
            <a:r>
              <a:rPr lang="en-US" sz="2800" dirty="0">
                <a:solidFill>
                  <a:schemeClr val="accent5">
                    <a:lumMod val="75000"/>
                  </a:schemeClr>
                </a:solidFill>
                <a:latin typeface="Myriad Pro" panose="020B0503030403020204" pitchFamily="34" charset="0"/>
              </a:rPr>
              <a:t>POLITEKNIK</a:t>
            </a:r>
            <a:r>
              <a:rPr lang="en-US" sz="2800" baseline="0" dirty="0">
                <a:solidFill>
                  <a:schemeClr val="accent5">
                    <a:lumMod val="75000"/>
                  </a:schemeClr>
                </a:solidFill>
                <a:latin typeface="Myriad Pro" panose="020B0503030403020204" pitchFamily="34" charset="0"/>
              </a:rPr>
              <a:t> ELEKTRONIKA NEGERI SURABAYA</a:t>
            </a:r>
            <a:endParaRPr lang="id-ID" sz="2800" dirty="0">
              <a:solidFill>
                <a:schemeClr val="accent5">
                  <a:lumMod val="75000"/>
                </a:schemeClr>
              </a:solidFill>
              <a:latin typeface="Myriad Pro" panose="020B0503030403020204" pitchFamily="34" charset="0"/>
            </a:endParaRPr>
          </a:p>
        </p:txBody>
      </p:sp>
    </p:spTree>
    <p:extLst>
      <p:ext uri="{BB962C8B-B14F-4D97-AF65-F5344CB8AC3E}">
        <p14:creationId xmlns:p14="http://schemas.microsoft.com/office/powerpoint/2010/main" val="3634852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p:cNvSpPr/>
          <p:nvPr userDrawn="1"/>
        </p:nvSpPr>
        <p:spPr>
          <a:xfrm>
            <a:off x="0" y="0"/>
            <a:ext cx="12192000" cy="4159808"/>
          </a:xfrm>
          <a:prstGeom prst="rect">
            <a:avLst/>
          </a:prstGeom>
          <a:solidFill>
            <a:srgbClr val="0070C0"/>
          </a:solidFill>
          <a:ln>
            <a:no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0" y="4186796"/>
            <a:ext cx="12192000" cy="867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952209" y="1157442"/>
            <a:ext cx="10515600" cy="2268170"/>
          </a:xfrm>
        </p:spPr>
        <p:txBody>
          <a:bodyPr anchor="b"/>
          <a:lstStyle>
            <a:lvl1pPr algn="l">
              <a:defRPr sz="6000"/>
            </a:lvl1pPr>
          </a:lstStyle>
          <a:p>
            <a:r>
              <a:rPr lang="id-ID"/>
              <a:t>Klik untuk mengedit gaya judul Master</a:t>
            </a:r>
            <a:endParaRPr lang="id-ID" dirty="0"/>
          </a:p>
        </p:txBody>
      </p:sp>
      <p:sp>
        <p:nvSpPr>
          <p:cNvPr id="4" name="Date Placeholder 3"/>
          <p:cNvSpPr>
            <a:spLocks noGrp="1"/>
          </p:cNvSpPr>
          <p:nvPr>
            <p:ph type="dt" sz="half" idx="10"/>
          </p:nvPr>
        </p:nvSpPr>
        <p:spPr/>
        <p:txBody>
          <a:bodyPr/>
          <a:lstStyle/>
          <a:p>
            <a:fld id="{2D5B581A-FA45-4F5D-95C2-9D86182F24CD}" type="datetime1">
              <a:rPr lang="id-ID" smtClean="0"/>
              <a:t>17/12/2016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952BB00-CEA7-47F9-B371-083F3EC8A1A6}" type="slidenum">
              <a:rPr lang="id-ID" smtClean="0"/>
              <a:t>‹#›</a:t>
            </a:fld>
            <a:endParaRPr lang="id-ID"/>
          </a:p>
        </p:txBody>
      </p:sp>
      <p:grpSp>
        <p:nvGrpSpPr>
          <p:cNvPr id="13" name="Group 12"/>
          <p:cNvGrpSpPr/>
          <p:nvPr userDrawn="1"/>
        </p:nvGrpSpPr>
        <p:grpSpPr>
          <a:xfrm>
            <a:off x="895350" y="4587794"/>
            <a:ext cx="1698602" cy="1674911"/>
            <a:chOff x="895350" y="4587794"/>
            <a:chExt cx="1698602" cy="1674911"/>
          </a:xfrm>
        </p:grpSpPr>
        <p:sp>
          <p:nvSpPr>
            <p:cNvPr id="10" name="Oval 9"/>
            <p:cNvSpPr/>
            <p:nvPr userDrawn="1"/>
          </p:nvSpPr>
          <p:spPr>
            <a:xfrm>
              <a:off x="895350" y="4587794"/>
              <a:ext cx="1698602" cy="16749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209" y="4849137"/>
              <a:ext cx="1629043" cy="1190905"/>
            </a:xfrm>
            <a:prstGeom prst="rect">
              <a:avLst/>
            </a:prstGeom>
            <a:effectLst/>
            <a:scene3d>
              <a:camera prst="orthographicFront"/>
              <a:lightRig rig="threePt" dir="t"/>
            </a:scene3d>
            <a:sp3d extrusionH="120650">
              <a:extrusionClr>
                <a:schemeClr val="bg1"/>
              </a:extrusionClr>
            </a:sp3d>
          </p:spPr>
        </p:pic>
      </p:grpSp>
      <p:sp>
        <p:nvSpPr>
          <p:cNvPr id="11" name="TextBox 10"/>
          <p:cNvSpPr txBox="1"/>
          <p:nvPr userDrawn="1"/>
        </p:nvSpPr>
        <p:spPr>
          <a:xfrm>
            <a:off x="3009180" y="5034742"/>
            <a:ext cx="6947608" cy="523220"/>
          </a:xfrm>
          <a:prstGeom prst="rect">
            <a:avLst/>
          </a:prstGeom>
          <a:noFill/>
        </p:spPr>
        <p:txBody>
          <a:bodyPr wrap="none" rtlCol="0">
            <a:spAutoFit/>
          </a:bodyPr>
          <a:lstStyle/>
          <a:p>
            <a:r>
              <a:rPr lang="en-US" sz="2800" dirty="0">
                <a:solidFill>
                  <a:schemeClr val="accent5">
                    <a:lumMod val="75000"/>
                  </a:schemeClr>
                </a:solidFill>
                <a:latin typeface="Myriad Pro" panose="020B0503030403020204" pitchFamily="34" charset="0"/>
              </a:rPr>
              <a:t>POLITEKNIK</a:t>
            </a:r>
            <a:r>
              <a:rPr lang="en-US" sz="2800" baseline="0" dirty="0">
                <a:solidFill>
                  <a:schemeClr val="accent5">
                    <a:lumMod val="75000"/>
                  </a:schemeClr>
                </a:solidFill>
                <a:latin typeface="Myriad Pro" panose="020B0503030403020204" pitchFamily="34" charset="0"/>
              </a:rPr>
              <a:t> ELEKTRONIKA NEGERI SURABAYA</a:t>
            </a:r>
            <a:endParaRPr lang="id-ID" sz="2800" dirty="0">
              <a:solidFill>
                <a:schemeClr val="accent5">
                  <a:lumMod val="75000"/>
                </a:schemeClr>
              </a:solidFill>
              <a:latin typeface="Myriad Pro" panose="020B0503030403020204" pitchFamily="34" charset="0"/>
            </a:endParaRPr>
          </a:p>
        </p:txBody>
      </p:sp>
    </p:spTree>
    <p:extLst>
      <p:ext uri="{BB962C8B-B14F-4D97-AF65-F5344CB8AC3E}">
        <p14:creationId xmlns:p14="http://schemas.microsoft.com/office/powerpoint/2010/main" val="161716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7" name="Rectangle 6"/>
          <p:cNvSpPr/>
          <p:nvPr userDrawn="1"/>
        </p:nvSpPr>
        <p:spPr>
          <a:xfrm>
            <a:off x="0" y="0"/>
            <a:ext cx="12192000" cy="2388275"/>
          </a:xfrm>
          <a:prstGeom prst="rect">
            <a:avLst/>
          </a:prstGeom>
          <a:solidFill>
            <a:srgbClr val="0070C0"/>
          </a:solidFill>
          <a:ln>
            <a:no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0" y="2418800"/>
            <a:ext cx="12192000" cy="867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838200" y="406400"/>
            <a:ext cx="10515600" cy="1304270"/>
          </a:xfrm>
        </p:spPr>
        <p:txBody>
          <a:bodyPr anchor="b"/>
          <a:lstStyle>
            <a:lvl1pPr algn="l">
              <a:defRPr sz="6000"/>
            </a:lvl1pPr>
          </a:lstStyle>
          <a:p>
            <a:r>
              <a:rPr lang="id-ID"/>
              <a:t>Klik untuk mengedit gaya judul Master</a:t>
            </a:r>
            <a:endParaRPr lang="id-ID" dirty="0"/>
          </a:p>
        </p:txBody>
      </p:sp>
      <p:sp>
        <p:nvSpPr>
          <p:cNvPr id="3" name="Text Placeholder 2"/>
          <p:cNvSpPr>
            <a:spLocks noGrp="1"/>
          </p:cNvSpPr>
          <p:nvPr>
            <p:ph type="body" idx="1"/>
          </p:nvPr>
        </p:nvSpPr>
        <p:spPr>
          <a:xfrm>
            <a:off x="838200" y="3365500"/>
            <a:ext cx="10515599" cy="2520419"/>
          </a:xfrm>
        </p:spPr>
        <p:txBody>
          <a:bodyPr>
            <a:normAutofit/>
          </a:bodyPr>
          <a:lstStyle>
            <a:lvl1pPr marL="0" indent="0" algn="l">
              <a:buNone/>
              <a:defRPr sz="3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Edit gaya teks Master</a:t>
            </a:r>
          </a:p>
        </p:txBody>
      </p:sp>
      <p:sp>
        <p:nvSpPr>
          <p:cNvPr id="4" name="Date Placeholder 3"/>
          <p:cNvSpPr>
            <a:spLocks noGrp="1"/>
          </p:cNvSpPr>
          <p:nvPr>
            <p:ph type="dt" sz="half" idx="10"/>
          </p:nvPr>
        </p:nvSpPr>
        <p:spPr/>
        <p:txBody>
          <a:bodyPr/>
          <a:lstStyle/>
          <a:p>
            <a:fld id="{F68795CB-5F7B-4C44-8120-C53D665B2581}" type="datetime1">
              <a:rPr lang="id-ID" smtClean="0"/>
              <a:t>17/12/2016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952BB00-CEA7-47F9-B371-083F3EC8A1A6}" type="slidenum">
              <a:rPr lang="id-ID" smtClean="0"/>
              <a:t>‹#›</a:t>
            </a:fld>
            <a:endParaRPr lang="id-ID"/>
          </a:p>
        </p:txBody>
      </p:sp>
      <p:grpSp>
        <p:nvGrpSpPr>
          <p:cNvPr id="13" name="Group 12"/>
          <p:cNvGrpSpPr/>
          <p:nvPr userDrawn="1"/>
        </p:nvGrpSpPr>
        <p:grpSpPr>
          <a:xfrm>
            <a:off x="5495925" y="1811832"/>
            <a:ext cx="1200150" cy="1183411"/>
            <a:chOff x="895350" y="4587794"/>
            <a:chExt cx="1698602" cy="1674911"/>
          </a:xfrm>
        </p:grpSpPr>
        <p:sp>
          <p:nvSpPr>
            <p:cNvPr id="10" name="Oval 9"/>
            <p:cNvSpPr/>
            <p:nvPr userDrawn="1"/>
          </p:nvSpPr>
          <p:spPr>
            <a:xfrm>
              <a:off x="895350" y="4587794"/>
              <a:ext cx="1698602" cy="16749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209" y="4849137"/>
              <a:ext cx="1629043" cy="1190905"/>
            </a:xfrm>
            <a:prstGeom prst="rect">
              <a:avLst/>
            </a:prstGeom>
            <a:effectLst/>
            <a:scene3d>
              <a:camera prst="orthographicFront"/>
              <a:lightRig rig="threePt" dir="t"/>
            </a:scene3d>
            <a:sp3d extrusionH="120650">
              <a:extrusionClr>
                <a:schemeClr val="bg1"/>
              </a:extrusionClr>
            </a:sp3d>
          </p:spPr>
        </p:pic>
      </p:grpSp>
    </p:spTree>
    <p:extLst>
      <p:ext uri="{BB962C8B-B14F-4D97-AF65-F5344CB8AC3E}">
        <p14:creationId xmlns:p14="http://schemas.microsoft.com/office/powerpoint/2010/main" val="282157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10" name="Rectangle 9"/>
          <p:cNvSpPr/>
          <p:nvPr userDrawn="1"/>
        </p:nvSpPr>
        <p:spPr>
          <a:xfrm>
            <a:off x="0" y="0"/>
            <a:ext cx="12192000" cy="1424539"/>
          </a:xfrm>
          <a:prstGeom prst="rect">
            <a:avLst/>
          </a:prstGeom>
          <a:solidFill>
            <a:srgbClr val="0070C0"/>
          </a:solidFill>
          <a:ln>
            <a:no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447799" y="45653"/>
            <a:ext cx="10267197" cy="1325563"/>
          </a:xfrm>
        </p:spPr>
        <p:txBody>
          <a:bodyPr/>
          <a:lstStyle>
            <a:lvl1pPr>
              <a:defRPr>
                <a:solidFill>
                  <a:schemeClr val="bg1"/>
                </a:solidFill>
              </a:defRPr>
            </a:lvl1pPr>
          </a:lstStyle>
          <a:p>
            <a:r>
              <a:rPr lang="id-ID"/>
              <a:t>Klik untuk mengedit gaya judul Master</a:t>
            </a:r>
            <a:endParaRPr lang="id-ID" dirty="0"/>
          </a:p>
        </p:txBody>
      </p:sp>
      <p:sp>
        <p:nvSpPr>
          <p:cNvPr id="3" name="Text Placeholder 2"/>
          <p:cNvSpPr>
            <a:spLocks noGrp="1"/>
          </p:cNvSpPr>
          <p:nvPr>
            <p:ph type="body" idx="1"/>
          </p:nvPr>
        </p:nvSpPr>
        <p:spPr>
          <a:xfrm>
            <a:off x="510140" y="1681163"/>
            <a:ext cx="548743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4" name="Content Placeholder 3"/>
          <p:cNvSpPr>
            <a:spLocks noGrp="1"/>
          </p:cNvSpPr>
          <p:nvPr>
            <p:ph sz="half" idx="2"/>
          </p:nvPr>
        </p:nvSpPr>
        <p:spPr>
          <a:xfrm>
            <a:off x="510140" y="2505075"/>
            <a:ext cx="5487436" cy="368458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id-ID" dirty="0"/>
          </a:p>
        </p:txBody>
      </p:sp>
      <p:sp>
        <p:nvSpPr>
          <p:cNvPr id="5" name="Text Placeholder 4"/>
          <p:cNvSpPr>
            <a:spLocks noGrp="1"/>
          </p:cNvSpPr>
          <p:nvPr>
            <p:ph type="body" sz="quarter" idx="3"/>
          </p:nvPr>
        </p:nvSpPr>
        <p:spPr>
          <a:xfrm>
            <a:off x="6172200" y="1681163"/>
            <a:ext cx="554279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6" name="Content Placeholder 5"/>
          <p:cNvSpPr>
            <a:spLocks noGrp="1"/>
          </p:cNvSpPr>
          <p:nvPr>
            <p:ph sz="quarter" idx="4"/>
          </p:nvPr>
        </p:nvSpPr>
        <p:spPr>
          <a:xfrm>
            <a:off x="6172200" y="2505075"/>
            <a:ext cx="5542796" cy="368458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id-ID" dirty="0"/>
          </a:p>
        </p:txBody>
      </p:sp>
      <p:sp>
        <p:nvSpPr>
          <p:cNvPr id="7" name="Date Placeholder 6"/>
          <p:cNvSpPr>
            <a:spLocks noGrp="1"/>
          </p:cNvSpPr>
          <p:nvPr>
            <p:ph type="dt" sz="half" idx="10"/>
          </p:nvPr>
        </p:nvSpPr>
        <p:spPr/>
        <p:txBody>
          <a:bodyPr/>
          <a:lstStyle/>
          <a:p>
            <a:fld id="{40A3D349-8728-4FE9-9E4D-FFF5A88B8928}" type="datetime1">
              <a:rPr lang="id-ID" smtClean="0"/>
              <a:t>17/12/2016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952BB00-CEA7-47F9-B371-083F3EC8A1A6}" type="slidenum">
              <a:rPr lang="id-ID" smtClean="0"/>
              <a:t>‹#›</a:t>
            </a:fld>
            <a:endParaRPr lang="id-ID"/>
          </a:p>
        </p:txBody>
      </p:sp>
      <p:sp>
        <p:nvSpPr>
          <p:cNvPr id="11" name="Rectangle 10"/>
          <p:cNvSpPr/>
          <p:nvPr userDrawn="1"/>
        </p:nvSpPr>
        <p:spPr>
          <a:xfrm>
            <a:off x="0" y="1453598"/>
            <a:ext cx="12192000" cy="867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p:cNvSpPr/>
          <p:nvPr userDrawn="1"/>
        </p:nvSpPr>
        <p:spPr>
          <a:xfrm flipV="1">
            <a:off x="0" y="6809556"/>
            <a:ext cx="12192000"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userDrawn="1"/>
        </p:nvSpPr>
        <p:spPr>
          <a:xfrm flipV="1">
            <a:off x="0" y="6858000"/>
            <a:ext cx="12192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6484" y="259456"/>
            <a:ext cx="1151561" cy="876325"/>
          </a:xfrm>
          <a:prstGeom prst="rect">
            <a:avLst/>
          </a:prstGeom>
          <a:effectLst/>
          <a:scene3d>
            <a:camera prst="orthographicFront"/>
            <a:lightRig rig="threePt" dir="t"/>
          </a:scene3d>
          <a:sp3d extrusionH="120650">
            <a:extrusionClr>
              <a:schemeClr val="bg1"/>
            </a:extrusionClr>
          </a:sp3d>
        </p:spPr>
      </p:pic>
    </p:spTree>
    <p:extLst>
      <p:ext uri="{BB962C8B-B14F-4D97-AF65-F5344CB8AC3E}">
        <p14:creationId xmlns:p14="http://schemas.microsoft.com/office/powerpoint/2010/main" val="1016480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osong">
    <p:spTree>
      <p:nvGrpSpPr>
        <p:cNvPr id="1" name=""/>
        <p:cNvGrpSpPr/>
        <p:nvPr/>
      </p:nvGrpSpPr>
      <p:grpSpPr>
        <a:xfrm>
          <a:off x="0" y="0"/>
          <a:ext cx="0" cy="0"/>
          <a:chOff x="0" y="0"/>
          <a:chExt cx="0" cy="0"/>
        </a:xfrm>
      </p:grpSpPr>
      <p:sp>
        <p:nvSpPr>
          <p:cNvPr id="5" name="Rectangle 4"/>
          <p:cNvSpPr/>
          <p:nvPr userDrawn="1"/>
        </p:nvSpPr>
        <p:spPr>
          <a:xfrm>
            <a:off x="0" y="0"/>
            <a:ext cx="12192000" cy="1424539"/>
          </a:xfrm>
          <a:prstGeom prst="rect">
            <a:avLst/>
          </a:prstGeom>
          <a:solidFill>
            <a:srgbClr val="0070C0"/>
          </a:solidFill>
          <a:ln>
            <a:no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Date Placeholder 1"/>
          <p:cNvSpPr>
            <a:spLocks noGrp="1"/>
          </p:cNvSpPr>
          <p:nvPr>
            <p:ph type="dt" sz="half" idx="10"/>
          </p:nvPr>
        </p:nvSpPr>
        <p:spPr/>
        <p:txBody>
          <a:bodyPr/>
          <a:lstStyle/>
          <a:p>
            <a:fld id="{A2A79C44-1EF4-422C-A5E9-A3A83814C0E5}" type="datetime1">
              <a:rPr lang="id-ID" smtClean="0"/>
              <a:t>17/12/2016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952BB00-CEA7-47F9-B371-083F3EC8A1A6}" type="slidenum">
              <a:rPr lang="id-ID" smtClean="0"/>
              <a:t>‹#›</a:t>
            </a:fld>
            <a:endParaRPr lang="id-ID"/>
          </a:p>
        </p:txBody>
      </p:sp>
      <p:sp>
        <p:nvSpPr>
          <p:cNvPr id="6" name="Rectangle 5"/>
          <p:cNvSpPr/>
          <p:nvPr userDrawn="1"/>
        </p:nvSpPr>
        <p:spPr>
          <a:xfrm>
            <a:off x="0" y="1453598"/>
            <a:ext cx="12192000" cy="867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userDrawn="1"/>
        </p:nvSpPr>
        <p:spPr>
          <a:xfrm flipV="1">
            <a:off x="0" y="6809556"/>
            <a:ext cx="12192000"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flipV="1">
            <a:off x="0" y="6858000"/>
            <a:ext cx="12192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6484" y="259456"/>
            <a:ext cx="1151561" cy="876325"/>
          </a:xfrm>
          <a:prstGeom prst="rect">
            <a:avLst/>
          </a:prstGeom>
          <a:effectLst/>
          <a:scene3d>
            <a:camera prst="orthographicFront"/>
            <a:lightRig rig="threePt" dir="t"/>
          </a:scene3d>
          <a:sp3d extrusionH="120650">
            <a:extrusionClr>
              <a:schemeClr val="bg1"/>
            </a:extrusionClr>
          </a:sp3d>
        </p:spPr>
      </p:pic>
      <p:sp>
        <p:nvSpPr>
          <p:cNvPr id="10" name="Title 1"/>
          <p:cNvSpPr>
            <a:spLocks noGrp="1"/>
          </p:cNvSpPr>
          <p:nvPr>
            <p:ph type="title"/>
          </p:nvPr>
        </p:nvSpPr>
        <p:spPr>
          <a:xfrm>
            <a:off x="1447799" y="45653"/>
            <a:ext cx="10267197" cy="1325563"/>
          </a:xfrm>
        </p:spPr>
        <p:txBody>
          <a:bodyPr/>
          <a:lstStyle>
            <a:lvl1pPr>
              <a:defRPr>
                <a:solidFill>
                  <a:schemeClr val="bg1"/>
                </a:solidFill>
              </a:defRPr>
            </a:lvl1pPr>
          </a:lstStyle>
          <a:p>
            <a:r>
              <a:rPr lang="id-ID"/>
              <a:t>Klik untuk mengedit gaya judul Master</a:t>
            </a:r>
            <a:endParaRPr lang="id-ID" dirty="0"/>
          </a:p>
        </p:txBody>
      </p:sp>
    </p:spTree>
    <p:extLst>
      <p:ext uri="{BB962C8B-B14F-4D97-AF65-F5344CB8AC3E}">
        <p14:creationId xmlns:p14="http://schemas.microsoft.com/office/powerpoint/2010/main" val="223603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5" name="Rectangle 4"/>
          <p:cNvSpPr/>
          <p:nvPr userDrawn="1"/>
        </p:nvSpPr>
        <p:spPr>
          <a:xfrm>
            <a:off x="0" y="0"/>
            <a:ext cx="12192000" cy="1424539"/>
          </a:xfrm>
          <a:prstGeom prst="rect">
            <a:avLst/>
          </a:prstGeom>
          <a:solidFill>
            <a:srgbClr val="0070C0"/>
          </a:solidFill>
          <a:ln>
            <a:no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Date Placeholder 1"/>
          <p:cNvSpPr>
            <a:spLocks noGrp="1"/>
          </p:cNvSpPr>
          <p:nvPr>
            <p:ph type="dt" sz="half" idx="10"/>
          </p:nvPr>
        </p:nvSpPr>
        <p:spPr/>
        <p:txBody>
          <a:bodyPr/>
          <a:lstStyle/>
          <a:p>
            <a:fld id="{C8D95280-C056-4E01-858E-B134DECB6855}" type="datetime1">
              <a:rPr lang="id-ID" smtClean="0"/>
              <a:t>17/12/2016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952BB00-CEA7-47F9-B371-083F3EC8A1A6}" type="slidenum">
              <a:rPr lang="id-ID" smtClean="0"/>
              <a:t>‹#›</a:t>
            </a:fld>
            <a:endParaRPr lang="id-ID"/>
          </a:p>
        </p:txBody>
      </p:sp>
      <p:sp>
        <p:nvSpPr>
          <p:cNvPr id="6" name="Rectangle 5"/>
          <p:cNvSpPr/>
          <p:nvPr userDrawn="1"/>
        </p:nvSpPr>
        <p:spPr>
          <a:xfrm>
            <a:off x="0" y="1453598"/>
            <a:ext cx="12192000" cy="867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userDrawn="1"/>
        </p:nvSpPr>
        <p:spPr>
          <a:xfrm flipV="1">
            <a:off x="0" y="6809556"/>
            <a:ext cx="12192000"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flipV="1">
            <a:off x="0" y="6858000"/>
            <a:ext cx="12192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6484" y="259456"/>
            <a:ext cx="1151561" cy="876325"/>
          </a:xfrm>
          <a:prstGeom prst="rect">
            <a:avLst/>
          </a:prstGeom>
          <a:effectLst/>
          <a:scene3d>
            <a:camera prst="orthographicFront"/>
            <a:lightRig rig="threePt" dir="t"/>
          </a:scene3d>
          <a:sp3d extrusionH="120650">
            <a:extrusionClr>
              <a:schemeClr val="bg1"/>
            </a:extrusionClr>
          </a:sp3d>
        </p:spPr>
      </p:pic>
    </p:spTree>
    <p:extLst>
      <p:ext uri="{BB962C8B-B14F-4D97-AF65-F5344CB8AC3E}">
        <p14:creationId xmlns:p14="http://schemas.microsoft.com/office/powerpoint/2010/main" val="481159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8" name="Rectangle 7"/>
          <p:cNvSpPr/>
          <p:nvPr userDrawn="1"/>
        </p:nvSpPr>
        <p:spPr>
          <a:xfrm>
            <a:off x="0" y="0"/>
            <a:ext cx="12192000" cy="1424539"/>
          </a:xfrm>
          <a:prstGeom prst="rect">
            <a:avLst/>
          </a:prstGeom>
          <a:solidFill>
            <a:srgbClr val="0070C0"/>
          </a:solidFill>
          <a:ln>
            <a:no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510139" y="1598837"/>
            <a:ext cx="3932237" cy="1506377"/>
          </a:xfrm>
        </p:spPr>
        <p:txBody>
          <a:bodyPr anchor="b"/>
          <a:lstStyle>
            <a:lvl1pPr>
              <a:defRPr sz="3200">
                <a:solidFill>
                  <a:schemeClr val="tx1"/>
                </a:solidFill>
              </a:defRPr>
            </a:lvl1pPr>
          </a:lstStyle>
          <a:p>
            <a:r>
              <a:rPr lang="id-ID"/>
              <a:t>Klik untuk mengedit gaya judul Master</a:t>
            </a:r>
            <a:endParaRPr lang="id-ID" dirty="0"/>
          </a:p>
        </p:txBody>
      </p:sp>
      <p:sp>
        <p:nvSpPr>
          <p:cNvPr id="3" name="Content Placeholder 2"/>
          <p:cNvSpPr>
            <a:spLocks noGrp="1"/>
          </p:cNvSpPr>
          <p:nvPr>
            <p:ph idx="1"/>
          </p:nvPr>
        </p:nvSpPr>
        <p:spPr>
          <a:xfrm>
            <a:off x="4622800" y="1609191"/>
            <a:ext cx="7116009" cy="440021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id-ID" dirty="0"/>
          </a:p>
        </p:txBody>
      </p:sp>
      <p:sp>
        <p:nvSpPr>
          <p:cNvPr id="4" name="Text Placeholder 3"/>
          <p:cNvSpPr>
            <a:spLocks noGrp="1"/>
          </p:cNvSpPr>
          <p:nvPr>
            <p:ph type="body" sz="half" idx="2"/>
          </p:nvPr>
        </p:nvSpPr>
        <p:spPr>
          <a:xfrm>
            <a:off x="510139" y="3107939"/>
            <a:ext cx="3932237" cy="286308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Edit gaya teks Master</a:t>
            </a:r>
          </a:p>
        </p:txBody>
      </p:sp>
      <p:sp>
        <p:nvSpPr>
          <p:cNvPr id="5" name="Date Placeholder 4"/>
          <p:cNvSpPr>
            <a:spLocks noGrp="1"/>
          </p:cNvSpPr>
          <p:nvPr>
            <p:ph type="dt" sz="half" idx="10"/>
          </p:nvPr>
        </p:nvSpPr>
        <p:spPr/>
        <p:txBody>
          <a:bodyPr/>
          <a:lstStyle/>
          <a:p>
            <a:fld id="{E89EB291-9206-432F-9852-EEDDC58A4C62}" type="datetime1">
              <a:rPr lang="id-ID" smtClean="0"/>
              <a:t>17/12/2016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952BB00-CEA7-47F9-B371-083F3EC8A1A6}" type="slidenum">
              <a:rPr lang="id-ID" smtClean="0"/>
              <a:t>‹#›</a:t>
            </a:fld>
            <a:endParaRPr lang="id-ID"/>
          </a:p>
        </p:txBody>
      </p:sp>
      <p:sp>
        <p:nvSpPr>
          <p:cNvPr id="9" name="Rectangle 8"/>
          <p:cNvSpPr/>
          <p:nvPr userDrawn="1"/>
        </p:nvSpPr>
        <p:spPr>
          <a:xfrm>
            <a:off x="0" y="1453598"/>
            <a:ext cx="12192000" cy="867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userDrawn="1"/>
        </p:nvSpPr>
        <p:spPr>
          <a:xfrm flipV="1">
            <a:off x="0" y="6809556"/>
            <a:ext cx="12192000"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userDrawn="1"/>
        </p:nvSpPr>
        <p:spPr>
          <a:xfrm flipV="1">
            <a:off x="0" y="6858000"/>
            <a:ext cx="121920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6484" y="259456"/>
            <a:ext cx="1151561" cy="876325"/>
          </a:xfrm>
          <a:prstGeom prst="rect">
            <a:avLst/>
          </a:prstGeom>
          <a:effectLst/>
          <a:scene3d>
            <a:camera prst="orthographicFront"/>
            <a:lightRig rig="threePt" dir="t"/>
          </a:scene3d>
          <a:sp3d extrusionH="120650">
            <a:extrusionClr>
              <a:schemeClr val="bg1"/>
            </a:extrusionClr>
          </a:sp3d>
        </p:spPr>
      </p:pic>
    </p:spTree>
    <p:extLst>
      <p:ext uri="{BB962C8B-B14F-4D97-AF65-F5344CB8AC3E}">
        <p14:creationId xmlns:p14="http://schemas.microsoft.com/office/powerpoint/2010/main" val="384893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4164" y="163630"/>
            <a:ext cx="10304645" cy="1168330"/>
          </a:xfrm>
          <a:prstGeom prst="rect">
            <a:avLst/>
          </a:prstGeom>
        </p:spPr>
        <p:txBody>
          <a:bodyPr vert="horz" lIns="91440" tIns="45720" rIns="91440" bIns="45720" rtlCol="0" anchor="ctr">
            <a:normAutofit/>
          </a:bodyPr>
          <a:lstStyle/>
          <a:p>
            <a:r>
              <a:rPr lang="id-ID"/>
              <a:t>Klik untuk mengedit gaya judul Master</a:t>
            </a:r>
            <a:endParaRPr lang="id-ID" dirty="0"/>
          </a:p>
        </p:txBody>
      </p:sp>
      <p:sp>
        <p:nvSpPr>
          <p:cNvPr id="3" name="Text Placeholder 2"/>
          <p:cNvSpPr>
            <a:spLocks noGrp="1"/>
          </p:cNvSpPr>
          <p:nvPr>
            <p:ph type="body" idx="1"/>
          </p:nvPr>
        </p:nvSpPr>
        <p:spPr>
          <a:xfrm>
            <a:off x="510139" y="1661999"/>
            <a:ext cx="11228671" cy="4351338"/>
          </a:xfrm>
          <a:prstGeom prst="rect">
            <a:avLst/>
          </a:prstGeom>
        </p:spPr>
        <p:txBody>
          <a:bodyPr vert="horz" lIns="91440" tIns="45720" rIns="91440" bIns="45720" rtlCol="0">
            <a:normAutofit/>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id-ID" dirty="0"/>
          </a:p>
        </p:txBody>
      </p:sp>
      <p:sp>
        <p:nvSpPr>
          <p:cNvPr id="4" name="Date Placeholder 3"/>
          <p:cNvSpPr>
            <a:spLocks noGrp="1"/>
          </p:cNvSpPr>
          <p:nvPr>
            <p:ph type="dt" sz="half" idx="2"/>
          </p:nvPr>
        </p:nvSpPr>
        <p:spPr>
          <a:xfrm>
            <a:off x="510139" y="63859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CB31B-D73A-40E0-B183-B1ED77026E8A}" type="datetime1">
              <a:rPr lang="id-ID" smtClean="0"/>
              <a:t>17/12/2016</a:t>
            </a:fld>
            <a:endParaRPr lang="id-ID"/>
          </a:p>
        </p:txBody>
      </p:sp>
      <p:sp>
        <p:nvSpPr>
          <p:cNvPr id="5" name="Footer Placeholder 4"/>
          <p:cNvSpPr>
            <a:spLocks noGrp="1"/>
          </p:cNvSpPr>
          <p:nvPr>
            <p:ph type="ftr" sz="quarter" idx="3"/>
          </p:nvPr>
        </p:nvSpPr>
        <p:spPr>
          <a:xfrm>
            <a:off x="4038600" y="637560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995609" y="63859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2BB00-CEA7-47F9-B371-083F3EC8A1A6}" type="slidenum">
              <a:rPr lang="id-ID" smtClean="0"/>
              <a:t>‹#›</a:t>
            </a:fld>
            <a:endParaRPr lang="id-ID"/>
          </a:p>
        </p:txBody>
      </p:sp>
    </p:spTree>
    <p:extLst>
      <p:ext uri="{BB962C8B-B14F-4D97-AF65-F5344CB8AC3E}">
        <p14:creationId xmlns:p14="http://schemas.microsoft.com/office/powerpoint/2010/main" val="19458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9" r:id="rId5"/>
    <p:sldLayoutId id="2147483653" r:id="rId6"/>
    <p:sldLayoutId id="2147483655" r:id="rId7"/>
    <p:sldLayoutId id="2147483658" r:id="rId8"/>
    <p:sldLayoutId id="2147483656" r:id="rId9"/>
    <p:sldLayoutId id="2147483657" r:id="rId10"/>
  </p:sldLayoutIdLst>
  <p:hf hdr="0" ftr="0" dt="0"/>
  <p:txStyles>
    <p:titleStyle>
      <a:lvl1pPr algn="l" defTabSz="914400" rtl="0" eaLnBrk="1" latinLnBrk="0" hangingPunct="1">
        <a:lnSpc>
          <a:spcPct val="90000"/>
        </a:lnSpc>
        <a:spcBef>
          <a:spcPct val="0"/>
        </a:spcBef>
        <a:buNone/>
        <a:defRPr sz="4400" kern="1200">
          <a:solidFill>
            <a:schemeClr val="bg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8.wmf"/></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4.emf"/><Relationship Id="rId5" Type="http://schemas.openxmlformats.org/officeDocument/2006/relationships/oleObject" Target="../embeddings/oleObject5.bin"/><Relationship Id="rId4" Type="http://schemas.openxmlformats.org/officeDocument/2006/relationships/image" Target="../media/image33.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5.emf"/><Relationship Id="rId5" Type="http://schemas.openxmlformats.org/officeDocument/2006/relationships/oleObject" Target="../embeddings/oleObject7.bin"/><Relationship Id="rId4" Type="http://schemas.openxmlformats.org/officeDocument/2006/relationships/image" Target="../media/image34.emf"/></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0.wmf"/></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jpeg"/></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900" smtClean="0"/>
              <a:t>MODUL </a:t>
            </a:r>
            <a:r>
              <a:rPr lang="en-US" sz="4900" dirty="0" smtClean="0"/>
              <a:t>3</a:t>
            </a:r>
            <a:r>
              <a:rPr lang="en-US" dirty="0"/>
              <a:t/>
            </a:r>
            <a:br>
              <a:rPr lang="en-US" dirty="0"/>
            </a:br>
            <a:r>
              <a:rPr lang="en-US" sz="4000" dirty="0" smtClean="0"/>
              <a:t>PERBAIKAN KUALITAS CITRA</a:t>
            </a:r>
            <a:endParaRPr lang="id-ID" dirty="0"/>
          </a:p>
        </p:txBody>
      </p:sp>
      <p:sp>
        <p:nvSpPr>
          <p:cNvPr id="3" name="Subtitle 2"/>
          <p:cNvSpPr>
            <a:spLocks noGrp="1"/>
          </p:cNvSpPr>
          <p:nvPr>
            <p:ph type="subTitle" idx="1"/>
          </p:nvPr>
        </p:nvSpPr>
        <p:spPr/>
        <p:txBody>
          <a:bodyPr/>
          <a:lstStyle/>
          <a:p>
            <a:r>
              <a:rPr lang="en-US" dirty="0"/>
              <a:t>Nana </a:t>
            </a:r>
            <a:r>
              <a:rPr lang="en-US" dirty="0" err="1" smtClean="0"/>
              <a:t>Ramadijanti</a:t>
            </a:r>
            <a:r>
              <a:rPr lang="en-US" dirty="0" smtClean="0"/>
              <a:t>, Ahmad </a:t>
            </a:r>
            <a:r>
              <a:rPr lang="en-US" dirty="0" err="1" smtClean="0"/>
              <a:t>Basuki</a:t>
            </a:r>
            <a:r>
              <a:rPr lang="en-US" dirty="0" smtClean="0"/>
              <a:t>, Hero </a:t>
            </a:r>
            <a:r>
              <a:rPr lang="en-US" dirty="0" err="1" smtClean="0"/>
              <a:t>Yudho</a:t>
            </a:r>
            <a:r>
              <a:rPr lang="en-US" dirty="0" smtClean="0"/>
              <a:t> </a:t>
            </a:r>
            <a:r>
              <a:rPr lang="en-US" dirty="0" err="1" smtClean="0"/>
              <a:t>Martono</a:t>
            </a:r>
            <a:endParaRPr lang="id-ID" dirty="0"/>
          </a:p>
        </p:txBody>
      </p:sp>
    </p:spTree>
    <p:extLst>
      <p:ext uri="{BB962C8B-B14F-4D97-AF65-F5344CB8AC3E}">
        <p14:creationId xmlns:p14="http://schemas.microsoft.com/office/powerpoint/2010/main" val="3256670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Thresholding</a:t>
            </a:r>
            <a:endParaRPr lang="en-US" dirty="0"/>
          </a:p>
        </p:txBody>
      </p:sp>
      <p:sp>
        <p:nvSpPr>
          <p:cNvPr id="16387" name="Content Placeholder 2"/>
          <p:cNvSpPr>
            <a:spLocks noGrp="1"/>
          </p:cNvSpPr>
          <p:nvPr>
            <p:ph idx="1"/>
          </p:nvPr>
        </p:nvSpPr>
        <p:spPr>
          <a:xfrm>
            <a:off x="4643717" y="2321859"/>
            <a:ext cx="7095092" cy="2613212"/>
          </a:xfrm>
        </p:spPr>
        <p:txBody>
          <a:bodyPr>
            <a:normAutofit fontScale="92500"/>
          </a:bodyPr>
          <a:lstStyle/>
          <a:p>
            <a:pPr eaLnBrk="1" hangingPunct="1"/>
            <a:r>
              <a:rPr lang="en-US" dirty="0" err="1" smtClean="0"/>
              <a:t>Menghasilkan</a:t>
            </a:r>
            <a:r>
              <a:rPr lang="en-US" dirty="0" smtClean="0"/>
              <a:t> </a:t>
            </a:r>
            <a:r>
              <a:rPr lang="en-US" dirty="0" err="1" smtClean="0"/>
              <a:t>citra</a:t>
            </a:r>
            <a:r>
              <a:rPr lang="en-US" dirty="0" smtClean="0"/>
              <a:t> </a:t>
            </a:r>
            <a:r>
              <a:rPr lang="en-US" dirty="0" err="1" smtClean="0"/>
              <a:t>biner</a:t>
            </a:r>
            <a:r>
              <a:rPr lang="en-US" dirty="0"/>
              <a:t> </a:t>
            </a:r>
            <a:r>
              <a:rPr lang="en-US" dirty="0" smtClean="0"/>
              <a:t>(</a:t>
            </a:r>
            <a:r>
              <a:rPr lang="en-US" dirty="0" err="1" smtClean="0"/>
              <a:t>nilai</a:t>
            </a:r>
            <a:r>
              <a:rPr lang="en-US" dirty="0" smtClean="0"/>
              <a:t> </a:t>
            </a:r>
            <a:r>
              <a:rPr lang="en-US" dirty="0" err="1" smtClean="0"/>
              <a:t>piksel</a:t>
            </a:r>
            <a:r>
              <a:rPr lang="en-US" dirty="0" smtClean="0"/>
              <a:t> 0/1)</a:t>
            </a:r>
          </a:p>
          <a:p>
            <a:r>
              <a:rPr lang="en-US" dirty="0" err="1" smtClean="0"/>
              <a:t>Prosesnya</a:t>
            </a:r>
            <a:r>
              <a:rPr lang="en-US" dirty="0" smtClean="0"/>
              <a:t>, </a:t>
            </a:r>
            <a:r>
              <a:rPr lang="en-US" dirty="0" err="1" smtClean="0"/>
              <a:t>tentukan</a:t>
            </a:r>
            <a:r>
              <a:rPr lang="en-US" dirty="0" smtClean="0"/>
              <a:t> </a:t>
            </a:r>
            <a:r>
              <a:rPr lang="en-US" dirty="0" err="1" smtClean="0"/>
              <a:t>nilai</a:t>
            </a:r>
            <a:r>
              <a:rPr lang="en-US" dirty="0" smtClean="0"/>
              <a:t> </a:t>
            </a:r>
            <a:r>
              <a:rPr lang="en-US" dirty="0" err="1" smtClean="0"/>
              <a:t>thresholding</a:t>
            </a:r>
            <a:r>
              <a:rPr lang="en-US" dirty="0" smtClean="0"/>
              <a:t> (m) :</a:t>
            </a:r>
            <a:endParaRPr lang="en-US" dirty="0"/>
          </a:p>
          <a:p>
            <a:pPr lvl="1"/>
            <a:r>
              <a:rPr lang="en-US" dirty="0" err="1" smtClean="0"/>
              <a:t>Nilai</a:t>
            </a:r>
            <a:r>
              <a:rPr lang="en-US" dirty="0" smtClean="0"/>
              <a:t> </a:t>
            </a:r>
            <a:r>
              <a:rPr lang="en-US" dirty="0" err="1" smtClean="0"/>
              <a:t>piksel</a:t>
            </a:r>
            <a:r>
              <a:rPr lang="en-US" dirty="0" smtClean="0"/>
              <a:t> di </a:t>
            </a:r>
            <a:r>
              <a:rPr lang="en-US" dirty="0" err="1" smtClean="0"/>
              <a:t>bawah</a:t>
            </a:r>
            <a:r>
              <a:rPr lang="en-US" dirty="0" smtClean="0"/>
              <a:t> </a:t>
            </a:r>
            <a:r>
              <a:rPr lang="en-US" dirty="0" err="1" smtClean="0"/>
              <a:t>nilai</a:t>
            </a:r>
            <a:r>
              <a:rPr lang="en-US" dirty="0" smtClean="0"/>
              <a:t> m </a:t>
            </a:r>
            <a:r>
              <a:rPr lang="en-US" dirty="0" err="1" smtClean="0"/>
              <a:t>dibuat</a:t>
            </a:r>
            <a:r>
              <a:rPr lang="en-US" dirty="0" smtClean="0"/>
              <a:t> </a:t>
            </a:r>
            <a:r>
              <a:rPr lang="en-US" dirty="0" err="1" smtClean="0"/>
              <a:t>menjadi</a:t>
            </a:r>
            <a:r>
              <a:rPr lang="en-US" dirty="0" smtClean="0"/>
              <a:t> 0</a:t>
            </a:r>
            <a:endParaRPr lang="en-US" dirty="0"/>
          </a:p>
          <a:p>
            <a:pPr lvl="1"/>
            <a:r>
              <a:rPr lang="en-US" dirty="0" err="1" smtClean="0"/>
              <a:t>Nilai</a:t>
            </a:r>
            <a:r>
              <a:rPr lang="en-US" dirty="0" smtClean="0"/>
              <a:t> </a:t>
            </a:r>
            <a:r>
              <a:rPr lang="en-US" dirty="0" err="1" smtClean="0"/>
              <a:t>piksel</a:t>
            </a:r>
            <a:r>
              <a:rPr lang="en-US" dirty="0" smtClean="0"/>
              <a:t> di </a:t>
            </a:r>
            <a:r>
              <a:rPr lang="en-US" dirty="0" err="1" smtClean="0"/>
              <a:t>atas</a:t>
            </a:r>
            <a:r>
              <a:rPr lang="en-US" dirty="0" smtClean="0"/>
              <a:t> </a:t>
            </a:r>
            <a:r>
              <a:rPr lang="en-US" dirty="0" err="1" smtClean="0"/>
              <a:t>nilai</a:t>
            </a:r>
            <a:r>
              <a:rPr lang="en-US" dirty="0" smtClean="0"/>
              <a:t> m </a:t>
            </a:r>
            <a:r>
              <a:rPr lang="en-US" dirty="0" err="1" smtClean="0"/>
              <a:t>dibuat</a:t>
            </a:r>
            <a:r>
              <a:rPr lang="en-US" dirty="0" smtClean="0"/>
              <a:t> </a:t>
            </a:r>
            <a:r>
              <a:rPr lang="en-US" dirty="0" err="1" smtClean="0"/>
              <a:t>menjadi</a:t>
            </a:r>
            <a:r>
              <a:rPr lang="en-US" dirty="0" smtClean="0"/>
              <a:t> 1</a:t>
            </a:r>
            <a:endParaRPr lang="en-US" dirty="0"/>
          </a:p>
          <a:p>
            <a:pPr eaLnBrk="1" hangingPunct="1"/>
            <a:r>
              <a:rPr lang="en-US" dirty="0" smtClean="0"/>
              <a:t> </a:t>
            </a: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3733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8952BB00-CEA7-47F9-B371-083F3EC8A1A6}" type="slidenum">
              <a:rPr lang="id-ID" smtClean="0"/>
              <a:t>10</a:t>
            </a:fld>
            <a:endParaRPr lang="id-ID"/>
          </a:p>
        </p:txBody>
      </p:sp>
    </p:spTree>
    <p:extLst>
      <p:ext uri="{BB962C8B-B14F-4D97-AF65-F5344CB8AC3E}">
        <p14:creationId xmlns:p14="http://schemas.microsoft.com/office/powerpoint/2010/main" val="1830668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1541463" y="157609"/>
            <a:ext cx="7793037" cy="1462087"/>
          </a:xfrm>
        </p:spPr>
        <p:txBody>
          <a:bodyPr/>
          <a:lstStyle/>
          <a:p>
            <a:pPr eaLnBrk="1" hangingPunct="1"/>
            <a:r>
              <a:rPr lang="en-US" dirty="0" smtClean="0"/>
              <a:t>Contrast Stretching</a:t>
            </a:r>
          </a:p>
        </p:txBody>
      </p:sp>
      <p:sp>
        <p:nvSpPr>
          <p:cNvPr id="12293" name="Rectangle 3"/>
          <p:cNvSpPr>
            <a:spLocks noGrp="1" noChangeArrowheads="1"/>
          </p:cNvSpPr>
          <p:nvPr>
            <p:ph idx="1"/>
          </p:nvPr>
        </p:nvSpPr>
        <p:spPr>
          <a:xfrm>
            <a:off x="125506" y="1781223"/>
            <a:ext cx="6580094" cy="4122036"/>
          </a:xfrm>
        </p:spPr>
        <p:txBody>
          <a:bodyPr>
            <a:normAutofit lnSpcReduction="10000"/>
          </a:bodyPr>
          <a:lstStyle/>
          <a:p>
            <a:pPr eaLnBrk="1" hangingPunct="1">
              <a:lnSpc>
                <a:spcPct val="90000"/>
              </a:lnSpc>
            </a:pPr>
            <a:r>
              <a:rPr lang="en-US" dirty="0" err="1"/>
              <a:t>Mengubah</a:t>
            </a:r>
            <a:r>
              <a:rPr lang="en-US" dirty="0"/>
              <a:t> </a:t>
            </a:r>
            <a:r>
              <a:rPr lang="en-US" dirty="0" err="1"/>
              <a:t>kontras</a:t>
            </a:r>
            <a:r>
              <a:rPr lang="en-US" dirty="0"/>
              <a:t> </a:t>
            </a:r>
            <a:r>
              <a:rPr lang="en-US" dirty="0" err="1"/>
              <a:t>dari</a:t>
            </a:r>
            <a:r>
              <a:rPr lang="en-US" dirty="0"/>
              <a:t> </a:t>
            </a:r>
            <a:r>
              <a:rPr lang="en-US" dirty="0" err="1"/>
              <a:t>suatu</a:t>
            </a:r>
            <a:r>
              <a:rPr lang="en-US" dirty="0"/>
              <a:t> </a:t>
            </a:r>
            <a:r>
              <a:rPr lang="en-US" dirty="0" err="1" smtClean="0"/>
              <a:t>citra</a:t>
            </a:r>
            <a:r>
              <a:rPr lang="en-US" dirty="0" smtClean="0"/>
              <a:t> </a:t>
            </a:r>
            <a:r>
              <a:rPr lang="en-US" dirty="0" err="1" smtClean="0"/>
              <a:t>dengan</a:t>
            </a:r>
            <a:r>
              <a:rPr lang="en-US" dirty="0" smtClean="0"/>
              <a:t> </a:t>
            </a:r>
            <a:r>
              <a:rPr lang="en-US" dirty="0" err="1"/>
              <a:t>cara</a:t>
            </a:r>
            <a:r>
              <a:rPr lang="en-US" dirty="0"/>
              <a:t> </a:t>
            </a:r>
            <a:r>
              <a:rPr lang="en-US" dirty="0" err="1"/>
              <a:t>mengubah</a:t>
            </a:r>
            <a:r>
              <a:rPr lang="en-US" dirty="0"/>
              <a:t> </a:t>
            </a:r>
            <a:r>
              <a:rPr lang="en-US" dirty="0" err="1"/>
              <a:t>greylevel</a:t>
            </a:r>
            <a:r>
              <a:rPr lang="en-US" dirty="0"/>
              <a:t>  </a:t>
            </a:r>
            <a:r>
              <a:rPr lang="en-US" dirty="0" err="1"/>
              <a:t>piksel-piksel</a:t>
            </a:r>
            <a:r>
              <a:rPr lang="en-US" dirty="0"/>
              <a:t> </a:t>
            </a:r>
            <a:r>
              <a:rPr lang="en-US" dirty="0" err="1"/>
              <a:t>pada</a:t>
            </a:r>
            <a:r>
              <a:rPr lang="en-US" dirty="0"/>
              <a:t> </a:t>
            </a:r>
            <a:r>
              <a:rPr lang="en-US" dirty="0" err="1"/>
              <a:t>citra</a:t>
            </a:r>
            <a:r>
              <a:rPr lang="en-US" dirty="0"/>
              <a:t> </a:t>
            </a:r>
            <a:r>
              <a:rPr lang="en-US" dirty="0" err="1"/>
              <a:t>menurut</a:t>
            </a:r>
            <a:r>
              <a:rPr lang="en-US" dirty="0"/>
              <a:t> </a:t>
            </a:r>
            <a:r>
              <a:rPr lang="en-US" dirty="0" err="1"/>
              <a:t>fungsi</a:t>
            </a:r>
            <a:r>
              <a:rPr lang="en-US" dirty="0"/>
              <a:t> s = T(r) </a:t>
            </a:r>
            <a:r>
              <a:rPr lang="en-US" dirty="0" err="1"/>
              <a:t>tertentu</a:t>
            </a:r>
            <a:endParaRPr lang="en-US" dirty="0"/>
          </a:p>
          <a:p>
            <a:pPr eaLnBrk="1" hangingPunct="1">
              <a:lnSpc>
                <a:spcPct val="90000"/>
              </a:lnSpc>
            </a:pPr>
            <a:r>
              <a:rPr lang="en-US" dirty="0"/>
              <a:t>r1 </a:t>
            </a:r>
            <a:r>
              <a:rPr lang="en-US" dirty="0">
                <a:cs typeface="Tahoma" panose="020B0604030504040204" pitchFamily="34" charset="0"/>
              </a:rPr>
              <a:t>≤ r2, s</a:t>
            </a:r>
            <a:r>
              <a:rPr lang="en-US" dirty="0"/>
              <a:t>1 </a:t>
            </a:r>
            <a:r>
              <a:rPr lang="en-US" dirty="0">
                <a:cs typeface="Tahoma" panose="020B0604030504040204" pitchFamily="34" charset="0"/>
              </a:rPr>
              <a:t>≤ s2</a:t>
            </a:r>
          </a:p>
          <a:p>
            <a:pPr eaLnBrk="1" hangingPunct="1">
              <a:lnSpc>
                <a:spcPct val="90000"/>
              </a:lnSpc>
            </a:pPr>
            <a:r>
              <a:rPr lang="en-US" dirty="0"/>
              <a:t>r1 =</a:t>
            </a:r>
            <a:r>
              <a:rPr lang="en-US" dirty="0">
                <a:cs typeface="Tahoma" panose="020B0604030504040204" pitchFamily="34" charset="0"/>
              </a:rPr>
              <a:t> r2, s</a:t>
            </a:r>
            <a:r>
              <a:rPr lang="en-US" dirty="0"/>
              <a:t>1 =</a:t>
            </a:r>
            <a:r>
              <a:rPr lang="en-US" dirty="0">
                <a:cs typeface="Tahoma" panose="020B0604030504040204" pitchFamily="34" charset="0"/>
              </a:rPr>
              <a:t> s2 </a:t>
            </a:r>
            <a:r>
              <a:rPr lang="en-US" dirty="0">
                <a:cs typeface="Tahoma" panose="020B0604030504040204" pitchFamily="34" charset="0"/>
                <a:sym typeface="Wingdings" panose="05000000000000000000" pitchFamily="2" charset="2"/>
              </a:rPr>
              <a:t> </a:t>
            </a:r>
            <a:r>
              <a:rPr lang="en-US" dirty="0" err="1">
                <a:cs typeface="Tahoma" panose="020B0604030504040204" pitchFamily="34" charset="0"/>
                <a:sym typeface="Wingdings" panose="05000000000000000000" pitchFamily="2" charset="2"/>
              </a:rPr>
              <a:t>tidak</a:t>
            </a:r>
            <a:r>
              <a:rPr lang="en-US" dirty="0">
                <a:cs typeface="Tahoma" panose="020B0604030504040204" pitchFamily="34" charset="0"/>
                <a:sym typeface="Wingdings" panose="05000000000000000000" pitchFamily="2" charset="2"/>
              </a:rPr>
              <a:t> </a:t>
            </a:r>
            <a:r>
              <a:rPr lang="en-US" dirty="0" err="1">
                <a:cs typeface="Tahoma" panose="020B0604030504040204" pitchFamily="34" charset="0"/>
                <a:sym typeface="Wingdings" panose="05000000000000000000" pitchFamily="2" charset="2"/>
              </a:rPr>
              <a:t>ada</a:t>
            </a:r>
            <a:r>
              <a:rPr lang="en-US" dirty="0">
                <a:cs typeface="Tahoma" panose="020B0604030504040204" pitchFamily="34" charset="0"/>
                <a:sym typeface="Wingdings" panose="05000000000000000000" pitchFamily="2" charset="2"/>
              </a:rPr>
              <a:t> </a:t>
            </a:r>
            <a:r>
              <a:rPr lang="en-US" dirty="0" err="1">
                <a:cs typeface="Tahoma" panose="020B0604030504040204" pitchFamily="34" charset="0"/>
                <a:sym typeface="Wingdings" panose="05000000000000000000" pitchFamily="2" charset="2"/>
              </a:rPr>
              <a:t>perubahan</a:t>
            </a:r>
            <a:endParaRPr lang="en-US" dirty="0">
              <a:cs typeface="Tahoma" panose="020B0604030504040204" pitchFamily="34" charset="0"/>
              <a:sym typeface="Wingdings" panose="05000000000000000000" pitchFamily="2" charset="2"/>
            </a:endParaRPr>
          </a:p>
          <a:p>
            <a:pPr eaLnBrk="1" hangingPunct="1">
              <a:lnSpc>
                <a:spcPct val="90000"/>
              </a:lnSpc>
            </a:pPr>
            <a:r>
              <a:rPr lang="en-US" dirty="0"/>
              <a:t>r1 =</a:t>
            </a:r>
            <a:r>
              <a:rPr lang="en-US" dirty="0">
                <a:cs typeface="Tahoma" panose="020B0604030504040204" pitchFamily="34" charset="0"/>
              </a:rPr>
              <a:t> r2, s</a:t>
            </a:r>
            <a:r>
              <a:rPr lang="en-US" dirty="0"/>
              <a:t>1 =</a:t>
            </a:r>
            <a:r>
              <a:rPr lang="en-US" dirty="0">
                <a:cs typeface="Tahoma" panose="020B0604030504040204" pitchFamily="34" charset="0"/>
              </a:rPr>
              <a:t> 0, s2 = 255 </a:t>
            </a:r>
            <a:r>
              <a:rPr lang="en-US" dirty="0">
                <a:cs typeface="Tahoma" panose="020B0604030504040204" pitchFamily="34" charset="0"/>
                <a:sym typeface="Wingdings" panose="05000000000000000000" pitchFamily="2" charset="2"/>
              </a:rPr>
              <a:t> </a:t>
            </a:r>
            <a:r>
              <a:rPr lang="en-US" dirty="0" err="1">
                <a:cs typeface="Tahoma" panose="020B0604030504040204" pitchFamily="34" charset="0"/>
                <a:sym typeface="Wingdings" panose="05000000000000000000" pitchFamily="2" charset="2"/>
              </a:rPr>
              <a:t>tresholding</a:t>
            </a:r>
            <a:r>
              <a:rPr lang="en-US" dirty="0">
                <a:cs typeface="Tahoma" panose="020B0604030504040204" pitchFamily="34" charset="0"/>
                <a:sym typeface="Wingdings" panose="05000000000000000000" pitchFamily="2" charset="2"/>
              </a:rPr>
              <a:t> </a:t>
            </a:r>
            <a:r>
              <a:rPr lang="en-US" dirty="0" err="1">
                <a:cs typeface="Tahoma" panose="020B0604030504040204" pitchFamily="34" charset="0"/>
                <a:sym typeface="Wingdings" panose="05000000000000000000" pitchFamily="2" charset="2"/>
              </a:rPr>
              <a:t>menjadi</a:t>
            </a:r>
            <a:r>
              <a:rPr lang="en-US" dirty="0">
                <a:cs typeface="Tahoma" panose="020B0604030504040204" pitchFamily="34" charset="0"/>
                <a:sym typeface="Wingdings" panose="05000000000000000000" pitchFamily="2" charset="2"/>
              </a:rPr>
              <a:t> </a:t>
            </a:r>
            <a:r>
              <a:rPr lang="en-US" dirty="0" err="1">
                <a:cs typeface="Tahoma" panose="020B0604030504040204" pitchFamily="34" charset="0"/>
                <a:sym typeface="Wingdings" panose="05000000000000000000" pitchFamily="2" charset="2"/>
              </a:rPr>
              <a:t>citra</a:t>
            </a:r>
            <a:r>
              <a:rPr lang="en-US" dirty="0">
                <a:cs typeface="Tahoma" panose="020B0604030504040204" pitchFamily="34" charset="0"/>
                <a:sym typeface="Wingdings" panose="05000000000000000000" pitchFamily="2" charset="2"/>
              </a:rPr>
              <a:t> </a:t>
            </a:r>
            <a:r>
              <a:rPr lang="en-US" dirty="0" err="1">
                <a:cs typeface="Tahoma" panose="020B0604030504040204" pitchFamily="34" charset="0"/>
                <a:sym typeface="Wingdings" panose="05000000000000000000" pitchFamily="2" charset="2"/>
              </a:rPr>
              <a:t>biner</a:t>
            </a:r>
            <a:r>
              <a:rPr lang="en-US" dirty="0">
                <a:cs typeface="Tahoma" panose="020B0604030504040204" pitchFamily="34" charset="0"/>
                <a:sym typeface="Wingdings" panose="05000000000000000000" pitchFamily="2" charset="2"/>
              </a:rPr>
              <a:t> </a:t>
            </a:r>
            <a:r>
              <a:rPr lang="en-US" dirty="0" err="1">
                <a:cs typeface="Tahoma" panose="020B0604030504040204" pitchFamily="34" charset="0"/>
                <a:sym typeface="Wingdings" panose="05000000000000000000" pitchFamily="2" charset="2"/>
              </a:rPr>
              <a:t>dengan</a:t>
            </a:r>
            <a:r>
              <a:rPr lang="en-US" dirty="0">
                <a:cs typeface="Tahoma" panose="020B0604030504040204" pitchFamily="34" charset="0"/>
                <a:sym typeface="Wingdings" panose="05000000000000000000" pitchFamily="2" charset="2"/>
              </a:rPr>
              <a:t> </a:t>
            </a:r>
            <a:r>
              <a:rPr lang="en-US" dirty="0" err="1">
                <a:cs typeface="Tahoma" panose="020B0604030504040204" pitchFamily="34" charset="0"/>
                <a:sym typeface="Wingdings" panose="05000000000000000000" pitchFamily="2" charset="2"/>
              </a:rPr>
              <a:t>ambang</a:t>
            </a:r>
            <a:r>
              <a:rPr lang="en-US" dirty="0">
                <a:cs typeface="Tahoma" panose="020B0604030504040204" pitchFamily="34" charset="0"/>
                <a:sym typeface="Wingdings" panose="05000000000000000000" pitchFamily="2" charset="2"/>
              </a:rPr>
              <a:t> r1</a:t>
            </a:r>
          </a:p>
          <a:p>
            <a:pPr eaLnBrk="1" hangingPunct="1">
              <a:lnSpc>
                <a:spcPct val="90000"/>
              </a:lnSpc>
            </a:pPr>
            <a:endParaRPr lang="en-US" dirty="0">
              <a:cs typeface="Tahoma" panose="020B0604030504040204" pitchFamily="34" charset="0"/>
            </a:endParaRPr>
          </a:p>
          <a:p>
            <a:pPr eaLnBrk="1" hangingPunct="1">
              <a:lnSpc>
                <a:spcPct val="90000"/>
              </a:lnSpc>
              <a:buFont typeface="Wingdings" panose="05000000000000000000" pitchFamily="2" charset="2"/>
              <a:buNone/>
            </a:pPr>
            <a:endParaRPr lang="en-US" sz="2400" dirty="0">
              <a:cs typeface="Tahoma" panose="020B0604030504040204" pitchFamily="34" charset="0"/>
            </a:endParaRPr>
          </a:p>
        </p:txBody>
      </p:sp>
      <p:sp>
        <p:nvSpPr>
          <p:cNvPr id="12291"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A620A82-7F82-452B-8FDA-27128AE7185E}" type="slidenum">
              <a:rPr lang="en-US"/>
              <a:pPr/>
              <a:t>11</a:t>
            </a:fld>
            <a:endParaRPr lang="en-US"/>
          </a:p>
        </p:txBody>
      </p:sp>
      <p:sp>
        <p:nvSpPr>
          <p:cNvPr id="12294" name="Rectangle 4"/>
          <p:cNvSpPr>
            <a:spLocks noChangeArrowheads="1"/>
          </p:cNvSpPr>
          <p:nvPr/>
        </p:nvSpPr>
        <p:spPr bwMode="auto">
          <a:xfrm>
            <a:off x="7620000" y="2209800"/>
            <a:ext cx="23622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12295" name="Freeform 5"/>
          <p:cNvSpPr>
            <a:spLocks/>
          </p:cNvSpPr>
          <p:nvPr/>
        </p:nvSpPr>
        <p:spPr bwMode="auto">
          <a:xfrm>
            <a:off x="7620000" y="2209800"/>
            <a:ext cx="2362200" cy="2362200"/>
          </a:xfrm>
          <a:custGeom>
            <a:avLst/>
            <a:gdLst>
              <a:gd name="T0" fmla="*/ 0 w 1488"/>
              <a:gd name="T1" fmla="*/ 2362200 h 1488"/>
              <a:gd name="T2" fmla="*/ 762000 w 1488"/>
              <a:gd name="T3" fmla="*/ 2057400 h 1488"/>
              <a:gd name="T4" fmla="*/ 1524000 w 1488"/>
              <a:gd name="T5" fmla="*/ 533400 h 1488"/>
              <a:gd name="T6" fmla="*/ 2362200 w 1488"/>
              <a:gd name="T7" fmla="*/ 0 h 14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8" h="1488">
                <a:moveTo>
                  <a:pt x="0" y="1488"/>
                </a:moveTo>
                <a:lnTo>
                  <a:pt x="480" y="1296"/>
                </a:lnTo>
                <a:lnTo>
                  <a:pt x="960" y="336"/>
                </a:lnTo>
                <a:lnTo>
                  <a:pt x="1488" y="0"/>
                </a:lnTo>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Oval 7"/>
          <p:cNvSpPr>
            <a:spLocks noChangeArrowheads="1"/>
          </p:cNvSpPr>
          <p:nvPr/>
        </p:nvSpPr>
        <p:spPr bwMode="auto">
          <a:xfrm>
            <a:off x="8305800" y="4267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12297" name="Oval 8"/>
          <p:cNvSpPr>
            <a:spLocks noChangeArrowheads="1"/>
          </p:cNvSpPr>
          <p:nvPr/>
        </p:nvSpPr>
        <p:spPr bwMode="auto">
          <a:xfrm>
            <a:off x="9144000" y="2743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p>
        </p:txBody>
      </p:sp>
      <p:sp>
        <p:nvSpPr>
          <p:cNvPr id="12298" name="Text Box 9"/>
          <p:cNvSpPr txBox="1">
            <a:spLocks noChangeArrowheads="1"/>
          </p:cNvSpPr>
          <p:nvPr/>
        </p:nvSpPr>
        <p:spPr bwMode="auto">
          <a:xfrm>
            <a:off x="7467600" y="45720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t>0</a:t>
            </a:r>
          </a:p>
        </p:txBody>
      </p:sp>
      <p:sp>
        <p:nvSpPr>
          <p:cNvPr id="12299" name="Text Box 10"/>
          <p:cNvSpPr txBox="1">
            <a:spLocks noChangeArrowheads="1"/>
          </p:cNvSpPr>
          <p:nvPr/>
        </p:nvSpPr>
        <p:spPr bwMode="auto">
          <a:xfrm>
            <a:off x="7239000" y="32766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t>s</a:t>
            </a:r>
          </a:p>
        </p:txBody>
      </p:sp>
      <p:sp>
        <p:nvSpPr>
          <p:cNvPr id="12300" name="Text Box 11"/>
          <p:cNvSpPr txBox="1">
            <a:spLocks noChangeArrowheads="1"/>
          </p:cNvSpPr>
          <p:nvPr/>
        </p:nvSpPr>
        <p:spPr bwMode="auto">
          <a:xfrm>
            <a:off x="8458200" y="4114801"/>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t>(r1,s1)</a:t>
            </a:r>
          </a:p>
        </p:txBody>
      </p:sp>
      <p:sp>
        <p:nvSpPr>
          <p:cNvPr id="12301" name="Text Box 13"/>
          <p:cNvSpPr txBox="1">
            <a:spLocks noChangeArrowheads="1"/>
          </p:cNvSpPr>
          <p:nvPr/>
        </p:nvSpPr>
        <p:spPr bwMode="auto">
          <a:xfrm>
            <a:off x="8458200" y="46482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t>r</a:t>
            </a:r>
          </a:p>
        </p:txBody>
      </p:sp>
      <p:sp>
        <p:nvSpPr>
          <p:cNvPr id="12302" name="Text Box 14"/>
          <p:cNvSpPr txBox="1">
            <a:spLocks noChangeArrowheads="1"/>
          </p:cNvSpPr>
          <p:nvPr/>
        </p:nvSpPr>
        <p:spPr bwMode="auto">
          <a:xfrm>
            <a:off x="7086600" y="20574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t>255</a:t>
            </a:r>
          </a:p>
        </p:txBody>
      </p:sp>
      <p:sp>
        <p:nvSpPr>
          <p:cNvPr id="12303" name="Text Box 15"/>
          <p:cNvSpPr txBox="1">
            <a:spLocks noChangeArrowheads="1"/>
          </p:cNvSpPr>
          <p:nvPr/>
        </p:nvSpPr>
        <p:spPr bwMode="auto">
          <a:xfrm>
            <a:off x="9601200" y="457200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t>255</a:t>
            </a:r>
          </a:p>
        </p:txBody>
      </p:sp>
      <p:sp>
        <p:nvSpPr>
          <p:cNvPr id="12304" name="Text Box 16"/>
          <p:cNvSpPr txBox="1">
            <a:spLocks noChangeArrowheads="1"/>
          </p:cNvSpPr>
          <p:nvPr/>
        </p:nvSpPr>
        <p:spPr bwMode="auto">
          <a:xfrm>
            <a:off x="8915400" y="335280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t>T(r)</a:t>
            </a:r>
          </a:p>
        </p:txBody>
      </p:sp>
      <p:sp>
        <p:nvSpPr>
          <p:cNvPr id="12305" name="Text Box 17"/>
          <p:cNvSpPr txBox="1">
            <a:spLocks noChangeArrowheads="1"/>
          </p:cNvSpPr>
          <p:nvPr/>
        </p:nvSpPr>
        <p:spPr bwMode="auto">
          <a:xfrm>
            <a:off x="8001000" y="2590801"/>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t>(r2,s2)</a:t>
            </a:r>
          </a:p>
        </p:txBody>
      </p:sp>
    </p:spTree>
    <p:extLst>
      <p:ext uri="{BB962C8B-B14F-4D97-AF65-F5344CB8AC3E}">
        <p14:creationId xmlns:p14="http://schemas.microsoft.com/office/powerpoint/2010/main" val="2930933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163" y="279470"/>
            <a:ext cx="10304645" cy="1168330"/>
          </a:xfrm>
        </p:spPr>
        <p:txBody>
          <a:bodyPr/>
          <a:lstStyle/>
          <a:p>
            <a:pPr>
              <a:defRPr/>
            </a:pPr>
            <a:r>
              <a:rPr lang="en-US" dirty="0" smtClean="0"/>
              <a:t>Contras Stretching</a:t>
            </a:r>
            <a:endParaRPr lang="en-US" dirty="0"/>
          </a:p>
        </p:txBody>
      </p:sp>
      <p:sp>
        <p:nvSpPr>
          <p:cNvPr id="3" name="Content Placeholder 2"/>
          <p:cNvSpPr>
            <a:spLocks noGrp="1"/>
          </p:cNvSpPr>
          <p:nvPr>
            <p:ph idx="1"/>
          </p:nvPr>
        </p:nvSpPr>
        <p:spPr>
          <a:xfrm>
            <a:off x="6629399" y="1676399"/>
            <a:ext cx="5109409" cy="4800600"/>
          </a:xfrm>
        </p:spPr>
        <p:txBody>
          <a:bodyPr>
            <a:normAutofit fontScale="92500" lnSpcReduction="20000"/>
          </a:bodyPr>
          <a:lstStyle/>
          <a:p>
            <a:pPr marL="457200" indent="-376238">
              <a:buNone/>
              <a:defRPr/>
            </a:pPr>
            <a:r>
              <a:rPr lang="en-US" dirty="0" smtClean="0"/>
              <a:t>(a) </a:t>
            </a:r>
            <a:r>
              <a:rPr lang="en-US" dirty="0" err="1" smtClean="0"/>
              <a:t>Meningkatkan</a:t>
            </a:r>
            <a:r>
              <a:rPr lang="en-US" dirty="0" smtClean="0"/>
              <a:t> level </a:t>
            </a:r>
            <a:r>
              <a:rPr lang="en-US" dirty="0" err="1" smtClean="0"/>
              <a:t>keabuan</a:t>
            </a:r>
            <a:r>
              <a:rPr lang="en-US" dirty="0" smtClean="0"/>
              <a:t> </a:t>
            </a:r>
            <a:r>
              <a:rPr lang="en-US" dirty="0" err="1" smtClean="0"/>
              <a:t>secara</a:t>
            </a:r>
            <a:r>
              <a:rPr lang="en-US" dirty="0" smtClean="0"/>
              <a:t> </a:t>
            </a:r>
            <a:r>
              <a:rPr lang="en-US" dirty="0" err="1" smtClean="0"/>
              <a:t>dinamis</a:t>
            </a:r>
            <a:r>
              <a:rPr lang="en-US" dirty="0" smtClean="0"/>
              <a:t> </a:t>
            </a:r>
            <a:r>
              <a:rPr lang="en-US" dirty="0" err="1" smtClean="0"/>
              <a:t>pada</a:t>
            </a:r>
            <a:r>
              <a:rPr lang="en-US" dirty="0" smtClean="0"/>
              <a:t> </a:t>
            </a:r>
            <a:r>
              <a:rPr lang="en-US" dirty="0" err="1" smtClean="0"/>
              <a:t>citra</a:t>
            </a:r>
            <a:endParaRPr lang="en-US" dirty="0" smtClean="0"/>
          </a:p>
          <a:p>
            <a:pPr marL="365760" indent="-283464">
              <a:buNone/>
              <a:defRPr/>
            </a:pPr>
            <a:r>
              <a:rPr lang="en-US" dirty="0" smtClean="0"/>
              <a:t>(b) Citra </a:t>
            </a:r>
            <a:r>
              <a:rPr lang="en-US" dirty="0" err="1" smtClean="0"/>
              <a:t>dengan</a:t>
            </a:r>
            <a:r>
              <a:rPr lang="en-US" dirty="0" smtClean="0"/>
              <a:t> </a:t>
            </a:r>
            <a:r>
              <a:rPr lang="en-US" dirty="0" err="1" smtClean="0"/>
              <a:t>kontras</a:t>
            </a:r>
            <a:r>
              <a:rPr lang="en-US" dirty="0" smtClean="0"/>
              <a:t> </a:t>
            </a:r>
            <a:r>
              <a:rPr lang="en-US" dirty="0" err="1" smtClean="0"/>
              <a:t>rendah</a:t>
            </a:r>
            <a:r>
              <a:rPr lang="en-US" dirty="0" smtClean="0"/>
              <a:t> : </a:t>
            </a:r>
            <a:r>
              <a:rPr lang="en-US" dirty="0" err="1" smtClean="0"/>
              <a:t>Dihasilkan</a:t>
            </a:r>
            <a:r>
              <a:rPr lang="en-US" dirty="0" smtClean="0"/>
              <a:t> </a:t>
            </a:r>
            <a:r>
              <a:rPr lang="en-US" dirty="0" err="1" smtClean="0"/>
              <a:t>karena</a:t>
            </a:r>
            <a:r>
              <a:rPr lang="en-US" dirty="0" smtClean="0"/>
              <a:t> </a:t>
            </a:r>
            <a:r>
              <a:rPr lang="en-US" dirty="0" err="1" smtClean="0"/>
              <a:t>pencahayaan</a:t>
            </a:r>
            <a:r>
              <a:rPr lang="en-US" dirty="0" smtClean="0"/>
              <a:t>, </a:t>
            </a:r>
            <a:r>
              <a:rPr lang="en-US" dirty="0" err="1" smtClean="0"/>
              <a:t>kurangnya</a:t>
            </a:r>
            <a:r>
              <a:rPr lang="en-US" dirty="0" smtClean="0"/>
              <a:t> </a:t>
            </a:r>
            <a:r>
              <a:rPr lang="en-US" dirty="0" err="1" smtClean="0"/>
              <a:t>rentang</a:t>
            </a:r>
            <a:r>
              <a:rPr lang="en-US" dirty="0" smtClean="0"/>
              <a:t> </a:t>
            </a:r>
            <a:r>
              <a:rPr lang="en-US" dirty="0" err="1" smtClean="0"/>
              <a:t>dinamis</a:t>
            </a:r>
            <a:r>
              <a:rPr lang="en-US" dirty="0" smtClean="0"/>
              <a:t> </a:t>
            </a:r>
            <a:r>
              <a:rPr lang="en-US" dirty="0" err="1" smtClean="0"/>
              <a:t>dalam</a:t>
            </a:r>
            <a:r>
              <a:rPr lang="en-US" dirty="0" smtClean="0"/>
              <a:t> sensor, </a:t>
            </a:r>
            <a:r>
              <a:rPr lang="en-US" dirty="0" err="1" smtClean="0"/>
              <a:t>atau</a:t>
            </a:r>
            <a:r>
              <a:rPr lang="en-US" dirty="0" smtClean="0"/>
              <a:t> </a:t>
            </a:r>
            <a:r>
              <a:rPr lang="en-US" dirty="0" err="1" smtClean="0"/>
              <a:t>bahkan</a:t>
            </a:r>
            <a:r>
              <a:rPr lang="en-US" dirty="0" smtClean="0"/>
              <a:t> </a:t>
            </a:r>
            <a:r>
              <a:rPr lang="en-US" dirty="0" err="1" smtClean="0"/>
              <a:t>salah</a:t>
            </a:r>
            <a:r>
              <a:rPr lang="en-US" dirty="0" smtClean="0"/>
              <a:t> setting </a:t>
            </a:r>
            <a:r>
              <a:rPr lang="en-US" dirty="0" err="1" smtClean="0"/>
              <a:t>lensa</a:t>
            </a:r>
            <a:r>
              <a:rPr lang="en-US" dirty="0" smtClean="0"/>
              <a:t> aperture </a:t>
            </a:r>
            <a:r>
              <a:rPr lang="en-US" dirty="0" err="1" smtClean="0"/>
              <a:t>pada</a:t>
            </a:r>
            <a:r>
              <a:rPr lang="en-US" dirty="0" smtClean="0"/>
              <a:t> </a:t>
            </a:r>
            <a:r>
              <a:rPr lang="en-US" dirty="0" err="1" smtClean="0"/>
              <a:t>saat</a:t>
            </a:r>
            <a:r>
              <a:rPr lang="en-US" dirty="0" smtClean="0"/>
              <a:t> </a:t>
            </a:r>
            <a:r>
              <a:rPr lang="en-US" dirty="0" err="1" smtClean="0"/>
              <a:t>akuisisi</a:t>
            </a:r>
            <a:r>
              <a:rPr lang="en-US" dirty="0" smtClean="0"/>
              <a:t> </a:t>
            </a:r>
            <a:r>
              <a:rPr lang="en-US" dirty="0" err="1" smtClean="0"/>
              <a:t>citra</a:t>
            </a:r>
            <a:endParaRPr lang="en-US" dirty="0" smtClean="0"/>
          </a:p>
          <a:p>
            <a:pPr marL="365760" indent="-283464">
              <a:buNone/>
              <a:defRPr/>
            </a:pPr>
            <a:r>
              <a:rPr lang="en-US" dirty="0" smtClean="0"/>
              <a:t>(c) </a:t>
            </a:r>
            <a:r>
              <a:rPr lang="en-US" dirty="0" err="1" smtClean="0"/>
              <a:t>Hasil</a:t>
            </a:r>
            <a:r>
              <a:rPr lang="en-US" dirty="0" smtClean="0"/>
              <a:t> Contras Stretching </a:t>
            </a:r>
          </a:p>
          <a:p>
            <a:pPr marL="365760" indent="-283464">
              <a:buNone/>
              <a:defRPr/>
            </a:pPr>
            <a:r>
              <a:rPr lang="en-US" dirty="0"/>
              <a:t> </a:t>
            </a:r>
            <a:r>
              <a:rPr lang="en-US" dirty="0" smtClean="0"/>
              <a:t>       : (r</a:t>
            </a:r>
            <a:r>
              <a:rPr lang="en-US" sz="2000" dirty="0"/>
              <a:t>1</a:t>
            </a:r>
            <a:r>
              <a:rPr lang="en-US" dirty="0" smtClean="0"/>
              <a:t>, s</a:t>
            </a:r>
            <a:r>
              <a:rPr lang="en-US" sz="2000" dirty="0"/>
              <a:t>1</a:t>
            </a:r>
            <a:r>
              <a:rPr lang="en-US" dirty="0" smtClean="0"/>
              <a:t>) = (</a:t>
            </a:r>
            <a:r>
              <a:rPr lang="en-US" dirty="0" err="1" smtClean="0"/>
              <a:t>r</a:t>
            </a:r>
            <a:r>
              <a:rPr lang="en-US" sz="2000" dirty="0" err="1"/>
              <a:t>min</a:t>
            </a:r>
            <a:r>
              <a:rPr lang="en-US" dirty="0" smtClean="0"/>
              <a:t>, 0) </a:t>
            </a:r>
            <a:r>
              <a:rPr lang="en-US" dirty="0" err="1" smtClean="0"/>
              <a:t>dan</a:t>
            </a:r>
            <a:r>
              <a:rPr lang="en-US" dirty="0" smtClean="0"/>
              <a:t> </a:t>
            </a:r>
          </a:p>
          <a:p>
            <a:pPr marL="365760" indent="-283464">
              <a:buNone/>
              <a:defRPr/>
            </a:pPr>
            <a:r>
              <a:rPr lang="en-US" dirty="0"/>
              <a:t> </a:t>
            </a:r>
            <a:r>
              <a:rPr lang="en-US" dirty="0" smtClean="0"/>
              <a:t>       (r</a:t>
            </a:r>
            <a:r>
              <a:rPr lang="en-US" sz="2000" dirty="0"/>
              <a:t>2</a:t>
            </a:r>
            <a:r>
              <a:rPr lang="en-US" dirty="0" smtClean="0"/>
              <a:t>, s</a:t>
            </a:r>
            <a:r>
              <a:rPr lang="en-US" sz="2000" dirty="0"/>
              <a:t>2</a:t>
            </a:r>
            <a:r>
              <a:rPr lang="en-US" dirty="0" smtClean="0"/>
              <a:t>) = (r, L-1)</a:t>
            </a:r>
          </a:p>
          <a:p>
            <a:pPr marL="365760" indent="-283464">
              <a:buNone/>
              <a:defRPr/>
            </a:pPr>
            <a:r>
              <a:rPr lang="en-US" dirty="0" smtClean="0"/>
              <a:t>(d) </a:t>
            </a:r>
            <a:r>
              <a:rPr lang="en-US" dirty="0" err="1" smtClean="0"/>
              <a:t>Hasil</a:t>
            </a:r>
            <a:r>
              <a:rPr lang="en-US" dirty="0" smtClean="0"/>
              <a:t> </a:t>
            </a:r>
            <a:r>
              <a:rPr lang="en-US" dirty="0" err="1" smtClean="0"/>
              <a:t>thresholding</a:t>
            </a:r>
            <a:r>
              <a:rPr lang="en-US" dirty="0" smtClean="0"/>
              <a:t> </a:t>
            </a:r>
            <a:r>
              <a:rPr lang="en-US" dirty="0" err="1" smtClean="0"/>
              <a:t>citra</a:t>
            </a:r>
            <a:r>
              <a:rPr lang="en-US" dirty="0" smtClean="0"/>
              <a:t> (c)</a:t>
            </a:r>
            <a:endParaRPr lang="en-US" dirty="0"/>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1" y="1676399"/>
            <a:ext cx="4511039" cy="446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436367" y="6353020"/>
            <a:ext cx="5151120" cy="247958"/>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sp>
        <p:nvSpPr>
          <p:cNvPr id="4" name="Slide Number Placeholder 3"/>
          <p:cNvSpPr>
            <a:spLocks noGrp="1"/>
          </p:cNvSpPr>
          <p:nvPr>
            <p:ph type="sldNum" sz="quarter" idx="12"/>
          </p:nvPr>
        </p:nvSpPr>
        <p:spPr/>
        <p:txBody>
          <a:bodyPr/>
          <a:lstStyle/>
          <a:p>
            <a:fld id="{8952BB00-CEA7-47F9-B371-083F3EC8A1A6}" type="slidenum">
              <a:rPr lang="id-ID" smtClean="0"/>
              <a:t>12</a:t>
            </a:fld>
            <a:endParaRPr lang="id-ID"/>
          </a:p>
        </p:txBody>
      </p:sp>
    </p:spTree>
    <p:extLst>
      <p:ext uri="{BB962C8B-B14F-4D97-AF65-F5344CB8AC3E}">
        <p14:creationId xmlns:p14="http://schemas.microsoft.com/office/powerpoint/2010/main" val="3986149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1440611" y="106737"/>
            <a:ext cx="7793037" cy="1462087"/>
          </a:xfrm>
        </p:spPr>
        <p:txBody>
          <a:bodyPr/>
          <a:lstStyle/>
          <a:p>
            <a:pPr eaLnBrk="1" hangingPunct="1"/>
            <a:r>
              <a:rPr lang="en-US" dirty="0" smtClean="0"/>
              <a:t>Contrast Stretching</a:t>
            </a:r>
          </a:p>
        </p:txBody>
      </p:sp>
      <p:sp>
        <p:nvSpPr>
          <p:cNvPr id="14341" name="Rectangle 3"/>
          <p:cNvSpPr>
            <a:spLocks noGrp="1" noChangeArrowheads="1"/>
          </p:cNvSpPr>
          <p:nvPr>
            <p:ph idx="1"/>
          </p:nvPr>
        </p:nvSpPr>
        <p:spPr>
          <a:xfrm>
            <a:off x="605117" y="2133600"/>
            <a:ext cx="11295529" cy="3379694"/>
          </a:xfrm>
        </p:spPr>
        <p:txBody>
          <a:bodyPr/>
          <a:lstStyle/>
          <a:p>
            <a:pPr eaLnBrk="1" hangingPunct="1">
              <a:lnSpc>
                <a:spcPct val="90000"/>
              </a:lnSpc>
            </a:pPr>
            <a:r>
              <a:rPr lang="en-US" dirty="0" err="1" smtClean="0"/>
              <a:t>Fungsi</a:t>
            </a:r>
            <a:r>
              <a:rPr lang="en-US" dirty="0" smtClean="0"/>
              <a:t> lain yang </a:t>
            </a:r>
            <a:r>
              <a:rPr lang="en-US" dirty="0" err="1" smtClean="0"/>
              <a:t>baik</a:t>
            </a:r>
            <a:r>
              <a:rPr lang="en-US" dirty="0" smtClean="0"/>
              <a:t> </a:t>
            </a:r>
            <a:r>
              <a:rPr lang="en-US" dirty="0" err="1" smtClean="0"/>
              <a:t>digunakan</a:t>
            </a:r>
            <a:r>
              <a:rPr lang="en-US" dirty="0" smtClean="0"/>
              <a:t> </a:t>
            </a:r>
            <a:r>
              <a:rPr lang="en-US" dirty="0" err="1" smtClean="0"/>
              <a:t>adalah</a:t>
            </a:r>
            <a:r>
              <a:rPr lang="en-US" dirty="0" smtClean="0"/>
              <a:t>:     </a:t>
            </a:r>
            <a:r>
              <a:rPr lang="en-US" dirty="0" err="1" smtClean="0"/>
              <a:t>f</a:t>
            </a:r>
            <a:r>
              <a:rPr lang="en-US" baseline="-25000" dirty="0" err="1" smtClean="0"/>
              <a:t>out</a:t>
            </a:r>
            <a:r>
              <a:rPr lang="en-US" dirty="0" smtClean="0"/>
              <a:t> = (f</a:t>
            </a:r>
            <a:r>
              <a:rPr lang="en-US" baseline="-25000" dirty="0" smtClean="0"/>
              <a:t>in</a:t>
            </a:r>
            <a:r>
              <a:rPr lang="en-US" dirty="0" smtClean="0"/>
              <a:t> – a) * b, </a:t>
            </a:r>
            <a:endParaRPr lang="en-US" dirty="0"/>
          </a:p>
          <a:p>
            <a:pPr eaLnBrk="1" hangingPunct="1">
              <a:lnSpc>
                <a:spcPct val="90000"/>
              </a:lnSpc>
            </a:pPr>
            <a:r>
              <a:rPr lang="en-US" dirty="0" smtClean="0"/>
              <a:t>a = min(f</a:t>
            </a:r>
            <a:r>
              <a:rPr lang="en-US" baseline="-25000" dirty="0" smtClean="0"/>
              <a:t>in</a:t>
            </a:r>
            <a:r>
              <a:rPr lang="en-US" dirty="0" smtClean="0"/>
              <a:t>) </a:t>
            </a:r>
          </a:p>
          <a:p>
            <a:pPr eaLnBrk="1" hangingPunct="1">
              <a:lnSpc>
                <a:spcPct val="90000"/>
              </a:lnSpc>
            </a:pPr>
            <a:r>
              <a:rPr lang="en-US" dirty="0" smtClean="0"/>
              <a:t>b = 255 / (max(f</a:t>
            </a:r>
            <a:r>
              <a:rPr lang="en-US" baseline="-25000" dirty="0" smtClean="0"/>
              <a:t>in</a:t>
            </a:r>
            <a:r>
              <a:rPr lang="en-US" dirty="0" smtClean="0"/>
              <a:t>) – min(f</a:t>
            </a:r>
            <a:r>
              <a:rPr lang="en-US" baseline="-25000" dirty="0" smtClean="0"/>
              <a:t>in</a:t>
            </a:r>
            <a:r>
              <a:rPr lang="en-US" dirty="0" smtClean="0"/>
              <a:t>)) </a:t>
            </a:r>
          </a:p>
          <a:p>
            <a:pPr eaLnBrk="1" hangingPunct="1">
              <a:lnSpc>
                <a:spcPct val="90000"/>
              </a:lnSpc>
            </a:pPr>
            <a:r>
              <a:rPr lang="en-US" dirty="0" smtClean="0"/>
              <a:t>Citra </a:t>
            </a:r>
            <a:r>
              <a:rPr lang="en-US" dirty="0" err="1" smtClean="0"/>
              <a:t>masukan</a:t>
            </a:r>
            <a:r>
              <a:rPr lang="en-US" dirty="0" smtClean="0"/>
              <a:t> yang grey level </a:t>
            </a:r>
            <a:r>
              <a:rPr lang="en-US" dirty="0" err="1" smtClean="0"/>
              <a:t>nya</a:t>
            </a:r>
            <a:r>
              <a:rPr lang="en-US" dirty="0" smtClean="0"/>
              <a:t> </a:t>
            </a:r>
            <a:r>
              <a:rPr lang="en-US" dirty="0" err="1" smtClean="0"/>
              <a:t>tidak</a:t>
            </a:r>
            <a:r>
              <a:rPr lang="en-US" dirty="0" smtClean="0"/>
              <a:t> </a:t>
            </a:r>
            <a:r>
              <a:rPr lang="en-US" dirty="0" err="1" smtClean="0"/>
              <a:t>penuh</a:t>
            </a:r>
            <a:r>
              <a:rPr lang="en-US" dirty="0" smtClean="0"/>
              <a:t> </a:t>
            </a:r>
            <a:r>
              <a:rPr lang="en-US" dirty="0" err="1" smtClean="0"/>
              <a:t>dari</a:t>
            </a:r>
            <a:r>
              <a:rPr lang="en-US" dirty="0" smtClean="0"/>
              <a:t> 0 – 255 (low </a:t>
            </a:r>
            <a:r>
              <a:rPr lang="en-US" dirty="0" err="1" smtClean="0"/>
              <a:t>constrast</a:t>
            </a:r>
            <a:r>
              <a:rPr lang="en-US" dirty="0" smtClean="0"/>
              <a:t>) </a:t>
            </a:r>
            <a:r>
              <a:rPr lang="en-US" dirty="0" err="1" smtClean="0"/>
              <a:t>diubah</a:t>
            </a:r>
            <a:r>
              <a:rPr lang="en-US" dirty="0" smtClean="0"/>
              <a:t> </a:t>
            </a:r>
            <a:r>
              <a:rPr lang="en-US" dirty="0" err="1" smtClean="0"/>
              <a:t>menjadi</a:t>
            </a:r>
            <a:r>
              <a:rPr lang="en-US" dirty="0" smtClean="0"/>
              <a:t> </a:t>
            </a:r>
            <a:r>
              <a:rPr lang="en-US" dirty="0" err="1" smtClean="0"/>
              <a:t>citra</a:t>
            </a:r>
            <a:r>
              <a:rPr lang="en-US" dirty="0" smtClean="0"/>
              <a:t> yang grey level </a:t>
            </a:r>
            <a:r>
              <a:rPr lang="en-US" dirty="0" err="1" smtClean="0"/>
              <a:t>nya</a:t>
            </a:r>
            <a:r>
              <a:rPr lang="en-US" dirty="0" smtClean="0"/>
              <a:t> </a:t>
            </a:r>
            <a:r>
              <a:rPr lang="en-US" dirty="0" err="1" smtClean="0"/>
              <a:t>berkisar</a:t>
            </a:r>
            <a:r>
              <a:rPr lang="en-US" dirty="0" smtClean="0"/>
              <a:t> </a:t>
            </a:r>
            <a:r>
              <a:rPr lang="en-US" dirty="0" err="1" smtClean="0"/>
              <a:t>dari</a:t>
            </a:r>
            <a:r>
              <a:rPr lang="en-US" dirty="0" smtClean="0"/>
              <a:t> 0 – 255 (high contrast)</a:t>
            </a:r>
            <a:endParaRPr lang="en-US" baseline="-25000" dirty="0" smtClean="0"/>
          </a:p>
        </p:txBody>
      </p:sp>
      <p:sp>
        <p:nvSpPr>
          <p:cNvPr id="14339"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F5A7C25-DB2A-4D37-A166-15CAE6F4AD48}" type="slidenum">
              <a:rPr lang="en-US"/>
              <a:pPr/>
              <a:t>13</a:t>
            </a:fld>
            <a:endParaRPr lang="en-US"/>
          </a:p>
        </p:txBody>
      </p:sp>
    </p:spTree>
    <p:extLst>
      <p:ext uri="{BB962C8B-B14F-4D97-AF65-F5344CB8AC3E}">
        <p14:creationId xmlns:p14="http://schemas.microsoft.com/office/powerpoint/2010/main" val="4007170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5"/>
          <p:cNvSpPr>
            <a:spLocks noGrp="1" noChangeArrowheads="1"/>
          </p:cNvSpPr>
          <p:nvPr>
            <p:ph type="title"/>
          </p:nvPr>
        </p:nvSpPr>
        <p:spPr/>
        <p:txBody>
          <a:bodyPr/>
          <a:lstStyle/>
          <a:p>
            <a:pPr eaLnBrk="1" hangingPunct="1"/>
            <a:r>
              <a:rPr lang="en-US" dirty="0" err="1" smtClean="0"/>
              <a:t>Contoh</a:t>
            </a:r>
            <a:r>
              <a:rPr lang="en-US" dirty="0" smtClean="0"/>
              <a:t> Contrast Stretching</a:t>
            </a:r>
          </a:p>
        </p:txBody>
      </p:sp>
      <p:sp>
        <p:nvSpPr>
          <p:cNvPr id="13315"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5802DEB-760B-43A5-81D1-7CA8ABD24AD5}" type="slidenum">
              <a:rPr lang="en-US"/>
              <a:pPr/>
              <a:t>14</a:t>
            </a:fld>
            <a:endParaRPr lang="en-US"/>
          </a:p>
        </p:txBody>
      </p:sp>
      <p:pic>
        <p:nvPicPr>
          <p:cNvPr id="13317" name="Picture 8" descr="kucinglutu-contrast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447" y="2049789"/>
            <a:ext cx="38100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9" descr="kucinglut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447" y="2049789"/>
            <a:ext cx="38100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9279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964" y="163630"/>
            <a:ext cx="10304645" cy="1168330"/>
          </a:xfrm>
        </p:spPr>
        <p:txBody>
          <a:bodyPr>
            <a:normAutofit/>
          </a:bodyPr>
          <a:lstStyle/>
          <a:p>
            <a:pPr>
              <a:defRPr/>
            </a:pPr>
            <a:r>
              <a:rPr lang="nn-NO" dirty="0" smtClean="0"/>
              <a:t>Transformasi Derajat Keabuan</a:t>
            </a:r>
            <a:endParaRPr lang="en-US" dirty="0"/>
          </a:p>
        </p:txBody>
      </p:sp>
      <p:sp>
        <p:nvSpPr>
          <p:cNvPr id="3" name="Content Placeholder 2"/>
          <p:cNvSpPr>
            <a:spLocks noGrp="1"/>
          </p:cNvSpPr>
          <p:nvPr>
            <p:ph idx="1"/>
          </p:nvPr>
        </p:nvSpPr>
        <p:spPr>
          <a:xfrm>
            <a:off x="5958840" y="1737360"/>
            <a:ext cx="5928360" cy="4800600"/>
          </a:xfrm>
        </p:spPr>
        <p:txBody>
          <a:bodyPr>
            <a:normAutofit/>
          </a:bodyPr>
          <a:lstStyle/>
          <a:p>
            <a:pPr marL="365760" indent="-283464">
              <a:buFont typeface="Wingdings 2"/>
              <a:buChar char=""/>
              <a:defRPr/>
            </a:pPr>
            <a:r>
              <a:rPr lang="en-US" dirty="0" err="1" smtClean="0"/>
              <a:t>Fungsi</a:t>
            </a:r>
            <a:r>
              <a:rPr lang="en-US" dirty="0" smtClean="0"/>
              <a:t> Linear</a:t>
            </a:r>
          </a:p>
          <a:p>
            <a:pPr marL="640080" lvl="1" indent="-237744">
              <a:buFont typeface="Verdana"/>
              <a:buChar char="◦"/>
              <a:defRPr/>
            </a:pPr>
            <a:r>
              <a:rPr lang="en-US" dirty="0" err="1" smtClean="0"/>
              <a:t>Negatif</a:t>
            </a:r>
            <a:r>
              <a:rPr lang="en-US" dirty="0" smtClean="0"/>
              <a:t> </a:t>
            </a:r>
            <a:r>
              <a:rPr lang="en-US" dirty="0" err="1" smtClean="0"/>
              <a:t>dan</a:t>
            </a:r>
            <a:r>
              <a:rPr lang="en-US" dirty="0" smtClean="0"/>
              <a:t> </a:t>
            </a:r>
            <a:r>
              <a:rPr lang="en-US" dirty="0" err="1" smtClean="0"/>
              <a:t>identitas</a:t>
            </a:r>
            <a:r>
              <a:rPr lang="en-US" dirty="0" smtClean="0"/>
              <a:t> </a:t>
            </a:r>
            <a:r>
              <a:rPr lang="en-US" dirty="0" err="1" smtClean="0"/>
              <a:t>transformasi</a:t>
            </a:r>
            <a:endParaRPr lang="en-US" dirty="0" smtClean="0"/>
          </a:p>
          <a:p>
            <a:pPr marL="365760" indent="-283464">
              <a:buFont typeface="Wingdings 2"/>
              <a:buChar char=""/>
              <a:defRPr/>
            </a:pPr>
            <a:r>
              <a:rPr lang="en-US" dirty="0" err="1" smtClean="0"/>
              <a:t>fungsi</a:t>
            </a:r>
            <a:r>
              <a:rPr lang="en-US" dirty="0" smtClean="0"/>
              <a:t> </a:t>
            </a:r>
            <a:r>
              <a:rPr lang="en-US" dirty="0" err="1" smtClean="0"/>
              <a:t>Logaritma</a:t>
            </a:r>
            <a:endParaRPr lang="en-US" dirty="0" smtClean="0"/>
          </a:p>
          <a:p>
            <a:pPr marL="640080" lvl="1" indent="-237744">
              <a:buFont typeface="Verdana"/>
              <a:buChar char="◦"/>
              <a:defRPr/>
            </a:pPr>
            <a:r>
              <a:rPr lang="en-US" dirty="0" smtClean="0"/>
              <a:t>log </a:t>
            </a:r>
            <a:r>
              <a:rPr lang="en-US" dirty="0" err="1" smtClean="0"/>
              <a:t>dan</a:t>
            </a:r>
            <a:r>
              <a:rPr lang="en-US" dirty="0" smtClean="0"/>
              <a:t> </a:t>
            </a:r>
            <a:r>
              <a:rPr lang="en-US" dirty="0" err="1" smtClean="0"/>
              <a:t>invers</a:t>
            </a:r>
            <a:r>
              <a:rPr lang="en-US" dirty="0" smtClean="0"/>
              <a:t> log </a:t>
            </a:r>
            <a:r>
              <a:rPr lang="en-US" dirty="0" err="1" smtClean="0"/>
              <a:t>transformasi</a:t>
            </a:r>
            <a:endParaRPr lang="en-US" dirty="0" smtClean="0"/>
          </a:p>
          <a:p>
            <a:pPr marL="365760" indent="-283464">
              <a:buFont typeface="Wingdings 2"/>
              <a:buChar char=""/>
              <a:defRPr/>
            </a:pPr>
            <a:r>
              <a:rPr lang="en-US" dirty="0" err="1" smtClean="0"/>
              <a:t>Fungsi</a:t>
            </a:r>
            <a:r>
              <a:rPr lang="en-US" dirty="0" smtClean="0"/>
              <a:t> Power-law</a:t>
            </a:r>
          </a:p>
          <a:p>
            <a:pPr marL="640080" lvl="1" indent="-237744">
              <a:buFont typeface="Verdana"/>
              <a:buChar char="◦"/>
              <a:defRPr/>
            </a:pPr>
            <a:r>
              <a:rPr lang="en-US" dirty="0" smtClean="0"/>
              <a:t>Nth power </a:t>
            </a:r>
            <a:r>
              <a:rPr lang="en-US" dirty="0" err="1" smtClean="0"/>
              <a:t>dan</a:t>
            </a:r>
            <a:r>
              <a:rPr lang="en-US" dirty="0" smtClean="0"/>
              <a:t> nth root </a:t>
            </a:r>
            <a:r>
              <a:rPr lang="en-US" dirty="0" err="1" smtClean="0"/>
              <a:t>transformasi</a:t>
            </a:r>
            <a:endParaRPr lang="en-US" dirty="0"/>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 y="1661160"/>
            <a:ext cx="5094214" cy="475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5"/>
          <p:cNvSpPr txBox="1">
            <a:spLocks noChangeArrowheads="1"/>
          </p:cNvSpPr>
          <p:nvPr/>
        </p:nvSpPr>
        <p:spPr bwMode="auto">
          <a:xfrm>
            <a:off x="482087" y="6497282"/>
            <a:ext cx="5151120" cy="247958"/>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sp>
        <p:nvSpPr>
          <p:cNvPr id="4" name="Slide Number Placeholder 3"/>
          <p:cNvSpPr>
            <a:spLocks noGrp="1"/>
          </p:cNvSpPr>
          <p:nvPr>
            <p:ph type="sldNum" sz="quarter" idx="12"/>
          </p:nvPr>
        </p:nvSpPr>
        <p:spPr/>
        <p:txBody>
          <a:bodyPr/>
          <a:lstStyle/>
          <a:p>
            <a:fld id="{8952BB00-CEA7-47F9-B371-083F3EC8A1A6}" type="slidenum">
              <a:rPr lang="id-ID" smtClean="0"/>
              <a:t>15</a:t>
            </a:fld>
            <a:endParaRPr lang="id-ID"/>
          </a:p>
        </p:txBody>
      </p:sp>
    </p:spTree>
    <p:extLst>
      <p:ext uri="{BB962C8B-B14F-4D97-AF65-F5344CB8AC3E}">
        <p14:creationId xmlns:p14="http://schemas.microsoft.com/office/powerpoint/2010/main" val="3359986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Citra </a:t>
            </a:r>
            <a:r>
              <a:rPr lang="en-US" dirty="0" err="1" smtClean="0"/>
              <a:t>Negatif</a:t>
            </a:r>
            <a:endParaRPr lang="en-US" dirty="0"/>
          </a:p>
        </p:txBody>
      </p:sp>
      <p:sp>
        <p:nvSpPr>
          <p:cNvPr id="3" name="Content Placeholder 2"/>
          <p:cNvSpPr>
            <a:spLocks noGrp="1"/>
          </p:cNvSpPr>
          <p:nvPr>
            <p:ph idx="1"/>
          </p:nvPr>
        </p:nvSpPr>
        <p:spPr>
          <a:xfrm>
            <a:off x="5288281" y="1447800"/>
            <a:ext cx="6450528" cy="4800600"/>
          </a:xfrm>
        </p:spPr>
        <p:txBody>
          <a:bodyPr>
            <a:noAutofit/>
          </a:bodyPr>
          <a:lstStyle/>
          <a:p>
            <a:pPr marL="365760" indent="-283464">
              <a:buFont typeface="Wingdings 2"/>
              <a:buChar char=""/>
              <a:defRPr/>
            </a:pPr>
            <a:r>
              <a:rPr lang="en-US" dirty="0" smtClean="0"/>
              <a:t>Citra </a:t>
            </a:r>
            <a:r>
              <a:rPr lang="en-US" dirty="0" err="1" smtClean="0"/>
              <a:t>dengan</a:t>
            </a:r>
            <a:r>
              <a:rPr lang="en-US" dirty="0" smtClean="0"/>
              <a:t> </a:t>
            </a:r>
            <a:r>
              <a:rPr lang="en-US" dirty="0" err="1" smtClean="0"/>
              <a:t>rentang</a:t>
            </a:r>
            <a:r>
              <a:rPr lang="en-US" dirty="0" smtClean="0"/>
              <a:t> </a:t>
            </a:r>
            <a:r>
              <a:rPr lang="en-US" dirty="0" err="1" smtClean="0"/>
              <a:t>keabuan</a:t>
            </a:r>
            <a:r>
              <a:rPr lang="en-US" dirty="0" smtClean="0"/>
              <a:t> </a:t>
            </a:r>
            <a:r>
              <a:rPr lang="en-US" i="1" dirty="0" smtClean="0"/>
              <a:t>[0, L-1]</a:t>
            </a:r>
          </a:p>
          <a:p>
            <a:pPr marL="365760" indent="-283464">
              <a:buNone/>
              <a:defRPr/>
            </a:pPr>
            <a:r>
              <a:rPr lang="en-US" dirty="0" smtClean="0"/>
              <a:t>	</a:t>
            </a:r>
            <a:r>
              <a:rPr lang="en-US" dirty="0" err="1" smtClean="0"/>
              <a:t>di</a:t>
            </a:r>
            <a:r>
              <a:rPr lang="en-US" dirty="0" smtClean="0"/>
              <a:t> </a:t>
            </a:r>
            <a:r>
              <a:rPr lang="en-US" dirty="0" err="1" smtClean="0"/>
              <a:t>mana</a:t>
            </a:r>
            <a:r>
              <a:rPr lang="en-US" dirty="0" smtClean="0"/>
              <a:t> </a:t>
            </a:r>
            <a:r>
              <a:rPr lang="en-US" i="1" dirty="0" smtClean="0"/>
              <a:t>L = 2n </a:t>
            </a:r>
            <a:r>
              <a:rPr lang="en-US" dirty="0" smtClean="0"/>
              <a:t>; n = 1, 2 ...</a:t>
            </a:r>
          </a:p>
          <a:p>
            <a:pPr marL="365760" indent="-283464">
              <a:buFont typeface="Wingdings 2"/>
              <a:buChar char=""/>
              <a:defRPr/>
            </a:pPr>
            <a:r>
              <a:rPr lang="en-US" dirty="0" err="1" smtClean="0"/>
              <a:t>Fungsi</a:t>
            </a:r>
            <a:r>
              <a:rPr lang="en-US" dirty="0" smtClean="0"/>
              <a:t> </a:t>
            </a:r>
            <a:r>
              <a:rPr lang="en-US" dirty="0" err="1" smtClean="0"/>
              <a:t>transformasi</a:t>
            </a:r>
            <a:r>
              <a:rPr lang="en-US" dirty="0" smtClean="0"/>
              <a:t> :</a:t>
            </a:r>
          </a:p>
          <a:p>
            <a:pPr marL="365760" indent="-283464">
              <a:buNone/>
              <a:defRPr/>
            </a:pPr>
            <a:r>
              <a:rPr lang="en-US" dirty="0" smtClean="0"/>
              <a:t>		</a:t>
            </a:r>
            <a:r>
              <a:rPr lang="en-US" i="1" dirty="0" smtClean="0"/>
              <a:t>s = L - 1-r</a:t>
            </a:r>
          </a:p>
          <a:p>
            <a:pPr marL="365760" indent="-283464">
              <a:buFont typeface="Wingdings 2"/>
              <a:buChar char=""/>
              <a:defRPr/>
            </a:pPr>
            <a:r>
              <a:rPr lang="en-US" dirty="0" err="1" smtClean="0"/>
              <a:t>Mebalik</a:t>
            </a:r>
            <a:r>
              <a:rPr lang="en-US" dirty="0" smtClean="0"/>
              <a:t> level </a:t>
            </a:r>
            <a:r>
              <a:rPr lang="en-US" dirty="0" err="1" smtClean="0"/>
              <a:t>intensitas</a:t>
            </a:r>
            <a:r>
              <a:rPr lang="en-US" dirty="0" smtClean="0"/>
              <a:t> </a:t>
            </a:r>
            <a:r>
              <a:rPr lang="en-US" dirty="0" err="1" smtClean="0"/>
              <a:t>graylevel</a:t>
            </a:r>
            <a:r>
              <a:rPr lang="en-US" dirty="0" smtClean="0"/>
              <a:t> </a:t>
            </a:r>
            <a:r>
              <a:rPr lang="en-US" dirty="0" err="1" smtClean="0"/>
              <a:t>citra</a:t>
            </a:r>
            <a:endParaRPr lang="en-US" dirty="0" smtClean="0"/>
          </a:p>
          <a:p>
            <a:pPr marL="365760" indent="-283464">
              <a:buFont typeface="Wingdings 2"/>
              <a:buChar char=""/>
              <a:defRPr/>
            </a:pPr>
            <a:r>
              <a:rPr lang="en-US" dirty="0" err="1" smtClean="0"/>
              <a:t>Cocok</a:t>
            </a:r>
            <a:r>
              <a:rPr lang="en-US" dirty="0" smtClean="0"/>
              <a:t> </a:t>
            </a:r>
            <a:r>
              <a:rPr lang="en-US" dirty="0" err="1" smtClean="0"/>
              <a:t>untuk</a:t>
            </a:r>
            <a:r>
              <a:rPr lang="en-US" dirty="0" smtClean="0"/>
              <a:t> </a:t>
            </a:r>
            <a:r>
              <a:rPr lang="en-US" dirty="0" err="1" smtClean="0"/>
              <a:t>meningkatkan</a:t>
            </a:r>
            <a:r>
              <a:rPr lang="en-US" dirty="0" smtClean="0"/>
              <a:t> </a:t>
            </a:r>
            <a:r>
              <a:rPr lang="en-US" dirty="0" err="1" smtClean="0"/>
              <a:t>warna</a:t>
            </a:r>
            <a:r>
              <a:rPr lang="en-US" dirty="0" smtClean="0"/>
              <a:t> </a:t>
            </a:r>
            <a:r>
              <a:rPr lang="en-US" dirty="0" err="1" smtClean="0"/>
              <a:t>putih</a:t>
            </a:r>
            <a:r>
              <a:rPr lang="en-US" dirty="0" smtClean="0"/>
              <a:t> </a:t>
            </a:r>
            <a:r>
              <a:rPr lang="en-US" dirty="0" err="1" smtClean="0"/>
              <a:t>atau</a:t>
            </a:r>
            <a:r>
              <a:rPr lang="en-US" dirty="0" smtClean="0"/>
              <a:t> </a:t>
            </a:r>
            <a:r>
              <a:rPr lang="en-US" dirty="0" err="1" smtClean="0"/>
              <a:t>abu-abu</a:t>
            </a:r>
            <a:r>
              <a:rPr lang="en-US" dirty="0" smtClean="0"/>
              <a:t> yang </a:t>
            </a:r>
            <a:r>
              <a:rPr lang="en-US" dirty="0" err="1" smtClean="0"/>
              <a:t>ada</a:t>
            </a:r>
            <a:r>
              <a:rPr lang="en-US" dirty="0" smtClean="0"/>
              <a:t> </a:t>
            </a:r>
            <a:r>
              <a:rPr lang="en-US" dirty="0" err="1" smtClean="0"/>
              <a:t>dalam</a:t>
            </a:r>
            <a:r>
              <a:rPr lang="en-US" dirty="0" smtClean="0"/>
              <a:t> </a:t>
            </a:r>
            <a:r>
              <a:rPr lang="en-US" dirty="0" err="1" smtClean="0"/>
              <a:t>satu</a:t>
            </a:r>
            <a:r>
              <a:rPr lang="en-US" dirty="0" smtClean="0"/>
              <a:t> </a:t>
            </a:r>
            <a:r>
              <a:rPr lang="en-US" dirty="0" err="1" smtClean="0"/>
              <a:t>daerah</a:t>
            </a:r>
            <a:r>
              <a:rPr lang="en-US" dirty="0" smtClean="0"/>
              <a:t> </a:t>
            </a:r>
            <a:r>
              <a:rPr lang="en-US" dirty="0" err="1" smtClean="0"/>
              <a:t>gelap</a:t>
            </a:r>
            <a:r>
              <a:rPr lang="en-US" dirty="0" smtClean="0"/>
              <a:t>, </a:t>
            </a:r>
            <a:r>
              <a:rPr lang="en-US" dirty="0" err="1" smtClean="0"/>
              <a:t>terutama</a:t>
            </a:r>
            <a:r>
              <a:rPr lang="en-US" dirty="0" smtClean="0"/>
              <a:t> </a:t>
            </a:r>
            <a:r>
              <a:rPr lang="en-US" dirty="0" err="1" smtClean="0"/>
              <a:t>ketika</a:t>
            </a:r>
            <a:r>
              <a:rPr lang="en-US" dirty="0" smtClean="0"/>
              <a:t> </a:t>
            </a:r>
            <a:r>
              <a:rPr lang="en-US" dirty="0" err="1" smtClean="0"/>
              <a:t>warna</a:t>
            </a:r>
            <a:r>
              <a:rPr lang="en-US" dirty="0" smtClean="0"/>
              <a:t> </a:t>
            </a:r>
            <a:r>
              <a:rPr lang="en-US" dirty="0" err="1" smtClean="0"/>
              <a:t>hitam</a:t>
            </a:r>
            <a:r>
              <a:rPr lang="en-US" dirty="0" smtClean="0"/>
              <a:t> </a:t>
            </a:r>
            <a:r>
              <a:rPr lang="en-US" dirty="0" err="1" smtClean="0"/>
              <a:t>dominan</a:t>
            </a:r>
            <a:r>
              <a:rPr lang="en-US" dirty="0" smtClean="0"/>
              <a:t> di </a:t>
            </a:r>
            <a:r>
              <a:rPr lang="en-US" dirty="0" err="1" smtClean="0"/>
              <a:t>daerah</a:t>
            </a:r>
            <a:r>
              <a:rPr lang="en-US" dirty="0" smtClean="0"/>
              <a:t> </a:t>
            </a:r>
            <a:r>
              <a:rPr lang="en-US" dirty="0" err="1" smtClean="0"/>
              <a:t>tersebut</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19" y="1705880"/>
            <a:ext cx="4878001" cy="291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p:cNvSpPr txBox="1">
            <a:spLocks noChangeArrowheads="1"/>
          </p:cNvSpPr>
          <p:nvPr/>
        </p:nvSpPr>
        <p:spPr bwMode="auto">
          <a:xfrm>
            <a:off x="473038" y="4617720"/>
            <a:ext cx="22402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dirty="0" smtClean="0">
                <a:latin typeface="Gill Sans MT" panose="020B0502020104020203" pitchFamily="34" charset="0"/>
              </a:rPr>
              <a:t>Citra mammogram </a:t>
            </a:r>
            <a:r>
              <a:rPr lang="en-US" dirty="0" err="1" smtClean="0">
                <a:latin typeface="Gill Sans MT" panose="020B0502020104020203" pitchFamily="34" charset="0"/>
              </a:rPr>
              <a:t>ada</a:t>
            </a:r>
            <a:r>
              <a:rPr lang="en-US" dirty="0" smtClean="0">
                <a:latin typeface="Gill Sans MT" panose="020B0502020104020203" pitchFamily="34" charset="0"/>
              </a:rPr>
              <a:t> </a:t>
            </a:r>
            <a:r>
              <a:rPr lang="en-US" dirty="0" err="1" smtClean="0">
                <a:latin typeface="Gill Sans MT" panose="020B0502020104020203" pitchFamily="34" charset="0"/>
              </a:rPr>
              <a:t>lesi</a:t>
            </a:r>
            <a:r>
              <a:rPr lang="en-US" dirty="0" smtClean="0">
                <a:latin typeface="Gill Sans MT" panose="020B0502020104020203" pitchFamily="34" charset="0"/>
              </a:rPr>
              <a:t> </a:t>
            </a:r>
            <a:r>
              <a:rPr lang="en-US" dirty="0" err="1" smtClean="0">
                <a:latin typeface="Gill Sans MT" panose="020B0502020104020203" pitchFamily="34" charset="0"/>
              </a:rPr>
              <a:t>kecil</a:t>
            </a:r>
            <a:endParaRPr lang="en-US" dirty="0">
              <a:latin typeface="Gill Sans MT" panose="020B0502020104020203" pitchFamily="34" charset="0"/>
            </a:endParaRPr>
          </a:p>
        </p:txBody>
      </p:sp>
      <p:sp>
        <p:nvSpPr>
          <p:cNvPr id="8" name="TextBox 5"/>
          <p:cNvSpPr txBox="1">
            <a:spLocks noChangeArrowheads="1"/>
          </p:cNvSpPr>
          <p:nvPr/>
        </p:nvSpPr>
        <p:spPr bwMode="auto">
          <a:xfrm>
            <a:off x="2713319" y="4617720"/>
            <a:ext cx="224028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dirty="0" smtClean="0">
                <a:latin typeface="Gill Sans MT" panose="020B0502020104020203" pitchFamily="34" charset="0"/>
              </a:rPr>
              <a:t>Citra </a:t>
            </a:r>
            <a:r>
              <a:rPr lang="en-US" dirty="0" err="1" smtClean="0">
                <a:latin typeface="Gill Sans MT" panose="020B0502020104020203" pitchFamily="34" charset="0"/>
              </a:rPr>
              <a:t>Negatif</a:t>
            </a:r>
            <a:r>
              <a:rPr lang="en-US" dirty="0" smtClean="0">
                <a:latin typeface="Gill Sans MT" panose="020B0502020104020203" pitchFamily="34" charset="0"/>
              </a:rPr>
              <a:t> </a:t>
            </a:r>
            <a:r>
              <a:rPr lang="en-US" dirty="0" err="1" smtClean="0">
                <a:latin typeface="Gill Sans MT" panose="020B0502020104020203" pitchFamily="34" charset="0"/>
              </a:rPr>
              <a:t>memberikan</a:t>
            </a:r>
            <a:r>
              <a:rPr lang="en-US" dirty="0" smtClean="0">
                <a:latin typeface="Gill Sans MT" panose="020B0502020104020203" pitchFamily="34" charset="0"/>
              </a:rPr>
              <a:t> </a:t>
            </a:r>
            <a:r>
              <a:rPr lang="en-US" dirty="0" err="1" smtClean="0">
                <a:latin typeface="Gill Sans MT" panose="020B0502020104020203" pitchFamily="34" charset="0"/>
              </a:rPr>
              <a:t>visi</a:t>
            </a:r>
            <a:r>
              <a:rPr lang="en-US" dirty="0" smtClean="0">
                <a:latin typeface="Gill Sans MT" panose="020B0502020104020203" pitchFamily="34" charset="0"/>
              </a:rPr>
              <a:t> </a:t>
            </a:r>
            <a:r>
              <a:rPr lang="en-US" dirty="0" err="1" smtClean="0">
                <a:latin typeface="Gill Sans MT" panose="020B0502020104020203" pitchFamily="34" charset="0"/>
              </a:rPr>
              <a:t>yg</a:t>
            </a:r>
            <a:r>
              <a:rPr lang="en-US" dirty="0" smtClean="0">
                <a:latin typeface="Gill Sans MT" panose="020B0502020104020203" pitchFamily="34" charset="0"/>
              </a:rPr>
              <a:t> </a:t>
            </a:r>
            <a:r>
              <a:rPr lang="en-US" dirty="0" err="1" smtClean="0">
                <a:latin typeface="Gill Sans MT" panose="020B0502020104020203" pitchFamily="34" charset="0"/>
              </a:rPr>
              <a:t>lebih</a:t>
            </a:r>
            <a:r>
              <a:rPr lang="en-US" dirty="0" smtClean="0">
                <a:latin typeface="Gill Sans MT" panose="020B0502020104020203" pitchFamily="34" charset="0"/>
              </a:rPr>
              <a:t> </a:t>
            </a:r>
            <a:r>
              <a:rPr lang="en-US" dirty="0" err="1" smtClean="0">
                <a:latin typeface="Gill Sans MT" panose="020B0502020104020203" pitchFamily="34" charset="0"/>
              </a:rPr>
              <a:t>baik</a:t>
            </a:r>
            <a:r>
              <a:rPr lang="en-US" dirty="0" smtClean="0">
                <a:latin typeface="Gill Sans MT" panose="020B0502020104020203" pitchFamily="34" charset="0"/>
              </a:rPr>
              <a:t> </a:t>
            </a:r>
            <a:r>
              <a:rPr lang="en-US" dirty="0" err="1" smtClean="0">
                <a:latin typeface="Gill Sans MT" panose="020B0502020104020203" pitchFamily="34" charset="0"/>
              </a:rPr>
              <a:t>untuk</a:t>
            </a:r>
            <a:r>
              <a:rPr lang="en-US" dirty="0" smtClean="0">
                <a:latin typeface="Gill Sans MT" panose="020B0502020104020203" pitchFamily="34" charset="0"/>
              </a:rPr>
              <a:t> di </a:t>
            </a:r>
            <a:r>
              <a:rPr lang="en-US" dirty="0" err="1" smtClean="0">
                <a:latin typeface="Gill Sans MT" panose="020B0502020104020203" pitchFamily="34" charset="0"/>
              </a:rPr>
              <a:t>analisa</a:t>
            </a:r>
            <a:endParaRPr lang="en-US" dirty="0">
              <a:latin typeface="Gill Sans MT" panose="020B0502020104020203" pitchFamily="34" charset="0"/>
            </a:endParaRPr>
          </a:p>
        </p:txBody>
      </p:sp>
      <p:sp>
        <p:nvSpPr>
          <p:cNvPr id="10" name="Text Box 5"/>
          <p:cNvSpPr txBox="1">
            <a:spLocks noChangeArrowheads="1"/>
          </p:cNvSpPr>
          <p:nvPr/>
        </p:nvSpPr>
        <p:spPr bwMode="auto">
          <a:xfrm>
            <a:off x="274319" y="6476627"/>
            <a:ext cx="5151120" cy="247958"/>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sp>
        <p:nvSpPr>
          <p:cNvPr id="4" name="Slide Number Placeholder 3"/>
          <p:cNvSpPr>
            <a:spLocks noGrp="1"/>
          </p:cNvSpPr>
          <p:nvPr>
            <p:ph type="sldNum" sz="quarter" idx="12"/>
          </p:nvPr>
        </p:nvSpPr>
        <p:spPr/>
        <p:txBody>
          <a:bodyPr/>
          <a:lstStyle/>
          <a:p>
            <a:fld id="{8952BB00-CEA7-47F9-B371-083F3EC8A1A6}" type="slidenum">
              <a:rPr lang="id-ID" smtClean="0"/>
              <a:t>16</a:t>
            </a:fld>
            <a:endParaRPr lang="id-ID"/>
          </a:p>
        </p:txBody>
      </p:sp>
    </p:spTree>
    <p:extLst>
      <p:ext uri="{BB962C8B-B14F-4D97-AF65-F5344CB8AC3E}">
        <p14:creationId xmlns:p14="http://schemas.microsoft.com/office/powerpoint/2010/main" val="2022279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Log </a:t>
            </a:r>
            <a:r>
              <a:rPr lang="en-US" dirty="0" err="1" smtClean="0"/>
              <a:t>Transformasi</a:t>
            </a:r>
            <a:endParaRPr lang="en-US" dirty="0"/>
          </a:p>
        </p:txBody>
      </p:sp>
      <p:sp>
        <p:nvSpPr>
          <p:cNvPr id="3" name="Content Placeholder 2"/>
          <p:cNvSpPr>
            <a:spLocks noGrp="1"/>
          </p:cNvSpPr>
          <p:nvPr>
            <p:ph idx="1"/>
          </p:nvPr>
        </p:nvSpPr>
        <p:spPr>
          <a:xfrm>
            <a:off x="6172200" y="2499360"/>
            <a:ext cx="5715000" cy="4053840"/>
          </a:xfrm>
        </p:spPr>
        <p:txBody>
          <a:bodyPr>
            <a:normAutofit fontScale="92500" lnSpcReduction="20000"/>
          </a:bodyPr>
          <a:lstStyle/>
          <a:p>
            <a:pPr marL="539496" indent="-457200">
              <a:defRPr/>
            </a:pPr>
            <a:r>
              <a:rPr lang="en-US" dirty="0" smtClean="0"/>
              <a:t>c </a:t>
            </a:r>
            <a:r>
              <a:rPr lang="en-US" dirty="0" err="1"/>
              <a:t>adalah</a:t>
            </a:r>
            <a:r>
              <a:rPr lang="en-US" dirty="0"/>
              <a:t> </a:t>
            </a:r>
            <a:r>
              <a:rPr lang="en-US" dirty="0" err="1"/>
              <a:t>sebuah</a:t>
            </a:r>
            <a:r>
              <a:rPr lang="en-US" dirty="0"/>
              <a:t> </a:t>
            </a:r>
            <a:r>
              <a:rPr lang="en-US" dirty="0" err="1"/>
              <a:t>konstanta</a:t>
            </a:r>
            <a:r>
              <a:rPr lang="en-US" dirty="0"/>
              <a:t> </a:t>
            </a:r>
            <a:r>
              <a:rPr lang="en-US" dirty="0" err="1"/>
              <a:t>dan</a:t>
            </a:r>
            <a:r>
              <a:rPr lang="en-US" dirty="0"/>
              <a:t> r &gt;= </a:t>
            </a:r>
            <a:r>
              <a:rPr lang="en-US" dirty="0" smtClean="0"/>
              <a:t>0</a:t>
            </a:r>
          </a:p>
          <a:p>
            <a:pPr marL="539496" indent="-457200">
              <a:defRPr/>
            </a:pPr>
            <a:r>
              <a:rPr lang="id-ID" dirty="0" smtClean="0"/>
              <a:t>Kurva </a:t>
            </a:r>
            <a:r>
              <a:rPr lang="id-ID" dirty="0"/>
              <a:t>l</a:t>
            </a:r>
            <a:r>
              <a:rPr lang="en-US" dirty="0" err="1"/>
              <a:t>og</a:t>
            </a:r>
            <a:r>
              <a:rPr lang="en-US" dirty="0"/>
              <a:t> </a:t>
            </a:r>
            <a:r>
              <a:rPr lang="en-US" dirty="0" err="1"/>
              <a:t>memetakan</a:t>
            </a:r>
            <a:r>
              <a:rPr lang="en-US" dirty="0"/>
              <a:t> </a:t>
            </a:r>
            <a:r>
              <a:rPr lang="id-ID" dirty="0"/>
              <a:t>citra input dengan level keabuan pada daerah gelap yang sempit menjadi citra output yang lebih lebar range level keabuannya dan </a:t>
            </a:r>
            <a:r>
              <a:rPr lang="id-ID" dirty="0" smtClean="0"/>
              <a:t>di</a:t>
            </a:r>
            <a:r>
              <a:rPr lang="en-US" dirty="0" smtClean="0"/>
              <a:t> </a:t>
            </a:r>
            <a:r>
              <a:rPr lang="id-ID" dirty="0" smtClean="0"/>
              <a:t>daerah terang.</a:t>
            </a:r>
            <a:endParaRPr lang="en-US" dirty="0" smtClean="0"/>
          </a:p>
          <a:p>
            <a:pPr marL="539496" indent="-457200">
              <a:defRPr/>
            </a:pPr>
            <a:r>
              <a:rPr lang="en-US" dirty="0" err="1" smtClean="0"/>
              <a:t>Digunakan</a:t>
            </a:r>
            <a:r>
              <a:rPr lang="en-US" dirty="0" smtClean="0"/>
              <a:t> </a:t>
            </a:r>
            <a:r>
              <a:rPr lang="en-US" dirty="0" err="1"/>
              <a:t>untuk</a:t>
            </a:r>
            <a:r>
              <a:rPr lang="en-US" dirty="0"/>
              <a:t> </a:t>
            </a:r>
            <a:r>
              <a:rPr lang="id-ID" dirty="0"/>
              <a:t>menaikkan</a:t>
            </a:r>
            <a:r>
              <a:rPr lang="en-US" dirty="0"/>
              <a:t> </a:t>
            </a:r>
            <a:r>
              <a:rPr lang="en-US" dirty="0" err="1"/>
              <a:t>nilai-nilai</a:t>
            </a:r>
            <a:r>
              <a:rPr lang="en-US" dirty="0"/>
              <a:t> </a:t>
            </a:r>
            <a:r>
              <a:rPr lang="id-ID" dirty="0"/>
              <a:t>keabuan </a:t>
            </a:r>
            <a:r>
              <a:rPr lang="en-US" dirty="0" err="1"/>
              <a:t>piksel</a:t>
            </a:r>
            <a:r>
              <a:rPr lang="en-US" dirty="0"/>
              <a:t> </a:t>
            </a:r>
            <a:r>
              <a:rPr lang="en-US" dirty="0" err="1"/>
              <a:t>gelap</a:t>
            </a:r>
            <a:r>
              <a:rPr lang="en-US" dirty="0"/>
              <a:t> </a:t>
            </a:r>
            <a:r>
              <a:rPr lang="id-ID" dirty="0"/>
              <a:t>pada citra selama proses kompresi menjadi nilai keabuan yang tinggi.</a:t>
            </a:r>
            <a:endParaRPr lang="en-US" dirty="0"/>
          </a:p>
        </p:txBody>
      </p:sp>
      <p:sp>
        <p:nvSpPr>
          <p:cNvPr id="5" name="Content Placeholder 2"/>
          <p:cNvSpPr txBox="1">
            <a:spLocks/>
          </p:cNvSpPr>
          <p:nvPr/>
        </p:nvSpPr>
        <p:spPr>
          <a:xfrm>
            <a:off x="334886" y="4832288"/>
            <a:ext cx="2198556" cy="991263"/>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indent="-283464" algn="just">
              <a:buFont typeface="Arial" panose="020B0604020202020204" pitchFamily="34" charset="0"/>
              <a:buNone/>
              <a:defRPr/>
            </a:pPr>
            <a:r>
              <a:rPr lang="en-US" dirty="0" smtClean="0"/>
              <a:t> </a:t>
            </a:r>
            <a:r>
              <a:rPr lang="en-US" sz="2900" dirty="0" smtClean="0"/>
              <a:t>	</a:t>
            </a:r>
            <a:r>
              <a:rPr lang="en-US" sz="2900" dirty="0" err="1" smtClean="0"/>
              <a:t>Hasil</a:t>
            </a:r>
            <a:r>
              <a:rPr lang="en-US" sz="2900" dirty="0" smtClean="0"/>
              <a:t> </a:t>
            </a:r>
            <a:r>
              <a:rPr lang="en-US" sz="2900" dirty="0" err="1" smtClean="0"/>
              <a:t>setelah</a:t>
            </a:r>
            <a:r>
              <a:rPr lang="en-US" sz="2900" dirty="0" smtClean="0"/>
              <a:t> </a:t>
            </a:r>
            <a:r>
              <a:rPr lang="en-US" sz="2900" dirty="0" err="1" smtClean="0"/>
              <a:t>menerapkan</a:t>
            </a:r>
            <a:r>
              <a:rPr lang="en-US" sz="2900" dirty="0" smtClean="0"/>
              <a:t> </a:t>
            </a:r>
          </a:p>
          <a:p>
            <a:pPr marL="365760" indent="-283464" algn="just">
              <a:buFont typeface="Arial" panose="020B0604020202020204" pitchFamily="34" charset="0"/>
              <a:buNone/>
              <a:defRPr/>
            </a:pPr>
            <a:r>
              <a:rPr lang="en-US" sz="2900" dirty="0" smtClean="0"/>
              <a:t>	log </a:t>
            </a:r>
            <a:r>
              <a:rPr lang="en-US" sz="2900" dirty="0" err="1" smtClean="0"/>
              <a:t>transformasi</a:t>
            </a:r>
            <a:r>
              <a:rPr lang="en-US" sz="2900" dirty="0" smtClean="0"/>
              <a:t> </a:t>
            </a:r>
            <a:r>
              <a:rPr lang="en-US" sz="2900" dirty="0" err="1" smtClean="0"/>
              <a:t>dengan</a:t>
            </a:r>
            <a:r>
              <a:rPr lang="en-US" sz="2900" dirty="0" smtClean="0"/>
              <a:t> </a:t>
            </a:r>
          </a:p>
          <a:p>
            <a:pPr marL="365760" indent="-283464" algn="just">
              <a:buFont typeface="Arial" panose="020B0604020202020204" pitchFamily="34" charset="0"/>
              <a:buNone/>
              <a:defRPr/>
            </a:pPr>
            <a:r>
              <a:rPr lang="en-US" sz="2900" dirty="0" smtClean="0"/>
              <a:t>	c = 1, range = 0-6,2</a:t>
            </a:r>
            <a:endParaRPr lang="en-US" sz="29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2" y="1905000"/>
            <a:ext cx="5636516" cy="284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p:cNvSpPr txBox="1">
            <a:spLocks noChangeArrowheads="1"/>
          </p:cNvSpPr>
          <p:nvPr/>
        </p:nvSpPr>
        <p:spPr bwMode="auto">
          <a:xfrm>
            <a:off x="3257691" y="4887167"/>
            <a:ext cx="21902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1400" dirty="0">
                <a:latin typeface="Gill Sans MT" panose="020B0502020104020203" pitchFamily="34" charset="0"/>
              </a:rPr>
              <a:t>Fourier Spectrum </a:t>
            </a:r>
            <a:r>
              <a:rPr lang="en-US" sz="1400" dirty="0" err="1">
                <a:latin typeface="Gill Sans MT" panose="020B0502020104020203" pitchFamily="34" charset="0"/>
              </a:rPr>
              <a:t>dengan</a:t>
            </a:r>
            <a:endParaRPr lang="en-US" sz="1400" dirty="0">
              <a:latin typeface="Gill Sans MT" panose="020B0502020104020203" pitchFamily="34" charset="0"/>
            </a:endParaRPr>
          </a:p>
          <a:p>
            <a:pPr eaLnBrk="1" hangingPunct="1"/>
            <a:r>
              <a:rPr lang="en-US" sz="1400" dirty="0">
                <a:latin typeface="Gill Sans MT" panose="020B0502020104020203" pitchFamily="34" charset="0"/>
              </a:rPr>
              <a:t>range = 0 </a:t>
            </a:r>
            <a:r>
              <a:rPr lang="en-US" sz="1400" dirty="0" err="1">
                <a:latin typeface="Gill Sans MT" panose="020B0502020104020203" pitchFamily="34" charset="0"/>
              </a:rPr>
              <a:t>sampai</a:t>
            </a:r>
            <a:r>
              <a:rPr lang="en-US" sz="1400" dirty="0">
                <a:latin typeface="Gill Sans MT" panose="020B0502020104020203" pitchFamily="34" charset="0"/>
              </a:rPr>
              <a:t> 1,5 x 10</a:t>
            </a:r>
          </a:p>
        </p:txBody>
      </p:sp>
      <p:graphicFrame>
        <p:nvGraphicFramePr>
          <p:cNvPr id="8" name="Object 2"/>
          <p:cNvGraphicFramePr>
            <a:graphicFrameLocks noChangeAspect="1"/>
          </p:cNvGraphicFramePr>
          <p:nvPr>
            <p:extLst>
              <p:ext uri="{D42A27DB-BD31-4B8C-83A1-F6EECF244321}">
                <p14:modId xmlns:p14="http://schemas.microsoft.com/office/powerpoint/2010/main" val="1809063738"/>
              </p:ext>
            </p:extLst>
          </p:nvPr>
        </p:nvGraphicFramePr>
        <p:xfrm>
          <a:off x="6858000" y="1626100"/>
          <a:ext cx="3200400" cy="579120"/>
        </p:xfrm>
        <a:graphic>
          <a:graphicData uri="http://schemas.openxmlformats.org/presentationml/2006/ole">
            <mc:AlternateContent xmlns:mc="http://schemas.openxmlformats.org/markup-compatibility/2006">
              <mc:Choice xmlns:v="urn:schemas-microsoft-com:vml" Requires="v">
                <p:oleObj spid="_x0000_s3092" name="Equation" r:id="rId4" imgW="1333500" imgH="254000" progId="Equation.3">
                  <p:embed/>
                </p:oleObj>
              </mc:Choice>
              <mc:Fallback>
                <p:oleObj name="Equation" r:id="rId4" imgW="1333500" imgH="254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1626100"/>
                        <a:ext cx="3200400" cy="579120"/>
                      </a:xfrm>
                      <a:prstGeom prst="rect">
                        <a:avLst/>
                      </a:prstGeom>
                      <a:noFill/>
                      <a:ln>
                        <a:noFill/>
                      </a:ln>
                      <a:effectLst/>
                    </p:spPr>
                  </p:pic>
                </p:oleObj>
              </mc:Fallback>
            </mc:AlternateContent>
          </a:graphicData>
        </a:graphic>
      </p:graphicFrame>
      <p:sp>
        <p:nvSpPr>
          <p:cNvPr id="9" name="Text Box 5"/>
          <p:cNvSpPr txBox="1">
            <a:spLocks noChangeArrowheads="1"/>
          </p:cNvSpPr>
          <p:nvPr/>
        </p:nvSpPr>
        <p:spPr bwMode="auto">
          <a:xfrm>
            <a:off x="312868" y="5808178"/>
            <a:ext cx="5564950" cy="246221"/>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sp>
        <p:nvSpPr>
          <p:cNvPr id="4" name="Slide Number Placeholder 3"/>
          <p:cNvSpPr>
            <a:spLocks noGrp="1"/>
          </p:cNvSpPr>
          <p:nvPr>
            <p:ph type="sldNum" sz="quarter" idx="12"/>
          </p:nvPr>
        </p:nvSpPr>
        <p:spPr/>
        <p:txBody>
          <a:bodyPr/>
          <a:lstStyle/>
          <a:p>
            <a:fld id="{8952BB00-CEA7-47F9-B371-083F3EC8A1A6}" type="slidenum">
              <a:rPr lang="id-ID" smtClean="0"/>
              <a:t>17</a:t>
            </a:fld>
            <a:endParaRPr lang="id-ID"/>
          </a:p>
        </p:txBody>
      </p:sp>
    </p:spTree>
    <p:extLst>
      <p:ext uri="{BB962C8B-B14F-4D97-AF65-F5344CB8AC3E}">
        <p14:creationId xmlns:p14="http://schemas.microsoft.com/office/powerpoint/2010/main" val="154563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Invers </a:t>
            </a:r>
            <a:r>
              <a:rPr lang="en-US" dirty="0" err="1" smtClean="0"/>
              <a:t>Transformasi</a:t>
            </a:r>
            <a:r>
              <a:rPr lang="en-US" dirty="0" smtClean="0"/>
              <a:t> </a:t>
            </a:r>
            <a:r>
              <a:rPr lang="en-US" dirty="0" err="1" smtClean="0"/>
              <a:t>Logaritma</a:t>
            </a:r>
            <a:endParaRPr lang="en-US" dirty="0"/>
          </a:p>
        </p:txBody>
      </p:sp>
      <p:sp>
        <p:nvSpPr>
          <p:cNvPr id="25603" name="Content Placeholder 2"/>
          <p:cNvSpPr>
            <a:spLocks noGrp="1"/>
          </p:cNvSpPr>
          <p:nvPr>
            <p:ph idx="1"/>
          </p:nvPr>
        </p:nvSpPr>
        <p:spPr>
          <a:xfrm>
            <a:off x="510138" y="2713559"/>
            <a:ext cx="11228671" cy="2148001"/>
          </a:xfrm>
        </p:spPr>
        <p:txBody>
          <a:bodyPr/>
          <a:lstStyle/>
          <a:p>
            <a:r>
              <a:rPr lang="id-ID" dirty="0"/>
              <a:t>Transformasi inverse logaritma mengerjakan transformasi dengan kebalikan dari t</a:t>
            </a:r>
            <a:r>
              <a:rPr lang="en-US" dirty="0" err="1"/>
              <a:t>ransformasi</a:t>
            </a:r>
            <a:r>
              <a:rPr lang="en-US" dirty="0"/>
              <a:t> </a:t>
            </a:r>
            <a:r>
              <a:rPr lang="id-ID" dirty="0"/>
              <a:t>l</a:t>
            </a:r>
            <a:r>
              <a:rPr lang="en-US" dirty="0" err="1"/>
              <a:t>og</a:t>
            </a:r>
            <a:r>
              <a:rPr lang="id-ID" dirty="0"/>
              <a:t>aritma. </a:t>
            </a:r>
            <a:endParaRPr lang="en-US" dirty="0" smtClean="0"/>
          </a:p>
          <a:p>
            <a:r>
              <a:rPr lang="en-US" dirty="0" err="1" smtClean="0"/>
              <a:t>Digunakan</a:t>
            </a:r>
            <a:r>
              <a:rPr lang="en-US" dirty="0" smtClean="0"/>
              <a:t> </a:t>
            </a:r>
            <a:r>
              <a:rPr lang="en-US" dirty="0" err="1"/>
              <a:t>untuk</a:t>
            </a:r>
            <a:r>
              <a:rPr lang="en-US" dirty="0"/>
              <a:t> </a:t>
            </a:r>
            <a:r>
              <a:rPr lang="en-US" dirty="0" err="1"/>
              <a:t>memperluas</a:t>
            </a:r>
            <a:r>
              <a:rPr lang="en-US" dirty="0"/>
              <a:t> </a:t>
            </a:r>
            <a:r>
              <a:rPr lang="en-US" dirty="0" err="1"/>
              <a:t>nilai-nilai</a:t>
            </a:r>
            <a:r>
              <a:rPr lang="en-US" dirty="0"/>
              <a:t> </a:t>
            </a:r>
            <a:r>
              <a:rPr lang="en-US" dirty="0" err="1"/>
              <a:t>piksel</a:t>
            </a:r>
            <a:r>
              <a:rPr lang="en-US" dirty="0"/>
              <a:t> </a:t>
            </a:r>
            <a:r>
              <a:rPr lang="en-US" dirty="0" err="1"/>
              <a:t>tinggi</a:t>
            </a:r>
            <a:r>
              <a:rPr lang="en-US" dirty="0"/>
              <a:t> </a:t>
            </a:r>
            <a:r>
              <a:rPr lang="en-US" dirty="0" err="1"/>
              <a:t>pada</a:t>
            </a:r>
            <a:r>
              <a:rPr lang="en-US" dirty="0"/>
              <a:t> </a:t>
            </a:r>
            <a:r>
              <a:rPr lang="en-US" dirty="0" err="1"/>
              <a:t>citra</a:t>
            </a:r>
            <a:r>
              <a:rPr lang="id-ID" dirty="0"/>
              <a:t> selama proses kompresi  menjadi nilai piksel yang lebih gelap.</a:t>
            </a:r>
            <a:endParaRPr lang="en-US" dirty="0"/>
          </a:p>
        </p:txBody>
      </p:sp>
      <p:sp>
        <p:nvSpPr>
          <p:cNvPr id="3" name="Rectangle 2"/>
          <p:cNvSpPr/>
          <p:nvPr/>
        </p:nvSpPr>
        <p:spPr>
          <a:xfrm>
            <a:off x="2589496" y="1768844"/>
            <a:ext cx="4664744" cy="830997"/>
          </a:xfrm>
          <a:prstGeom prst="rect">
            <a:avLst/>
          </a:prstGeom>
        </p:spPr>
        <p:txBody>
          <a:bodyPr wrap="square">
            <a:spAutoFit/>
          </a:bodyPr>
          <a:lstStyle/>
          <a:p>
            <a:pPr indent="450215">
              <a:lnSpc>
                <a:spcPct val="150000"/>
              </a:lnSpc>
            </a:pPr>
            <a:r>
              <a:rPr lang="en-US" sz="3200" i="1" dirty="0">
                <a:latin typeface="Times New Roman" panose="02020603050405020304" pitchFamily="18" charset="0"/>
                <a:ea typeface="Times New Roman" panose="02020603050405020304" pitchFamily="18" charset="0"/>
              </a:rPr>
              <a:t>s = c log (</a:t>
            </a:r>
            <a:r>
              <a:rPr lang="id-ID" sz="3200" i="1" dirty="0">
                <a:latin typeface="Times New Roman" panose="02020603050405020304" pitchFamily="18" charset="0"/>
                <a:ea typeface="Times New Roman" panose="02020603050405020304" pitchFamily="18" charset="0"/>
              </a:rPr>
              <a:t>(L-1)</a:t>
            </a:r>
            <a:r>
              <a:rPr lang="en-US" sz="3200" i="1" dirty="0">
                <a:latin typeface="Times New Roman" panose="02020603050405020304" pitchFamily="18" charset="0"/>
                <a:ea typeface="Times New Roman" panose="02020603050405020304" pitchFamily="18" charset="0"/>
              </a:rPr>
              <a:t> + r)</a:t>
            </a:r>
            <a:endParaRPr lang="en-US" sz="20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952BB00-CEA7-47F9-B371-083F3EC8A1A6}" type="slidenum">
              <a:rPr lang="id-ID" smtClean="0"/>
              <a:t>18</a:t>
            </a:fld>
            <a:endParaRPr lang="id-ID"/>
          </a:p>
        </p:txBody>
      </p:sp>
    </p:spTree>
    <p:extLst>
      <p:ext uri="{BB962C8B-B14F-4D97-AF65-F5344CB8AC3E}">
        <p14:creationId xmlns:p14="http://schemas.microsoft.com/office/powerpoint/2010/main" val="4182376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Transformasi</a:t>
            </a:r>
            <a:r>
              <a:rPr lang="en-US" dirty="0" smtClean="0"/>
              <a:t> Power-Law</a:t>
            </a:r>
            <a:endParaRPr lang="en-US" dirty="0"/>
          </a:p>
        </p:txBody>
      </p:sp>
      <p:sp>
        <p:nvSpPr>
          <p:cNvPr id="3" name="Content Placeholder 2"/>
          <p:cNvSpPr>
            <a:spLocks noGrp="1"/>
          </p:cNvSpPr>
          <p:nvPr>
            <p:ph idx="1"/>
          </p:nvPr>
        </p:nvSpPr>
        <p:spPr>
          <a:xfrm>
            <a:off x="5913120" y="1841310"/>
            <a:ext cx="5166360" cy="4800600"/>
          </a:xfrm>
        </p:spPr>
        <p:txBody>
          <a:bodyPr>
            <a:normAutofit fontScale="77500" lnSpcReduction="20000"/>
          </a:bodyPr>
          <a:lstStyle/>
          <a:p>
            <a:pPr marL="365760" indent="-283464">
              <a:buNone/>
              <a:defRPr/>
            </a:pPr>
            <a:r>
              <a:rPr lang="en-US" dirty="0" smtClean="0"/>
              <a:t>	</a:t>
            </a:r>
            <a:r>
              <a:rPr lang="en-US" sz="3500" b="1" i="1" dirty="0" smtClean="0"/>
              <a:t>s = </a:t>
            </a:r>
            <a:r>
              <a:rPr lang="en-US" sz="3500" b="1" i="1" dirty="0" err="1" smtClean="0"/>
              <a:t>cr</a:t>
            </a:r>
            <a:endParaRPr lang="en-US" sz="3500" b="1" i="1" dirty="0" smtClean="0"/>
          </a:p>
          <a:p>
            <a:pPr marL="365760" indent="-283464">
              <a:buFont typeface="Wingdings 2"/>
              <a:buChar char=""/>
              <a:defRPr/>
            </a:pPr>
            <a:r>
              <a:rPr lang="en-US" dirty="0" smtClean="0"/>
              <a:t> c </a:t>
            </a:r>
            <a:r>
              <a:rPr lang="en-US" dirty="0" err="1" smtClean="0"/>
              <a:t>dan</a:t>
            </a:r>
            <a:r>
              <a:rPr lang="en-US" dirty="0" smtClean="0"/>
              <a:t> ∂ </a:t>
            </a:r>
            <a:r>
              <a:rPr lang="en-US" dirty="0" err="1" smtClean="0"/>
              <a:t>adalah</a:t>
            </a:r>
            <a:r>
              <a:rPr lang="en-US" dirty="0" smtClean="0"/>
              <a:t> </a:t>
            </a:r>
            <a:r>
              <a:rPr lang="en-US" dirty="0" err="1" smtClean="0"/>
              <a:t>konstanta</a:t>
            </a:r>
            <a:r>
              <a:rPr lang="en-US" dirty="0" smtClean="0"/>
              <a:t> </a:t>
            </a:r>
            <a:r>
              <a:rPr lang="en-US" dirty="0" err="1" smtClean="0"/>
              <a:t>positif</a:t>
            </a:r>
            <a:endParaRPr lang="en-US" dirty="0" smtClean="0"/>
          </a:p>
          <a:p>
            <a:pPr marL="365760" indent="-283464">
              <a:buFont typeface="Wingdings 2"/>
              <a:buChar char=""/>
              <a:defRPr/>
            </a:pPr>
            <a:r>
              <a:rPr lang="id-ID" dirty="0" smtClean="0"/>
              <a:t>Kurva </a:t>
            </a:r>
            <a:r>
              <a:rPr lang="id-ID" dirty="0"/>
              <a:t>p</a:t>
            </a:r>
            <a:r>
              <a:rPr lang="en-US" dirty="0" err="1"/>
              <a:t>ower</a:t>
            </a:r>
            <a:r>
              <a:rPr lang="en-US" dirty="0"/>
              <a:t>-law </a:t>
            </a:r>
            <a:r>
              <a:rPr lang="en-US" dirty="0" err="1"/>
              <a:t>dengan</a:t>
            </a:r>
            <a:r>
              <a:rPr lang="en-US" dirty="0"/>
              <a:t> </a:t>
            </a:r>
            <a:r>
              <a:rPr lang="en-US" dirty="0" err="1"/>
              <a:t>nilai</a:t>
            </a:r>
            <a:r>
              <a:rPr lang="en-US" dirty="0"/>
              <a:t> </a:t>
            </a:r>
            <a:r>
              <a:rPr lang="en-US" dirty="0" err="1"/>
              <a:t>pecahan</a:t>
            </a:r>
            <a:r>
              <a:rPr lang="en-US" dirty="0"/>
              <a:t> </a:t>
            </a:r>
            <a:r>
              <a:rPr lang="el-GR" dirty="0"/>
              <a:t>γ </a:t>
            </a:r>
            <a:r>
              <a:rPr lang="en-US" dirty="0" err="1"/>
              <a:t>memetakan</a:t>
            </a:r>
            <a:r>
              <a:rPr lang="en-US" dirty="0"/>
              <a:t> </a:t>
            </a:r>
            <a:r>
              <a:rPr lang="id-ID" dirty="0"/>
              <a:t>citra input dengan </a:t>
            </a:r>
            <a:r>
              <a:rPr lang="en-US" dirty="0"/>
              <a:t>range </a:t>
            </a:r>
            <a:r>
              <a:rPr lang="en-US" dirty="0" err="1"/>
              <a:t>nilai</a:t>
            </a:r>
            <a:r>
              <a:rPr lang="en-US" dirty="0"/>
              <a:t> </a:t>
            </a:r>
            <a:r>
              <a:rPr lang="en-US" dirty="0" err="1"/>
              <a:t>gelap</a:t>
            </a:r>
            <a:r>
              <a:rPr lang="en-US" dirty="0"/>
              <a:t> yang </a:t>
            </a:r>
            <a:r>
              <a:rPr lang="en-US" dirty="0" err="1"/>
              <a:t>sempit</a:t>
            </a:r>
            <a:r>
              <a:rPr lang="en-US" dirty="0"/>
              <a:t> </a:t>
            </a:r>
            <a:r>
              <a:rPr lang="en-US" dirty="0" err="1"/>
              <a:t>ke</a:t>
            </a:r>
            <a:r>
              <a:rPr lang="en-US" dirty="0"/>
              <a:t> </a:t>
            </a:r>
            <a:r>
              <a:rPr lang="en-US" dirty="0" err="1"/>
              <a:t>nilai</a:t>
            </a:r>
            <a:r>
              <a:rPr lang="en-US" dirty="0"/>
              <a:t> output </a:t>
            </a:r>
            <a:r>
              <a:rPr lang="id-ID" dirty="0"/>
              <a:t>terang </a:t>
            </a:r>
            <a:r>
              <a:rPr lang="en-US" dirty="0"/>
              <a:t>yang </a:t>
            </a:r>
            <a:r>
              <a:rPr lang="en-US" dirty="0" err="1"/>
              <a:t>lebih</a:t>
            </a:r>
            <a:r>
              <a:rPr lang="en-US" dirty="0"/>
              <a:t> </a:t>
            </a:r>
            <a:r>
              <a:rPr lang="en-US" dirty="0" err="1"/>
              <a:t>lebar</a:t>
            </a:r>
            <a:r>
              <a:rPr lang="id-ID" dirty="0"/>
              <a:t> rangenya</a:t>
            </a:r>
            <a:r>
              <a:rPr lang="en-US" dirty="0"/>
              <a:t>, </a:t>
            </a:r>
            <a:r>
              <a:rPr lang="id-ID" dirty="0"/>
              <a:t>dan </a:t>
            </a:r>
            <a:r>
              <a:rPr lang="en-US" dirty="0" err="1"/>
              <a:t>kebalikannya</a:t>
            </a:r>
            <a:r>
              <a:rPr lang="en-US" dirty="0"/>
              <a:t> </a:t>
            </a:r>
            <a:r>
              <a:rPr lang="id-ID" dirty="0"/>
              <a:t>pemetaan kurva pada citra input dengan range </a:t>
            </a:r>
            <a:r>
              <a:rPr lang="en-US" dirty="0" err="1"/>
              <a:t>nilai</a:t>
            </a:r>
            <a:r>
              <a:rPr lang="en-US" dirty="0"/>
              <a:t> </a:t>
            </a:r>
            <a:r>
              <a:rPr lang="id-ID" dirty="0"/>
              <a:t>terang </a:t>
            </a:r>
            <a:r>
              <a:rPr lang="en-US" dirty="0"/>
              <a:t>yang </a:t>
            </a:r>
            <a:r>
              <a:rPr lang="en-US" dirty="0" err="1"/>
              <a:t>lebih</a:t>
            </a:r>
            <a:r>
              <a:rPr lang="en-US" dirty="0"/>
              <a:t> </a:t>
            </a:r>
            <a:r>
              <a:rPr lang="id-ID" dirty="0"/>
              <a:t>lebar menjadi range nilai yang lebih sempit. </a:t>
            </a:r>
            <a:endParaRPr lang="en-US" dirty="0" smtClean="0"/>
          </a:p>
          <a:p>
            <a:pPr marL="365760" indent="-283464">
              <a:buFont typeface="Wingdings 2"/>
              <a:buChar char=""/>
              <a:defRPr/>
            </a:pPr>
            <a:r>
              <a:rPr lang="id-ID" dirty="0" smtClean="0"/>
              <a:t>Pada </a:t>
            </a:r>
            <a:r>
              <a:rPr lang="en-US" dirty="0"/>
              <a:t>c = </a:t>
            </a:r>
            <a:r>
              <a:rPr lang="el-GR" dirty="0"/>
              <a:t>γ</a:t>
            </a:r>
            <a:r>
              <a:rPr lang="en-US" dirty="0"/>
              <a:t> = 1 </a:t>
            </a:r>
            <a:r>
              <a:rPr lang="id-ID" dirty="0"/>
              <a:t>hasil transformasi sama dengan </a:t>
            </a:r>
            <a:r>
              <a:rPr lang="en-US" dirty="0" err="1"/>
              <a:t>fungsi</a:t>
            </a:r>
            <a:r>
              <a:rPr lang="en-US" dirty="0"/>
              <a:t> </a:t>
            </a:r>
            <a:r>
              <a:rPr lang="id-ID" dirty="0" smtClean="0"/>
              <a:t>identitas</a:t>
            </a:r>
            <a:r>
              <a:rPr lang="en-US" dirty="0" smtClean="0"/>
              <a:t>.</a:t>
            </a:r>
            <a:endParaRPr lang="en-US" dirty="0"/>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 y="1752601"/>
            <a:ext cx="4632960" cy="476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7284720" y="1752601"/>
            <a:ext cx="533400" cy="369332"/>
          </a:xfrm>
          <a:prstGeom prst="rect">
            <a:avLst/>
          </a:prstGeom>
          <a:noFill/>
        </p:spPr>
        <p:txBody>
          <a:bodyPr wrap="square">
            <a:spAutoFit/>
          </a:bodyPr>
          <a:lstStyle/>
          <a:p>
            <a:pPr>
              <a:defRPr/>
            </a:pPr>
            <a:r>
              <a:rPr lang="en-US" b="1" i="1" dirty="0"/>
              <a:t>∂</a:t>
            </a:r>
          </a:p>
        </p:txBody>
      </p:sp>
      <p:sp>
        <p:nvSpPr>
          <p:cNvPr id="6" name="Text Box 5"/>
          <p:cNvSpPr txBox="1">
            <a:spLocks noChangeArrowheads="1"/>
          </p:cNvSpPr>
          <p:nvPr/>
        </p:nvSpPr>
        <p:spPr bwMode="auto">
          <a:xfrm>
            <a:off x="328108" y="6517931"/>
            <a:ext cx="5151120" cy="247958"/>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sp>
        <p:nvSpPr>
          <p:cNvPr id="4" name="Slide Number Placeholder 3"/>
          <p:cNvSpPr>
            <a:spLocks noGrp="1"/>
          </p:cNvSpPr>
          <p:nvPr>
            <p:ph type="sldNum" sz="quarter" idx="12"/>
          </p:nvPr>
        </p:nvSpPr>
        <p:spPr/>
        <p:txBody>
          <a:bodyPr/>
          <a:lstStyle/>
          <a:p>
            <a:fld id="{8952BB00-CEA7-47F9-B371-083F3EC8A1A6}" type="slidenum">
              <a:rPr lang="id-ID" smtClean="0"/>
              <a:t>19</a:t>
            </a:fld>
            <a:endParaRPr lang="id-ID"/>
          </a:p>
        </p:txBody>
      </p:sp>
    </p:spTree>
    <p:extLst>
      <p:ext uri="{BB962C8B-B14F-4D97-AF65-F5344CB8AC3E}">
        <p14:creationId xmlns:p14="http://schemas.microsoft.com/office/powerpoint/2010/main" val="2310232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Materi</a:t>
            </a:r>
            <a:r>
              <a:rPr lang="en-US" dirty="0" smtClean="0"/>
              <a:t> </a:t>
            </a:r>
            <a:r>
              <a:rPr lang="en-US" dirty="0" err="1" smtClean="0"/>
              <a:t>Kuliah</a:t>
            </a:r>
            <a:endParaRPr lang="en-US" dirty="0"/>
          </a:p>
        </p:txBody>
      </p:sp>
      <p:graphicFrame>
        <p:nvGraphicFramePr>
          <p:cNvPr id="5" name="Diagram 4"/>
          <p:cNvGraphicFramePr/>
          <p:nvPr>
            <p:extLst>
              <p:ext uri="{D42A27DB-BD31-4B8C-83A1-F6EECF244321}">
                <p14:modId xmlns:p14="http://schemas.microsoft.com/office/powerpoint/2010/main" val="651979637"/>
              </p:ext>
            </p:extLst>
          </p:nvPr>
        </p:nvGraphicFramePr>
        <p:xfrm>
          <a:off x="685800" y="1667434"/>
          <a:ext cx="7772400" cy="4840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8952BB00-CEA7-47F9-B371-083F3EC8A1A6}" type="slidenum">
              <a:rPr lang="id-ID" smtClean="0"/>
              <a:t>2</a:t>
            </a:fld>
            <a:endParaRPr lang="id-ID"/>
          </a:p>
        </p:txBody>
      </p:sp>
    </p:spTree>
    <p:extLst>
      <p:ext uri="{BB962C8B-B14F-4D97-AF65-F5344CB8AC3E}">
        <p14:creationId xmlns:p14="http://schemas.microsoft.com/office/powerpoint/2010/main" val="3016796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Koreksi</a:t>
            </a:r>
            <a:r>
              <a:rPr lang="en-US" dirty="0" smtClean="0"/>
              <a:t> Gamma</a:t>
            </a:r>
            <a:endParaRPr lang="en-US" dirty="0"/>
          </a:p>
        </p:txBody>
      </p:sp>
      <p:sp>
        <p:nvSpPr>
          <p:cNvPr id="3" name="Content Placeholder 2"/>
          <p:cNvSpPr>
            <a:spLocks noGrp="1"/>
          </p:cNvSpPr>
          <p:nvPr>
            <p:ph idx="1"/>
          </p:nvPr>
        </p:nvSpPr>
        <p:spPr>
          <a:xfrm>
            <a:off x="5924851" y="1598614"/>
            <a:ext cx="5813958" cy="4800600"/>
          </a:xfrm>
        </p:spPr>
        <p:txBody>
          <a:bodyPr>
            <a:normAutofit fontScale="85000" lnSpcReduction="20000"/>
          </a:bodyPr>
          <a:lstStyle/>
          <a:p>
            <a:pPr marL="365760" indent="-283464">
              <a:buFont typeface="Wingdings 2"/>
              <a:buChar char=""/>
              <a:defRPr/>
            </a:pPr>
            <a:r>
              <a:rPr lang="en-US" dirty="0" err="1" smtClean="0"/>
              <a:t>Perangkat</a:t>
            </a:r>
            <a:r>
              <a:rPr lang="en-US" dirty="0" smtClean="0"/>
              <a:t>  </a:t>
            </a:r>
            <a:r>
              <a:rPr lang="en-US" dirty="0" err="1" smtClean="0"/>
              <a:t>Tabung</a:t>
            </a:r>
            <a:r>
              <a:rPr lang="en-US" dirty="0" smtClean="0"/>
              <a:t> </a:t>
            </a:r>
            <a:r>
              <a:rPr lang="en-US" dirty="0" err="1" smtClean="0"/>
              <a:t>sinar</a:t>
            </a:r>
            <a:r>
              <a:rPr lang="en-US" dirty="0" smtClean="0"/>
              <a:t> </a:t>
            </a:r>
            <a:r>
              <a:rPr lang="en-US" dirty="0" err="1" smtClean="0"/>
              <a:t>katoda</a:t>
            </a:r>
            <a:r>
              <a:rPr lang="en-US" dirty="0" smtClean="0"/>
              <a:t> (</a:t>
            </a:r>
            <a:r>
              <a:rPr lang="en-US" dirty="0" err="1" smtClean="0"/>
              <a:t>Catode</a:t>
            </a:r>
            <a:r>
              <a:rPr lang="en-US" dirty="0" smtClean="0"/>
              <a:t> Ray Tube) </a:t>
            </a:r>
            <a:r>
              <a:rPr lang="en-US" dirty="0" err="1" smtClean="0"/>
              <a:t>memiliki</a:t>
            </a:r>
            <a:r>
              <a:rPr lang="en-US" dirty="0" smtClean="0"/>
              <a:t> </a:t>
            </a:r>
            <a:r>
              <a:rPr lang="en-US" dirty="0" err="1" smtClean="0"/>
              <a:t>intensitas</a:t>
            </a:r>
            <a:r>
              <a:rPr lang="en-US" dirty="0" smtClean="0"/>
              <a:t> </a:t>
            </a:r>
            <a:r>
              <a:rPr lang="en-US" dirty="0" err="1" smtClean="0"/>
              <a:t>tegangan</a:t>
            </a:r>
            <a:r>
              <a:rPr lang="en-US" dirty="0" smtClean="0"/>
              <a:t> </a:t>
            </a:r>
            <a:r>
              <a:rPr lang="en-US" dirty="0" err="1" smtClean="0"/>
              <a:t>respons</a:t>
            </a:r>
            <a:r>
              <a:rPr lang="en-US" dirty="0" smtClean="0"/>
              <a:t> </a:t>
            </a:r>
            <a:r>
              <a:rPr lang="en-US" dirty="0" err="1" smtClean="0"/>
              <a:t>merupakan</a:t>
            </a:r>
            <a:r>
              <a:rPr lang="en-US" dirty="0" smtClean="0"/>
              <a:t> </a:t>
            </a:r>
            <a:r>
              <a:rPr lang="en-US" dirty="0" err="1" smtClean="0"/>
              <a:t>fungsi</a:t>
            </a:r>
            <a:r>
              <a:rPr lang="en-US" dirty="0" smtClean="0"/>
              <a:t> power </a:t>
            </a:r>
            <a:r>
              <a:rPr lang="en-US" dirty="0" err="1" smtClean="0"/>
              <a:t>dengan</a:t>
            </a:r>
            <a:r>
              <a:rPr lang="en-US" dirty="0" smtClean="0"/>
              <a:t> ∂ </a:t>
            </a:r>
            <a:r>
              <a:rPr lang="en-US" dirty="0" err="1" smtClean="0"/>
              <a:t>bervariasi</a:t>
            </a:r>
            <a:r>
              <a:rPr lang="en-US" dirty="0" smtClean="0"/>
              <a:t> 1,8-2,5</a:t>
            </a:r>
          </a:p>
          <a:p>
            <a:pPr marL="365760" indent="-283464">
              <a:buFont typeface="Wingdings 2"/>
              <a:buChar char=""/>
              <a:defRPr/>
            </a:pPr>
            <a:r>
              <a:rPr lang="en-US" dirty="0" smtClean="0"/>
              <a:t>Citra </a:t>
            </a:r>
            <a:r>
              <a:rPr lang="en-US" dirty="0" err="1" smtClean="0"/>
              <a:t>akan</a:t>
            </a:r>
            <a:r>
              <a:rPr lang="en-US" dirty="0" smtClean="0"/>
              <a:t> </a:t>
            </a:r>
            <a:r>
              <a:rPr lang="en-US" dirty="0" err="1" smtClean="0"/>
              <a:t>menjadi</a:t>
            </a:r>
            <a:r>
              <a:rPr lang="en-US" dirty="0" smtClean="0"/>
              <a:t> </a:t>
            </a:r>
            <a:r>
              <a:rPr lang="en-US" dirty="0" err="1" smtClean="0"/>
              <a:t>lebih</a:t>
            </a:r>
            <a:r>
              <a:rPr lang="en-US" dirty="0" smtClean="0"/>
              <a:t> </a:t>
            </a:r>
            <a:r>
              <a:rPr lang="en-US" dirty="0" err="1" smtClean="0"/>
              <a:t>gelap</a:t>
            </a:r>
            <a:r>
              <a:rPr lang="en-US" dirty="0" smtClean="0"/>
              <a:t>.</a:t>
            </a:r>
          </a:p>
          <a:p>
            <a:pPr marL="365760" indent="-283464">
              <a:buFont typeface="Wingdings 2"/>
              <a:buChar char=""/>
              <a:defRPr/>
            </a:pPr>
            <a:r>
              <a:rPr lang="en-US" dirty="0" err="1" smtClean="0"/>
              <a:t>Koreksi</a:t>
            </a:r>
            <a:r>
              <a:rPr lang="en-US" dirty="0" smtClean="0"/>
              <a:t> gamma </a:t>
            </a:r>
            <a:r>
              <a:rPr lang="en-US" dirty="0" err="1" smtClean="0"/>
              <a:t>dilakukan</a:t>
            </a:r>
            <a:r>
              <a:rPr lang="en-US" dirty="0" smtClean="0"/>
              <a:t> </a:t>
            </a:r>
            <a:r>
              <a:rPr lang="en-US" dirty="0" err="1" smtClean="0"/>
              <a:t>dengan</a:t>
            </a:r>
            <a:r>
              <a:rPr lang="en-US" dirty="0" smtClean="0"/>
              <a:t> preprocessing </a:t>
            </a:r>
            <a:r>
              <a:rPr lang="en-US" dirty="0" err="1" smtClean="0"/>
              <a:t>citra</a:t>
            </a:r>
            <a:r>
              <a:rPr lang="en-US" dirty="0" smtClean="0"/>
              <a:t> </a:t>
            </a:r>
            <a:r>
              <a:rPr lang="en-US" dirty="0" err="1" smtClean="0"/>
              <a:t>sebelum</a:t>
            </a:r>
            <a:r>
              <a:rPr lang="en-US" dirty="0" smtClean="0"/>
              <a:t> </a:t>
            </a:r>
            <a:r>
              <a:rPr lang="en-US" dirty="0" err="1" smtClean="0"/>
              <a:t>memasukkan</a:t>
            </a:r>
            <a:r>
              <a:rPr lang="en-US" dirty="0" smtClean="0"/>
              <a:t> </a:t>
            </a:r>
            <a:r>
              <a:rPr lang="en-US" dirty="0" err="1" smtClean="0"/>
              <a:t>ke</a:t>
            </a:r>
            <a:r>
              <a:rPr lang="en-US" dirty="0" smtClean="0"/>
              <a:t> monitor </a:t>
            </a:r>
            <a:r>
              <a:rPr lang="en-US" dirty="0" err="1" smtClean="0"/>
              <a:t>dengan</a:t>
            </a:r>
            <a:r>
              <a:rPr lang="en-US" dirty="0" smtClean="0"/>
              <a:t> </a:t>
            </a:r>
          </a:p>
          <a:p>
            <a:pPr marL="82296" indent="0">
              <a:buNone/>
              <a:defRPr/>
            </a:pPr>
            <a:r>
              <a:rPr lang="en-US" b="1" i="1" dirty="0">
                <a:latin typeface="Times New Roman" panose="02020603050405020304" pitchFamily="18" charset="0"/>
                <a:ea typeface="Times New Roman" panose="02020603050405020304" pitchFamily="18" charset="0"/>
              </a:rPr>
              <a:t> </a:t>
            </a:r>
            <a:r>
              <a:rPr lang="en-US" b="1" i="1" dirty="0" smtClean="0">
                <a:latin typeface="Times New Roman" panose="02020603050405020304" pitchFamily="18" charset="0"/>
                <a:ea typeface="Times New Roman" panose="02020603050405020304" pitchFamily="18" charset="0"/>
              </a:rPr>
              <a:t>   s </a:t>
            </a:r>
            <a:r>
              <a:rPr lang="en-US" b="1" i="1" dirty="0">
                <a:latin typeface="Times New Roman" panose="02020603050405020304" pitchFamily="18" charset="0"/>
                <a:ea typeface="Times New Roman" panose="02020603050405020304" pitchFamily="18" charset="0"/>
              </a:rPr>
              <a:t>= cr</a:t>
            </a:r>
            <a:r>
              <a:rPr lang="en-US" b="1" i="1" baseline="30000" dirty="0">
                <a:latin typeface="Times New Roman" panose="02020603050405020304" pitchFamily="18" charset="0"/>
                <a:ea typeface="Times New Roman" panose="02020603050405020304" pitchFamily="18" charset="0"/>
              </a:rPr>
              <a:t>1/</a:t>
            </a:r>
            <a:r>
              <a:rPr lang="en-US" dirty="0">
                <a:latin typeface="Times New Roman" panose="02020603050405020304" pitchFamily="18" charset="0"/>
                <a:ea typeface="Times New Roman" panose="02020603050405020304" pitchFamily="18" charset="0"/>
              </a:rPr>
              <a:t> </a:t>
            </a:r>
            <a:r>
              <a:rPr lang="el-GR" baseline="30000" dirty="0" smtClean="0">
                <a:latin typeface="Times New Roman" panose="02020603050405020304" pitchFamily="18" charset="0"/>
                <a:ea typeface="Times New Roman" panose="02020603050405020304" pitchFamily="18" charset="0"/>
              </a:rPr>
              <a:t>γ</a:t>
            </a:r>
            <a:r>
              <a:rPr lang="en-US" dirty="0" smtClean="0"/>
              <a:t> </a:t>
            </a:r>
          </a:p>
          <a:p>
            <a:pPr marL="396875" indent="-315913">
              <a:defRPr/>
            </a:pPr>
            <a:r>
              <a:rPr lang="id-ID" dirty="0" smtClean="0">
                <a:latin typeface="Times New Roman" panose="02020603050405020304" pitchFamily="18" charset="0"/>
                <a:ea typeface="Times New Roman" panose="02020603050405020304" pitchFamily="18" charset="0"/>
              </a:rPr>
              <a:t>Contoh </a:t>
            </a:r>
            <a:r>
              <a:rPr lang="id-ID" dirty="0">
                <a:latin typeface="Times New Roman" panose="02020603050405020304" pitchFamily="18" charset="0"/>
                <a:ea typeface="Times New Roman" panose="02020603050405020304" pitchFamily="18" charset="0"/>
              </a:rPr>
              <a:t>koreksi gamma pada gambar 3.13. gambar pada baris I lebih gelap hasil di CRT monitor dengan </a:t>
            </a:r>
            <a:r>
              <a:rPr lang="el-GR" dirty="0">
                <a:latin typeface="Times New Roman" panose="02020603050405020304" pitchFamily="18" charset="0"/>
                <a:ea typeface="Times New Roman" panose="02020603050405020304" pitchFamily="18" charset="0"/>
              </a:rPr>
              <a:t>γ</a:t>
            </a:r>
            <a:r>
              <a:rPr lang="id-ID" dirty="0">
                <a:latin typeface="Times New Roman" panose="02020603050405020304" pitchFamily="18" charset="0"/>
                <a:ea typeface="Times New Roman" panose="02020603050405020304" pitchFamily="18" charset="0"/>
              </a:rPr>
              <a:t> = 2.5 dengan koreksi gamman </a:t>
            </a:r>
            <a:r>
              <a:rPr lang="el-GR" dirty="0">
                <a:latin typeface="Times New Roman" panose="02020603050405020304" pitchFamily="18" charset="0"/>
                <a:ea typeface="Times New Roman" panose="02020603050405020304" pitchFamily="18" charset="0"/>
              </a:rPr>
              <a:t>γ</a:t>
            </a:r>
            <a:r>
              <a:rPr lang="id-ID" dirty="0">
                <a:latin typeface="Times New Roman" panose="02020603050405020304" pitchFamily="18" charset="0"/>
                <a:ea typeface="Times New Roman" panose="02020603050405020304" pitchFamily="18" charset="0"/>
              </a:rPr>
              <a:t>=0.4 akan menghasilkan CRT monitor lebih terang pada gambar baris ke-2.</a:t>
            </a:r>
            <a:endParaRPr lang="en-US" dirty="0" smtClean="0"/>
          </a:p>
          <a:p>
            <a:pPr marL="82296" indent="0">
              <a:buNone/>
              <a:defRPr/>
            </a:pPr>
            <a:endParaRPr lang="en-US" dirty="0"/>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598614"/>
            <a:ext cx="4345015" cy="426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328108" y="6517931"/>
            <a:ext cx="5151120" cy="247958"/>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sp>
        <p:nvSpPr>
          <p:cNvPr id="4" name="Slide Number Placeholder 3"/>
          <p:cNvSpPr>
            <a:spLocks noGrp="1"/>
          </p:cNvSpPr>
          <p:nvPr>
            <p:ph type="sldNum" sz="quarter" idx="12"/>
          </p:nvPr>
        </p:nvSpPr>
        <p:spPr/>
        <p:txBody>
          <a:bodyPr/>
          <a:lstStyle/>
          <a:p>
            <a:fld id="{8952BB00-CEA7-47F9-B371-083F3EC8A1A6}" type="slidenum">
              <a:rPr lang="id-ID" smtClean="0"/>
              <a:t>20</a:t>
            </a:fld>
            <a:endParaRPr lang="id-ID"/>
          </a:p>
        </p:txBody>
      </p:sp>
    </p:spTree>
    <p:extLst>
      <p:ext uri="{BB962C8B-B14F-4D97-AF65-F5344CB8AC3E}">
        <p14:creationId xmlns:p14="http://schemas.microsoft.com/office/powerpoint/2010/main" val="2238632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458" y="407670"/>
            <a:ext cx="4737100" cy="1143000"/>
          </a:xfrm>
        </p:spPr>
        <p:txBody>
          <a:bodyPr/>
          <a:lstStyle/>
          <a:p>
            <a:pPr>
              <a:defRPr/>
            </a:pPr>
            <a:r>
              <a:rPr lang="en-US" dirty="0" err="1" smtClean="0"/>
              <a:t>Contoh</a:t>
            </a:r>
            <a:r>
              <a:rPr lang="en-US" dirty="0" smtClean="0"/>
              <a:t> lain: MRI</a:t>
            </a:r>
            <a:endParaRPr lang="en-US" dirty="0"/>
          </a:p>
        </p:txBody>
      </p:sp>
      <p:sp>
        <p:nvSpPr>
          <p:cNvPr id="3" name="Content Placeholder 2"/>
          <p:cNvSpPr>
            <a:spLocks noGrp="1"/>
          </p:cNvSpPr>
          <p:nvPr>
            <p:ph idx="1"/>
          </p:nvPr>
        </p:nvSpPr>
        <p:spPr>
          <a:xfrm>
            <a:off x="6019800" y="1626870"/>
            <a:ext cx="5943600" cy="4800600"/>
          </a:xfrm>
        </p:spPr>
        <p:txBody>
          <a:bodyPr>
            <a:normAutofit fontScale="77500" lnSpcReduction="20000"/>
          </a:bodyPr>
          <a:lstStyle/>
          <a:p>
            <a:pPr marL="0" indent="0">
              <a:buNone/>
            </a:pPr>
            <a:r>
              <a:rPr lang="en-US" dirty="0" smtClean="0"/>
              <a:t>a. C</a:t>
            </a:r>
            <a:r>
              <a:rPr lang="id-ID" dirty="0" smtClean="0"/>
              <a:t>itra </a:t>
            </a:r>
            <a:r>
              <a:rPr lang="id-ID" i="1" dirty="0"/>
              <a:t>Magnetic Resonance Image</a:t>
            </a:r>
            <a:r>
              <a:rPr lang="id-ID" dirty="0"/>
              <a:t> (MRI) pada </a:t>
            </a:r>
            <a:r>
              <a:rPr lang="en-US" dirty="0" err="1"/>
              <a:t>torak</a:t>
            </a:r>
            <a:r>
              <a:rPr lang="en-US" dirty="0"/>
              <a:t> </a:t>
            </a:r>
            <a:r>
              <a:rPr lang="en-US" dirty="0" err="1"/>
              <a:t>bagian</a:t>
            </a:r>
            <a:r>
              <a:rPr lang="en-US" dirty="0"/>
              <a:t> </a:t>
            </a:r>
            <a:r>
              <a:rPr lang="en-US" dirty="0" err="1"/>
              <a:t>atas</a:t>
            </a:r>
            <a:r>
              <a:rPr lang="en-US" dirty="0"/>
              <a:t> </a:t>
            </a:r>
            <a:r>
              <a:rPr lang="en-US" dirty="0" err="1"/>
              <a:t>tulang</a:t>
            </a:r>
            <a:r>
              <a:rPr lang="en-US" dirty="0"/>
              <a:t> </a:t>
            </a:r>
            <a:r>
              <a:rPr lang="en-US" dirty="0" err="1"/>
              <a:t>belakang</a:t>
            </a:r>
            <a:r>
              <a:rPr lang="en-US" dirty="0"/>
              <a:t> </a:t>
            </a:r>
            <a:r>
              <a:rPr lang="en-US" dirty="0" err="1"/>
              <a:t>manusia</a:t>
            </a:r>
            <a:r>
              <a:rPr lang="en-US" dirty="0"/>
              <a:t> </a:t>
            </a:r>
            <a:r>
              <a:rPr lang="en-US" dirty="0" err="1"/>
              <a:t>dengan</a:t>
            </a:r>
            <a:r>
              <a:rPr lang="en-US" dirty="0"/>
              <a:t> </a:t>
            </a:r>
            <a:r>
              <a:rPr lang="en-US" i="1" dirty="0"/>
              <a:t>fracture dislocation </a:t>
            </a:r>
            <a:r>
              <a:rPr lang="id-ID" dirty="0"/>
              <a:t>dan </a:t>
            </a:r>
            <a:r>
              <a:rPr lang="en-US" i="1" dirty="0"/>
              <a:t>spinal cord impingement</a:t>
            </a:r>
            <a:r>
              <a:rPr lang="en-US" dirty="0"/>
              <a:t> </a:t>
            </a:r>
            <a:r>
              <a:rPr lang="id-ID" dirty="0"/>
              <a:t>(rekahan dan pergeseran sumsum tulang belakang) : </a:t>
            </a:r>
            <a:endParaRPr lang="en-US" dirty="0"/>
          </a:p>
          <a:p>
            <a:pPr lvl="1"/>
            <a:r>
              <a:rPr lang="id-ID" dirty="0"/>
              <a:t>Citra</a:t>
            </a:r>
            <a:r>
              <a:rPr lang="en-US" dirty="0"/>
              <a:t> </a:t>
            </a:r>
            <a:r>
              <a:rPr lang="en-US" dirty="0" err="1"/>
              <a:t>didominasi</a:t>
            </a:r>
            <a:r>
              <a:rPr lang="en-US" dirty="0"/>
              <a:t> </a:t>
            </a:r>
            <a:r>
              <a:rPr lang="id-ID" dirty="0"/>
              <a:t>warna </a:t>
            </a:r>
            <a:r>
              <a:rPr lang="en-US" dirty="0" err="1"/>
              <a:t>gelap</a:t>
            </a:r>
            <a:endParaRPr lang="en-US" dirty="0"/>
          </a:p>
          <a:p>
            <a:pPr lvl="1"/>
            <a:r>
              <a:rPr lang="id-ID" dirty="0"/>
              <a:t>Perluasan tingkat keabuan yang dibutuhkan</a:t>
            </a:r>
            <a:r>
              <a:rPr lang="en-US" dirty="0">
                <a:sym typeface="Wingdings" panose="05000000000000000000" pitchFamily="2" charset="2"/>
              </a:rPr>
              <a:t></a:t>
            </a:r>
            <a:r>
              <a:rPr lang="en-US" dirty="0"/>
              <a:t> </a:t>
            </a:r>
            <a:r>
              <a:rPr lang="el-GR" dirty="0"/>
              <a:t>γ</a:t>
            </a:r>
            <a:r>
              <a:rPr lang="en-US" dirty="0"/>
              <a:t> &lt;</a:t>
            </a:r>
            <a:r>
              <a:rPr lang="en-US" dirty="0" smtClean="0"/>
              <a:t>1</a:t>
            </a:r>
          </a:p>
          <a:p>
            <a:pPr marL="365760" indent="-283464">
              <a:buNone/>
              <a:defRPr/>
            </a:pPr>
            <a:r>
              <a:rPr lang="en-US" dirty="0" smtClean="0"/>
              <a:t>b. C</a:t>
            </a:r>
            <a:r>
              <a:rPr lang="id-ID" dirty="0" smtClean="0"/>
              <a:t>itra </a:t>
            </a:r>
            <a:r>
              <a:rPr lang="en-US" dirty="0" err="1" smtClean="0"/>
              <a:t>hasil</a:t>
            </a:r>
            <a:r>
              <a:rPr lang="en-US" dirty="0" smtClean="0"/>
              <a:t> </a:t>
            </a:r>
            <a:r>
              <a:rPr lang="en-US" dirty="0" err="1" smtClean="0"/>
              <a:t>setelah</a:t>
            </a:r>
            <a:r>
              <a:rPr lang="en-US" dirty="0" smtClean="0"/>
              <a:t> </a:t>
            </a:r>
            <a:r>
              <a:rPr lang="id-ID" dirty="0" smtClean="0"/>
              <a:t>transformasi </a:t>
            </a:r>
            <a:r>
              <a:rPr lang="en-US" dirty="0" smtClean="0"/>
              <a:t>power-law </a:t>
            </a:r>
            <a:r>
              <a:rPr lang="en-US" dirty="0" err="1" smtClean="0"/>
              <a:t>dengan</a:t>
            </a:r>
            <a:r>
              <a:rPr lang="en-US" dirty="0" smtClean="0"/>
              <a:t> </a:t>
            </a:r>
            <a:r>
              <a:rPr lang="el-GR" dirty="0" smtClean="0"/>
              <a:t>γ</a:t>
            </a:r>
            <a:r>
              <a:rPr lang="en-US" dirty="0" smtClean="0"/>
              <a:t> = 0.6 </a:t>
            </a:r>
            <a:r>
              <a:rPr lang="en-US" dirty="0" err="1" smtClean="0"/>
              <a:t>dan</a:t>
            </a:r>
            <a:r>
              <a:rPr lang="en-US" dirty="0" smtClean="0"/>
              <a:t> c = 1</a:t>
            </a:r>
          </a:p>
          <a:p>
            <a:pPr marL="365760" indent="-283464">
              <a:buNone/>
              <a:defRPr/>
            </a:pPr>
            <a:r>
              <a:rPr lang="en-US" dirty="0" smtClean="0"/>
              <a:t>c. </a:t>
            </a:r>
            <a:r>
              <a:rPr lang="en-US" dirty="0" err="1" smtClean="0"/>
              <a:t>Transformasi</a:t>
            </a:r>
            <a:r>
              <a:rPr lang="en-US" dirty="0" smtClean="0"/>
              <a:t> </a:t>
            </a:r>
            <a:r>
              <a:rPr lang="en-US" dirty="0" err="1" smtClean="0"/>
              <a:t>dengan</a:t>
            </a:r>
            <a:r>
              <a:rPr lang="en-US" dirty="0" smtClean="0"/>
              <a:t> ∂ = 0.4</a:t>
            </a:r>
          </a:p>
          <a:p>
            <a:pPr marL="365760" indent="-283464">
              <a:buNone/>
              <a:defRPr/>
            </a:pPr>
            <a:r>
              <a:rPr lang="en-US" dirty="0" smtClean="0"/>
              <a:t>	(</a:t>
            </a:r>
            <a:r>
              <a:rPr lang="en-US" dirty="0" err="1" smtClean="0"/>
              <a:t>hasil</a:t>
            </a:r>
            <a:r>
              <a:rPr lang="en-US" dirty="0" smtClean="0"/>
              <a:t> </a:t>
            </a:r>
            <a:r>
              <a:rPr lang="en-US" dirty="0" err="1" smtClean="0"/>
              <a:t>terbaik</a:t>
            </a:r>
            <a:r>
              <a:rPr lang="en-US" dirty="0" smtClean="0"/>
              <a:t>)</a:t>
            </a:r>
          </a:p>
          <a:p>
            <a:pPr marL="365760" indent="-283464">
              <a:buNone/>
              <a:defRPr/>
            </a:pPr>
            <a:r>
              <a:rPr lang="en-US" dirty="0" smtClean="0"/>
              <a:t>d. </a:t>
            </a:r>
            <a:r>
              <a:rPr lang="en-US" dirty="0" err="1" smtClean="0"/>
              <a:t>Transformasi</a:t>
            </a:r>
            <a:r>
              <a:rPr lang="en-US" dirty="0" smtClean="0"/>
              <a:t> </a:t>
            </a:r>
            <a:r>
              <a:rPr lang="en-US" dirty="0" err="1" smtClean="0"/>
              <a:t>dengan</a:t>
            </a:r>
            <a:r>
              <a:rPr lang="en-US" dirty="0" smtClean="0"/>
              <a:t> ∂ = 0,3</a:t>
            </a:r>
          </a:p>
          <a:p>
            <a:pPr marL="365760" indent="-283464">
              <a:buNone/>
              <a:defRPr/>
            </a:pPr>
            <a:r>
              <a:rPr lang="en-US" dirty="0" smtClean="0"/>
              <a:t>	(di </a:t>
            </a:r>
            <a:r>
              <a:rPr lang="en-US" dirty="0" err="1" smtClean="0"/>
              <a:t>bawah</a:t>
            </a:r>
            <a:r>
              <a:rPr lang="en-US" dirty="0" smtClean="0"/>
              <a:t> </a:t>
            </a:r>
            <a:r>
              <a:rPr lang="en-US" dirty="0" err="1" smtClean="0"/>
              <a:t>tingkat</a:t>
            </a:r>
            <a:r>
              <a:rPr lang="en-US" dirty="0" smtClean="0"/>
              <a:t> yang </a:t>
            </a:r>
            <a:r>
              <a:rPr lang="en-US" dirty="0" err="1" smtClean="0"/>
              <a:t>dapat</a:t>
            </a:r>
            <a:r>
              <a:rPr lang="en-US" dirty="0" smtClean="0"/>
              <a:t> </a:t>
            </a:r>
            <a:r>
              <a:rPr lang="en-US" dirty="0" err="1" smtClean="0"/>
              <a:t>diterima</a:t>
            </a:r>
            <a:r>
              <a:rPr lang="en-US" dirty="0" smtClean="0"/>
              <a:t>)</a:t>
            </a:r>
            <a:endParaRPr lang="en-US" dirty="0"/>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6111240"/>
            <a:ext cx="8191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645920"/>
            <a:ext cx="3486809" cy="446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1276349" y="6343650"/>
            <a:ext cx="5151120" cy="247958"/>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sp>
        <p:nvSpPr>
          <p:cNvPr id="4" name="Slide Number Placeholder 3"/>
          <p:cNvSpPr>
            <a:spLocks noGrp="1"/>
          </p:cNvSpPr>
          <p:nvPr>
            <p:ph type="sldNum" sz="quarter" idx="12"/>
          </p:nvPr>
        </p:nvSpPr>
        <p:spPr/>
        <p:txBody>
          <a:bodyPr/>
          <a:lstStyle/>
          <a:p>
            <a:fld id="{8952BB00-CEA7-47F9-B371-083F3EC8A1A6}" type="slidenum">
              <a:rPr lang="id-ID" smtClean="0"/>
              <a:t>21</a:t>
            </a:fld>
            <a:endParaRPr lang="id-ID"/>
          </a:p>
        </p:txBody>
      </p:sp>
    </p:spTree>
    <p:extLst>
      <p:ext uri="{BB962C8B-B14F-4D97-AF65-F5344CB8AC3E}">
        <p14:creationId xmlns:p14="http://schemas.microsoft.com/office/powerpoint/2010/main" val="2129940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Efek</a:t>
            </a:r>
            <a:r>
              <a:rPr lang="en-US" dirty="0" smtClean="0"/>
              <a:t> </a:t>
            </a:r>
            <a:r>
              <a:rPr lang="en-US" dirty="0" err="1" smtClean="0"/>
              <a:t>Penurunan</a:t>
            </a:r>
            <a:r>
              <a:rPr lang="en-US" dirty="0" smtClean="0"/>
              <a:t> Gamma</a:t>
            </a:r>
            <a:endParaRPr lang="en-US" dirty="0"/>
          </a:p>
        </p:txBody>
      </p:sp>
      <p:sp>
        <p:nvSpPr>
          <p:cNvPr id="29699" name="Content Placeholder 2"/>
          <p:cNvSpPr>
            <a:spLocks noGrp="1"/>
          </p:cNvSpPr>
          <p:nvPr>
            <p:ph idx="1"/>
          </p:nvPr>
        </p:nvSpPr>
        <p:spPr>
          <a:xfrm>
            <a:off x="113900" y="1661999"/>
            <a:ext cx="8344301" cy="4351338"/>
          </a:xfrm>
        </p:spPr>
        <p:txBody>
          <a:bodyPr>
            <a:normAutofit fontScale="77500" lnSpcReduction="20000"/>
          </a:bodyPr>
          <a:lstStyle/>
          <a:p>
            <a:pPr marL="0" indent="0">
              <a:buNone/>
            </a:pPr>
            <a:r>
              <a:rPr lang="id-ID" dirty="0"/>
              <a:t>Terjadi pada saat </a:t>
            </a:r>
            <a:r>
              <a:rPr lang="el-GR" dirty="0"/>
              <a:t>γ</a:t>
            </a:r>
            <a:r>
              <a:rPr lang="en-US" dirty="0"/>
              <a:t> </a:t>
            </a:r>
            <a:r>
              <a:rPr lang="en-US" dirty="0" err="1"/>
              <a:t>dikurangi</a:t>
            </a:r>
            <a:r>
              <a:rPr lang="en-US" dirty="0"/>
              <a:t> </a:t>
            </a:r>
            <a:r>
              <a:rPr lang="en-US" dirty="0" err="1"/>
              <a:t>terlalu</a:t>
            </a:r>
            <a:r>
              <a:rPr lang="en-US" dirty="0"/>
              <a:t> </a:t>
            </a:r>
            <a:r>
              <a:rPr lang="en-US" dirty="0" err="1"/>
              <a:t>banyak</a:t>
            </a:r>
            <a:r>
              <a:rPr lang="en-US" dirty="0"/>
              <a:t>, </a:t>
            </a:r>
            <a:r>
              <a:rPr lang="id-ID" dirty="0"/>
              <a:t>citra</a:t>
            </a:r>
            <a:r>
              <a:rPr lang="en-US" dirty="0"/>
              <a:t> </a:t>
            </a:r>
            <a:r>
              <a:rPr lang="en-US" dirty="0" err="1"/>
              <a:t>mulai</a:t>
            </a:r>
            <a:r>
              <a:rPr lang="en-US" dirty="0"/>
              <a:t> </a:t>
            </a:r>
            <a:r>
              <a:rPr lang="en-US" dirty="0" err="1"/>
              <a:t>mengurangi</a:t>
            </a:r>
            <a:r>
              <a:rPr lang="en-US" dirty="0"/>
              <a:t> </a:t>
            </a:r>
            <a:r>
              <a:rPr lang="en-US" dirty="0" err="1"/>
              <a:t>kontras</a:t>
            </a:r>
            <a:r>
              <a:rPr lang="en-US" dirty="0"/>
              <a:t> </a:t>
            </a:r>
            <a:r>
              <a:rPr lang="id-ID" dirty="0"/>
              <a:t>pada piksel</a:t>
            </a:r>
            <a:r>
              <a:rPr lang="en-US" dirty="0"/>
              <a:t> di </a:t>
            </a:r>
            <a:r>
              <a:rPr lang="en-US" dirty="0" err="1"/>
              <a:t>mana</a:t>
            </a:r>
            <a:r>
              <a:rPr lang="en-US" dirty="0"/>
              <a:t> </a:t>
            </a:r>
            <a:r>
              <a:rPr lang="id-ID" dirty="0"/>
              <a:t>citra</a:t>
            </a:r>
            <a:r>
              <a:rPr lang="en-US" dirty="0"/>
              <a:t> </a:t>
            </a:r>
            <a:r>
              <a:rPr lang="en-US" dirty="0" err="1"/>
              <a:t>mulai</a:t>
            </a:r>
            <a:r>
              <a:rPr lang="en-US" dirty="0"/>
              <a:t> </a:t>
            </a:r>
            <a:r>
              <a:rPr lang="id-ID" dirty="0"/>
              <a:t>kelihatan</a:t>
            </a:r>
            <a:r>
              <a:rPr lang="en-US" dirty="0"/>
              <a:t> </a:t>
            </a:r>
            <a:r>
              <a:rPr lang="en-US" dirty="0" err="1"/>
              <a:t>sangat</a:t>
            </a:r>
            <a:r>
              <a:rPr lang="en-US" dirty="0"/>
              <a:t> </a:t>
            </a:r>
            <a:r>
              <a:rPr lang="en-US" dirty="0" err="1"/>
              <a:t>sedikit</a:t>
            </a:r>
            <a:r>
              <a:rPr lang="en-US" dirty="0"/>
              <a:t> “wash-out"</a:t>
            </a:r>
            <a:r>
              <a:rPr lang="id-ID" dirty="0"/>
              <a:t> (membersihkan)</a:t>
            </a:r>
            <a:r>
              <a:rPr lang="en-US" dirty="0"/>
              <a:t>, </a:t>
            </a:r>
            <a:r>
              <a:rPr lang="en-US" dirty="0" err="1"/>
              <a:t>khususnya</a:t>
            </a:r>
            <a:r>
              <a:rPr lang="en-US" dirty="0"/>
              <a:t> di </a:t>
            </a:r>
            <a:r>
              <a:rPr lang="id-ID" dirty="0"/>
              <a:t>daerah latar belakang. Perhatikan contoh </a:t>
            </a:r>
            <a:endParaRPr lang="en-US" dirty="0" smtClean="0"/>
          </a:p>
          <a:p>
            <a:pPr marL="514350" indent="-514350">
              <a:buAutoNum type="alphaLcParenR"/>
            </a:pPr>
            <a:r>
              <a:rPr lang="en-US" dirty="0" smtClean="0"/>
              <a:t>C</a:t>
            </a:r>
            <a:r>
              <a:rPr lang="id-ID" dirty="0" smtClean="0"/>
              <a:t>itra</a:t>
            </a:r>
            <a:r>
              <a:rPr lang="en-US" dirty="0" smtClean="0"/>
              <a:t> </a:t>
            </a:r>
            <a:r>
              <a:rPr lang="en-US" dirty="0" err="1"/>
              <a:t>memiliki</a:t>
            </a:r>
            <a:r>
              <a:rPr lang="en-US" dirty="0"/>
              <a:t> </a:t>
            </a:r>
            <a:r>
              <a:rPr lang="id-ID" dirty="0"/>
              <a:t>tampilan “</a:t>
            </a:r>
            <a:r>
              <a:rPr lang="en-US" dirty="0"/>
              <a:t>wash-out</a:t>
            </a:r>
            <a:r>
              <a:rPr lang="id-ID" dirty="0"/>
              <a:t>”</a:t>
            </a:r>
            <a:r>
              <a:rPr lang="en-US" dirty="0"/>
              <a:t>, </a:t>
            </a:r>
            <a:r>
              <a:rPr lang="en-US" dirty="0" err="1"/>
              <a:t>diperlukan</a:t>
            </a:r>
            <a:r>
              <a:rPr lang="en-US" dirty="0"/>
              <a:t> </a:t>
            </a:r>
            <a:r>
              <a:rPr lang="en-US" dirty="0" err="1"/>
              <a:t>sebuah</a:t>
            </a:r>
            <a:r>
              <a:rPr lang="en-US" dirty="0"/>
              <a:t> </a:t>
            </a:r>
            <a:r>
              <a:rPr lang="en-US" dirty="0" err="1"/>
              <a:t>kompresi</a:t>
            </a:r>
            <a:r>
              <a:rPr lang="en-US" dirty="0"/>
              <a:t> </a:t>
            </a:r>
            <a:r>
              <a:rPr lang="en-US" dirty="0" err="1"/>
              <a:t>tingkat</a:t>
            </a:r>
            <a:r>
              <a:rPr lang="en-US" dirty="0"/>
              <a:t> </a:t>
            </a:r>
            <a:r>
              <a:rPr lang="id-ID" dirty="0"/>
              <a:t>keabuan</a:t>
            </a:r>
            <a:r>
              <a:rPr lang="en-US" dirty="0"/>
              <a:t> </a:t>
            </a:r>
            <a:r>
              <a:rPr lang="en-US" dirty="0" err="1"/>
              <a:t>membutuhkan</a:t>
            </a:r>
            <a:r>
              <a:rPr lang="en-US" dirty="0"/>
              <a:t>  </a:t>
            </a:r>
            <a:r>
              <a:rPr lang="el-GR" dirty="0"/>
              <a:t>γ</a:t>
            </a:r>
            <a:r>
              <a:rPr lang="en-US" dirty="0"/>
              <a:t> &gt; 1</a:t>
            </a:r>
            <a:r>
              <a:rPr lang="id-ID" dirty="0"/>
              <a:t>. </a:t>
            </a:r>
            <a:endParaRPr lang="en-US" dirty="0" smtClean="0"/>
          </a:p>
          <a:p>
            <a:pPr marL="514350" indent="-514350">
              <a:buAutoNum type="alphaLcParenR"/>
            </a:pPr>
            <a:r>
              <a:rPr lang="en-US" dirty="0" smtClean="0"/>
              <a:t>C</a:t>
            </a:r>
            <a:r>
              <a:rPr lang="id-ID" dirty="0" smtClean="0"/>
              <a:t>itra </a:t>
            </a:r>
            <a:r>
              <a:rPr lang="en-US" dirty="0" err="1"/>
              <a:t>hasil</a:t>
            </a:r>
            <a:r>
              <a:rPr lang="en-US" dirty="0"/>
              <a:t> </a:t>
            </a:r>
            <a:r>
              <a:rPr lang="en-US" dirty="0" err="1"/>
              <a:t>setelah</a:t>
            </a:r>
            <a:r>
              <a:rPr lang="en-US" dirty="0"/>
              <a:t> </a:t>
            </a:r>
            <a:r>
              <a:rPr lang="id-ID" dirty="0"/>
              <a:t>tranformasi </a:t>
            </a:r>
            <a:r>
              <a:rPr lang="en-US" dirty="0"/>
              <a:t>power-law </a:t>
            </a:r>
            <a:r>
              <a:rPr lang="en-US" dirty="0" err="1"/>
              <a:t>dengan</a:t>
            </a:r>
            <a:r>
              <a:rPr lang="en-US" dirty="0"/>
              <a:t> </a:t>
            </a:r>
            <a:r>
              <a:rPr lang="el-GR" dirty="0"/>
              <a:t>γ</a:t>
            </a:r>
            <a:r>
              <a:rPr lang="en-US" dirty="0"/>
              <a:t> = 3,0 </a:t>
            </a:r>
            <a:r>
              <a:rPr lang="id-ID" dirty="0"/>
              <a:t>citra hasil tepat</a:t>
            </a:r>
            <a:r>
              <a:rPr lang="en-US" dirty="0"/>
              <a:t>, </a:t>
            </a:r>
            <a:endParaRPr lang="en-US" dirty="0" smtClean="0"/>
          </a:p>
          <a:p>
            <a:pPr marL="514350" indent="-514350">
              <a:buAutoNum type="alphaLcParenR"/>
            </a:pPr>
            <a:r>
              <a:rPr lang="en-US" dirty="0" err="1" smtClean="0"/>
              <a:t>Transformasi</a:t>
            </a:r>
            <a:r>
              <a:rPr lang="en-US" dirty="0" smtClean="0"/>
              <a:t> </a:t>
            </a:r>
            <a:r>
              <a:rPr lang="id-ID" dirty="0"/>
              <a:t>power law </a:t>
            </a:r>
            <a:r>
              <a:rPr lang="en-US" dirty="0" err="1"/>
              <a:t>dengan</a:t>
            </a:r>
            <a:r>
              <a:rPr lang="en-US" dirty="0"/>
              <a:t> </a:t>
            </a:r>
            <a:r>
              <a:rPr lang="el-GR" dirty="0"/>
              <a:t>γ</a:t>
            </a:r>
            <a:r>
              <a:rPr lang="en-US" dirty="0"/>
              <a:t> = 4.0</a:t>
            </a:r>
            <a:r>
              <a:rPr lang="id-ID" dirty="0"/>
              <a:t> citra hasil tepat. </a:t>
            </a:r>
            <a:endParaRPr lang="en-US" dirty="0" smtClean="0"/>
          </a:p>
          <a:p>
            <a:pPr marL="514350" indent="-514350">
              <a:buAutoNum type="alphaLcParenR"/>
            </a:pPr>
            <a:r>
              <a:rPr lang="en-US" dirty="0" err="1" smtClean="0"/>
              <a:t>Transformasi</a:t>
            </a:r>
            <a:r>
              <a:rPr lang="en-US" dirty="0" smtClean="0"/>
              <a:t> </a:t>
            </a:r>
            <a:r>
              <a:rPr lang="id-ID" dirty="0"/>
              <a:t>power law </a:t>
            </a:r>
            <a:r>
              <a:rPr lang="en-US" dirty="0" err="1"/>
              <a:t>dengan</a:t>
            </a:r>
            <a:r>
              <a:rPr lang="en-US" dirty="0"/>
              <a:t> </a:t>
            </a:r>
            <a:r>
              <a:rPr lang="el-GR" dirty="0"/>
              <a:t>γ</a:t>
            </a:r>
            <a:r>
              <a:rPr lang="en-US" dirty="0"/>
              <a:t> = 5</a:t>
            </a:r>
            <a:r>
              <a:rPr lang="id-ID" dirty="0"/>
              <a:t>.</a:t>
            </a:r>
            <a:r>
              <a:rPr lang="en-US" dirty="0"/>
              <a:t>0 </a:t>
            </a:r>
            <a:r>
              <a:rPr lang="en-US" dirty="0" err="1"/>
              <a:t>menghasilkan</a:t>
            </a:r>
            <a:r>
              <a:rPr lang="en-US" dirty="0"/>
              <a:t> </a:t>
            </a:r>
            <a:r>
              <a:rPr lang="en-US" dirty="0" err="1"/>
              <a:t>citra</a:t>
            </a:r>
            <a:r>
              <a:rPr lang="en-US" dirty="0"/>
              <a:t> </a:t>
            </a:r>
            <a:r>
              <a:rPr lang="en-US" dirty="0" err="1"/>
              <a:t>dengan</a:t>
            </a:r>
            <a:r>
              <a:rPr lang="en-US" dirty="0"/>
              <a:t> </a:t>
            </a:r>
            <a:r>
              <a:rPr lang="en-US" dirty="0" err="1"/>
              <a:t>kontras</a:t>
            </a:r>
            <a:r>
              <a:rPr lang="en-US" dirty="0"/>
              <a:t> </a:t>
            </a:r>
            <a:r>
              <a:rPr lang="en-US" dirty="0" err="1"/>
              <a:t>tinggi</a:t>
            </a:r>
            <a:r>
              <a:rPr lang="en-US" dirty="0"/>
              <a:t>, </a:t>
            </a:r>
            <a:r>
              <a:rPr lang="id-ID" dirty="0"/>
              <a:t>citra</a:t>
            </a:r>
            <a:r>
              <a:rPr lang="en-US" dirty="0"/>
              <a:t> </a:t>
            </a:r>
            <a:r>
              <a:rPr lang="en-US" dirty="0" err="1"/>
              <a:t>memiliki</a:t>
            </a:r>
            <a:r>
              <a:rPr lang="en-US" dirty="0"/>
              <a:t> area yang </a:t>
            </a:r>
            <a:r>
              <a:rPr lang="en-US" dirty="0" err="1"/>
              <a:t>terlalu</a:t>
            </a:r>
            <a:r>
              <a:rPr lang="en-US" dirty="0"/>
              <a:t> </a:t>
            </a:r>
            <a:r>
              <a:rPr lang="en-US" dirty="0" err="1"/>
              <a:t>gelap</a:t>
            </a:r>
            <a:r>
              <a:rPr lang="en-US" dirty="0"/>
              <a:t>, </a:t>
            </a:r>
            <a:r>
              <a:rPr lang="id-ID" dirty="0"/>
              <a:t>dan </a:t>
            </a:r>
            <a:r>
              <a:rPr lang="en-US" dirty="0" err="1"/>
              <a:t>beberapa</a:t>
            </a:r>
            <a:r>
              <a:rPr lang="en-US" dirty="0"/>
              <a:t> detail </a:t>
            </a:r>
            <a:r>
              <a:rPr lang="id-ID" dirty="0"/>
              <a:t>citra</a:t>
            </a:r>
            <a:r>
              <a:rPr lang="en-US" dirty="0"/>
              <a:t> </a:t>
            </a:r>
            <a:r>
              <a:rPr lang="en-US" dirty="0" err="1"/>
              <a:t>hilang</a:t>
            </a:r>
            <a:r>
              <a:rPr lang="id-ID" dirty="0"/>
              <a: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1" y="1661999"/>
            <a:ext cx="356711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7040880" y="5922289"/>
            <a:ext cx="5151120" cy="247958"/>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1491914" y="5243399"/>
            <a:ext cx="533400" cy="582930"/>
          </a:xfrm>
          <a:prstGeom prst="rect">
            <a:avLst/>
          </a:prstGeom>
          <a:noFill/>
          <a:ln>
            <a:noFill/>
          </a:ln>
          <a:extLst/>
        </p:spPr>
      </p:pic>
      <p:sp>
        <p:nvSpPr>
          <p:cNvPr id="3" name="Slide Number Placeholder 2"/>
          <p:cNvSpPr>
            <a:spLocks noGrp="1"/>
          </p:cNvSpPr>
          <p:nvPr>
            <p:ph type="sldNum" sz="quarter" idx="12"/>
          </p:nvPr>
        </p:nvSpPr>
        <p:spPr/>
        <p:txBody>
          <a:bodyPr/>
          <a:lstStyle/>
          <a:p>
            <a:fld id="{8952BB00-CEA7-47F9-B371-083F3EC8A1A6}" type="slidenum">
              <a:rPr lang="id-ID" smtClean="0"/>
              <a:t>22</a:t>
            </a:fld>
            <a:endParaRPr lang="id-ID"/>
          </a:p>
        </p:txBody>
      </p:sp>
    </p:spTree>
    <p:extLst>
      <p:ext uri="{BB962C8B-B14F-4D97-AF65-F5344CB8AC3E}">
        <p14:creationId xmlns:p14="http://schemas.microsoft.com/office/powerpoint/2010/main" val="1606879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 Gray Level Slicing</a:t>
            </a:r>
            <a:endParaRPr lang="en-US" dirty="0"/>
          </a:p>
        </p:txBody>
      </p:sp>
      <p:sp>
        <p:nvSpPr>
          <p:cNvPr id="3" name="Content Placeholder 2"/>
          <p:cNvSpPr>
            <a:spLocks noGrp="1"/>
          </p:cNvSpPr>
          <p:nvPr>
            <p:ph idx="1"/>
          </p:nvPr>
        </p:nvSpPr>
        <p:spPr>
          <a:xfrm>
            <a:off x="5135880" y="1813560"/>
            <a:ext cx="6827520" cy="4800600"/>
          </a:xfrm>
        </p:spPr>
        <p:txBody>
          <a:bodyPr>
            <a:normAutofit fontScale="77500" lnSpcReduction="20000"/>
          </a:bodyPr>
          <a:lstStyle/>
          <a:p>
            <a:pPr marL="82296" indent="0">
              <a:buNone/>
              <a:defRPr/>
            </a:pPr>
            <a:r>
              <a:rPr lang="id-ID" dirty="0"/>
              <a:t>Gray level slicing adalah menekankan range tingkat keabuan tertentu pada sebuah citra</a:t>
            </a:r>
            <a:r>
              <a:rPr lang="en-US" dirty="0"/>
              <a:t>, </a:t>
            </a:r>
            <a:r>
              <a:rPr lang="id-ID" dirty="0"/>
              <a:t>contoh menampilkan dengan nilai tingkat keabuan yang tinggi pada range yang dianggap penting dan menampilkan nilai tingkat keabuan yang rendah pada semua tingkat kelabuan yang lainnya. </a:t>
            </a:r>
            <a:endParaRPr lang="en-US" dirty="0" smtClean="0"/>
          </a:p>
          <a:p>
            <a:r>
              <a:rPr lang="en-US" dirty="0" smtClean="0"/>
              <a:t>Gb a : G</a:t>
            </a:r>
            <a:r>
              <a:rPr lang="id-ID" dirty="0" smtClean="0"/>
              <a:t>rafik </a:t>
            </a:r>
            <a:r>
              <a:rPr lang="id-ID" dirty="0"/>
              <a:t>fungsi transformasi gray level slicing menekankan pada</a:t>
            </a:r>
            <a:r>
              <a:rPr lang="en-US" dirty="0"/>
              <a:t> </a:t>
            </a:r>
            <a:r>
              <a:rPr lang="en-US" dirty="0" err="1"/>
              <a:t>rentang</a:t>
            </a:r>
            <a:r>
              <a:rPr lang="en-US" dirty="0"/>
              <a:t> [A, B] </a:t>
            </a:r>
            <a:r>
              <a:rPr lang="id-ID" dirty="0"/>
              <a:t>dengan nilai keabuan yang lebih tinggi dan</a:t>
            </a:r>
            <a:r>
              <a:rPr lang="en-US" dirty="0"/>
              <a:t> </a:t>
            </a:r>
            <a:r>
              <a:rPr lang="en-US" dirty="0" err="1"/>
              <a:t>mengurangi</a:t>
            </a:r>
            <a:r>
              <a:rPr lang="en-US" dirty="0"/>
              <a:t> </a:t>
            </a:r>
            <a:r>
              <a:rPr lang="id-ID" dirty="0"/>
              <a:t>nilai tingkat keabuan semua level keabuan di luar rentang [A-B], </a:t>
            </a:r>
            <a:endParaRPr lang="en-US" dirty="0" smtClean="0"/>
          </a:p>
          <a:p>
            <a:r>
              <a:rPr lang="en-US" dirty="0" smtClean="0"/>
              <a:t>Gb b : G</a:t>
            </a:r>
            <a:r>
              <a:rPr lang="id-ID" dirty="0" smtClean="0"/>
              <a:t>rafik </a:t>
            </a:r>
            <a:r>
              <a:rPr lang="id-ID" dirty="0"/>
              <a:t>fungsi transformasi gray level slicing menekankan pada</a:t>
            </a:r>
            <a:r>
              <a:rPr lang="en-US" dirty="0"/>
              <a:t> </a:t>
            </a:r>
            <a:r>
              <a:rPr lang="en-US" dirty="0" err="1"/>
              <a:t>rentang</a:t>
            </a:r>
            <a:r>
              <a:rPr lang="en-US" dirty="0"/>
              <a:t> [A, B]</a:t>
            </a:r>
            <a:r>
              <a:rPr lang="id-ID" dirty="0"/>
              <a:t> dengan nilai keabuan yang lebih tinggi, </a:t>
            </a:r>
            <a:r>
              <a:rPr lang="en-US" dirty="0"/>
              <a:t>t</a:t>
            </a:r>
            <a:r>
              <a:rPr lang="id-ID" dirty="0"/>
              <a:t>etapi nilai keabuan di luar rentang [A-B] dipertahankan</a:t>
            </a:r>
            <a:endParaRPr lang="en-US" dirty="0" smtClean="0"/>
          </a:p>
          <a:p>
            <a:r>
              <a:rPr lang="en-US" dirty="0" err="1" smtClean="0"/>
              <a:t>Gambar</a:t>
            </a:r>
            <a:r>
              <a:rPr lang="en-US" dirty="0" smtClean="0"/>
              <a:t> c </a:t>
            </a:r>
            <a:r>
              <a:rPr lang="en-US" dirty="0" err="1" smtClean="0"/>
              <a:t>dan</a:t>
            </a:r>
            <a:r>
              <a:rPr lang="en-US" dirty="0" smtClean="0"/>
              <a:t> d </a:t>
            </a:r>
            <a:r>
              <a:rPr lang="id-ID" dirty="0" smtClean="0"/>
              <a:t>hasil </a:t>
            </a:r>
            <a:r>
              <a:rPr lang="id-ID" dirty="0"/>
              <a:t>citra transformasinya</a:t>
            </a:r>
            <a:r>
              <a:rPr lang="id-ID" dirty="0" smtClean="0"/>
              <a:t>., </a:t>
            </a:r>
            <a:endParaRPr lang="en-US" dirty="0"/>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30680"/>
            <a:ext cx="3683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683000" y="4625340"/>
            <a:ext cx="533400" cy="434340"/>
          </a:xfrm>
          <a:prstGeom prst="rect">
            <a:avLst/>
          </a:prstGeom>
          <a:noFill/>
          <a:ln>
            <a:noFill/>
          </a:ln>
          <a:extLst/>
        </p:spPr>
      </p:pic>
      <p:sp>
        <p:nvSpPr>
          <p:cNvPr id="6" name="Text Box 5"/>
          <p:cNvSpPr txBox="1">
            <a:spLocks noChangeArrowheads="1"/>
          </p:cNvSpPr>
          <p:nvPr/>
        </p:nvSpPr>
        <p:spPr bwMode="auto">
          <a:xfrm>
            <a:off x="0" y="5293322"/>
            <a:ext cx="5151120" cy="247958"/>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sp>
        <p:nvSpPr>
          <p:cNvPr id="4" name="Slide Number Placeholder 3"/>
          <p:cNvSpPr>
            <a:spLocks noGrp="1"/>
          </p:cNvSpPr>
          <p:nvPr>
            <p:ph type="sldNum" sz="quarter" idx="12"/>
          </p:nvPr>
        </p:nvSpPr>
        <p:spPr/>
        <p:txBody>
          <a:bodyPr/>
          <a:lstStyle/>
          <a:p>
            <a:fld id="{8952BB00-CEA7-47F9-B371-083F3EC8A1A6}" type="slidenum">
              <a:rPr lang="id-ID" smtClean="0"/>
              <a:t>23</a:t>
            </a:fld>
            <a:endParaRPr lang="id-ID"/>
          </a:p>
        </p:txBody>
      </p:sp>
    </p:spTree>
    <p:extLst>
      <p:ext uri="{BB962C8B-B14F-4D97-AF65-F5344CB8AC3E}">
        <p14:creationId xmlns:p14="http://schemas.microsoft.com/office/powerpoint/2010/main" val="3179542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Bit Plane Slicing</a:t>
            </a:r>
            <a:endParaRPr lang="en-US" dirty="0"/>
          </a:p>
        </p:txBody>
      </p:sp>
      <p:sp>
        <p:nvSpPr>
          <p:cNvPr id="3" name="Content Placeholder 2"/>
          <p:cNvSpPr>
            <a:spLocks noGrp="1"/>
          </p:cNvSpPr>
          <p:nvPr>
            <p:ph idx="1"/>
          </p:nvPr>
        </p:nvSpPr>
        <p:spPr>
          <a:xfrm>
            <a:off x="7132320" y="1737360"/>
            <a:ext cx="4210050" cy="4267200"/>
          </a:xfrm>
        </p:spPr>
        <p:txBody>
          <a:bodyPr>
            <a:normAutofit fontScale="85000" lnSpcReduction="20000"/>
          </a:bodyPr>
          <a:lstStyle/>
          <a:p>
            <a:pPr marL="365760" indent="-283464">
              <a:buFont typeface="Wingdings 2"/>
              <a:buChar char=""/>
              <a:defRPr/>
            </a:pPr>
            <a:r>
              <a:rPr lang="en-US" dirty="0" err="1" smtClean="0"/>
              <a:t>Menyoroti</a:t>
            </a:r>
            <a:r>
              <a:rPr lang="en-US" dirty="0" smtClean="0"/>
              <a:t> </a:t>
            </a:r>
            <a:r>
              <a:rPr lang="en-US" dirty="0" err="1" smtClean="0"/>
              <a:t>kontribusi</a:t>
            </a:r>
            <a:r>
              <a:rPr lang="en-US" dirty="0" smtClean="0"/>
              <a:t> </a:t>
            </a:r>
            <a:r>
              <a:rPr lang="en-US" dirty="0" err="1" smtClean="0"/>
              <a:t>terhadap</a:t>
            </a:r>
            <a:r>
              <a:rPr lang="en-US" dirty="0" smtClean="0"/>
              <a:t> total </a:t>
            </a:r>
            <a:r>
              <a:rPr lang="en-US" dirty="0" err="1" smtClean="0"/>
              <a:t>penampilan</a:t>
            </a:r>
            <a:r>
              <a:rPr lang="en-US" dirty="0" smtClean="0"/>
              <a:t> </a:t>
            </a:r>
            <a:r>
              <a:rPr lang="en-US" dirty="0" err="1" smtClean="0"/>
              <a:t>gambar</a:t>
            </a:r>
            <a:r>
              <a:rPr lang="en-US" dirty="0" smtClean="0"/>
              <a:t> </a:t>
            </a:r>
            <a:r>
              <a:rPr lang="en-US" dirty="0" err="1" smtClean="0"/>
              <a:t>oleh</a:t>
            </a:r>
            <a:r>
              <a:rPr lang="en-US" dirty="0" smtClean="0"/>
              <a:t> bit </a:t>
            </a:r>
            <a:r>
              <a:rPr lang="en-US" dirty="0" err="1" smtClean="0"/>
              <a:t>tertentu</a:t>
            </a:r>
            <a:endParaRPr lang="en-US" dirty="0" smtClean="0"/>
          </a:p>
          <a:p>
            <a:pPr marL="365760" indent="-283464">
              <a:buFont typeface="Wingdings 2"/>
              <a:buChar char=""/>
              <a:defRPr/>
            </a:pPr>
            <a:r>
              <a:rPr lang="en-US" dirty="0" err="1" smtClean="0"/>
              <a:t>Misalkan</a:t>
            </a:r>
            <a:r>
              <a:rPr lang="en-US" dirty="0" smtClean="0"/>
              <a:t> </a:t>
            </a:r>
            <a:r>
              <a:rPr lang="en-US" dirty="0" err="1" smtClean="0"/>
              <a:t>setiap</a:t>
            </a:r>
            <a:r>
              <a:rPr lang="en-US" dirty="0" smtClean="0"/>
              <a:t> pixel </a:t>
            </a:r>
            <a:r>
              <a:rPr lang="en-US" dirty="0" err="1" smtClean="0"/>
              <a:t>diwakili</a:t>
            </a:r>
            <a:r>
              <a:rPr lang="en-US" dirty="0" smtClean="0"/>
              <a:t> </a:t>
            </a:r>
            <a:r>
              <a:rPr lang="en-US" dirty="0" err="1" smtClean="0"/>
              <a:t>oleh</a:t>
            </a:r>
            <a:r>
              <a:rPr lang="en-US" dirty="0" smtClean="0"/>
              <a:t> 8 bit</a:t>
            </a:r>
          </a:p>
          <a:p>
            <a:pPr marL="365760" indent="-283464">
              <a:buFont typeface="Wingdings 2"/>
              <a:buChar char=""/>
              <a:defRPr/>
            </a:pPr>
            <a:r>
              <a:rPr lang="en-US" dirty="0" smtClean="0"/>
              <a:t>Higher-order bit </a:t>
            </a:r>
            <a:r>
              <a:rPr lang="en-US" dirty="0" err="1" smtClean="0"/>
              <a:t>mengandung</a:t>
            </a:r>
            <a:r>
              <a:rPr lang="en-US" dirty="0" smtClean="0"/>
              <a:t> </a:t>
            </a:r>
            <a:r>
              <a:rPr lang="en-US" dirty="0" err="1" smtClean="0"/>
              <a:t>mayoritas</a:t>
            </a:r>
            <a:r>
              <a:rPr lang="en-US" dirty="0" smtClean="0"/>
              <a:t> visual data </a:t>
            </a:r>
          </a:p>
          <a:p>
            <a:pPr marL="365760" indent="-283464">
              <a:buFont typeface="Wingdings 2"/>
              <a:buChar char=""/>
              <a:defRPr/>
            </a:pPr>
            <a:r>
              <a:rPr lang="en-US" dirty="0" err="1"/>
              <a:t>Berguna</a:t>
            </a:r>
            <a:r>
              <a:rPr lang="en-US" dirty="0"/>
              <a:t> </a:t>
            </a:r>
            <a:r>
              <a:rPr lang="en-US" dirty="0" err="1"/>
              <a:t>untuk</a:t>
            </a:r>
            <a:r>
              <a:rPr lang="en-US" dirty="0"/>
              <a:t> </a:t>
            </a:r>
            <a:r>
              <a:rPr lang="en-US" dirty="0" err="1"/>
              <a:t>menganalisis</a:t>
            </a:r>
            <a:r>
              <a:rPr lang="en-US" dirty="0"/>
              <a:t> </a:t>
            </a:r>
            <a:r>
              <a:rPr lang="en-US" dirty="0" err="1"/>
              <a:t>kepentingan</a:t>
            </a:r>
            <a:r>
              <a:rPr lang="en-US" dirty="0"/>
              <a:t> </a:t>
            </a:r>
            <a:r>
              <a:rPr lang="en-US" dirty="0" err="1"/>
              <a:t>relatif</a:t>
            </a:r>
            <a:r>
              <a:rPr lang="en-US" dirty="0"/>
              <a:t>  </a:t>
            </a:r>
            <a:r>
              <a:rPr lang="id-ID" dirty="0"/>
              <a:t>yang diperankan</a:t>
            </a:r>
            <a:r>
              <a:rPr lang="en-US" dirty="0"/>
              <a:t> </a:t>
            </a:r>
            <a:r>
              <a:rPr lang="en-US" dirty="0" err="1"/>
              <a:t>oleh</a:t>
            </a:r>
            <a:r>
              <a:rPr lang="en-US" dirty="0"/>
              <a:t> </a:t>
            </a:r>
            <a:r>
              <a:rPr lang="en-US" dirty="0" err="1"/>
              <a:t>setiap</a:t>
            </a:r>
            <a:r>
              <a:rPr lang="en-US" dirty="0"/>
              <a:t> bit </a:t>
            </a:r>
            <a:r>
              <a:rPr lang="id-ID" dirty="0"/>
              <a:t>pada citra. </a:t>
            </a:r>
            <a:endParaRPr lang="en-US" dirty="0"/>
          </a:p>
        </p:txBody>
      </p:sp>
      <p:pic>
        <p:nvPicPr>
          <p:cNvPr id="348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630679"/>
            <a:ext cx="4450079" cy="320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381001" y="5138039"/>
            <a:ext cx="5151120" cy="247958"/>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sp>
        <p:nvSpPr>
          <p:cNvPr id="4" name="Slide Number Placeholder 3"/>
          <p:cNvSpPr>
            <a:spLocks noGrp="1"/>
          </p:cNvSpPr>
          <p:nvPr>
            <p:ph type="sldNum" sz="quarter" idx="12"/>
          </p:nvPr>
        </p:nvSpPr>
        <p:spPr/>
        <p:txBody>
          <a:bodyPr/>
          <a:lstStyle/>
          <a:p>
            <a:fld id="{8952BB00-CEA7-47F9-B371-083F3EC8A1A6}" type="slidenum">
              <a:rPr lang="id-ID" smtClean="0"/>
              <a:t>24</a:t>
            </a:fld>
            <a:endParaRPr lang="id-ID"/>
          </a:p>
        </p:txBody>
      </p:sp>
    </p:spTree>
    <p:extLst>
      <p:ext uri="{BB962C8B-B14F-4D97-AF65-F5344CB8AC3E}">
        <p14:creationId xmlns:p14="http://schemas.microsoft.com/office/powerpoint/2010/main" val="2654772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Contoh</a:t>
            </a:r>
            <a:endParaRPr lang="en-US" dirty="0"/>
          </a:p>
        </p:txBody>
      </p:sp>
      <p:sp>
        <p:nvSpPr>
          <p:cNvPr id="3" name="Content Placeholder 2"/>
          <p:cNvSpPr>
            <a:spLocks noGrp="1"/>
          </p:cNvSpPr>
          <p:nvPr>
            <p:ph idx="1"/>
          </p:nvPr>
        </p:nvSpPr>
        <p:spPr>
          <a:xfrm>
            <a:off x="4480560" y="1972040"/>
            <a:ext cx="7117080" cy="3392440"/>
          </a:xfrm>
        </p:spPr>
        <p:txBody>
          <a:bodyPr>
            <a:normAutofit lnSpcReduction="10000"/>
          </a:bodyPr>
          <a:lstStyle/>
          <a:p>
            <a:pPr marL="82296" indent="0">
              <a:buNone/>
              <a:defRPr/>
            </a:pPr>
            <a:r>
              <a:rPr lang="en-US" dirty="0" smtClean="0"/>
              <a:t>Citra </a:t>
            </a:r>
            <a:r>
              <a:rPr lang="en-US" dirty="0" err="1" smtClean="0"/>
              <a:t>biner</a:t>
            </a:r>
            <a:r>
              <a:rPr lang="en-US" dirty="0" smtClean="0"/>
              <a:t> </a:t>
            </a:r>
            <a:r>
              <a:rPr lang="en-US" dirty="0" err="1" smtClean="0"/>
              <a:t>untuk</a:t>
            </a:r>
            <a:r>
              <a:rPr lang="en-US" dirty="0" smtClean="0"/>
              <a:t> bit-plane 7 </a:t>
            </a:r>
            <a:r>
              <a:rPr lang="en-US" dirty="0" err="1" smtClean="0"/>
              <a:t>dapat</a:t>
            </a:r>
            <a:r>
              <a:rPr lang="en-US" dirty="0" smtClean="0"/>
              <a:t> </a:t>
            </a:r>
            <a:r>
              <a:rPr lang="en-US" dirty="0" err="1" smtClean="0"/>
              <a:t>diperoleh</a:t>
            </a:r>
            <a:r>
              <a:rPr lang="en-US" dirty="0" smtClean="0"/>
              <a:t> </a:t>
            </a:r>
            <a:r>
              <a:rPr lang="en-US" dirty="0" err="1" smtClean="0"/>
              <a:t>dengan</a:t>
            </a:r>
            <a:r>
              <a:rPr lang="en-US" dirty="0" smtClean="0"/>
              <a:t> </a:t>
            </a:r>
            <a:r>
              <a:rPr lang="en-US" dirty="0" err="1" smtClean="0"/>
              <a:t>mengolah</a:t>
            </a:r>
            <a:r>
              <a:rPr lang="en-US" dirty="0" smtClean="0"/>
              <a:t> </a:t>
            </a:r>
            <a:r>
              <a:rPr lang="en-US" dirty="0" err="1" smtClean="0"/>
              <a:t>citra</a:t>
            </a:r>
            <a:r>
              <a:rPr lang="en-US" dirty="0" smtClean="0"/>
              <a:t> </a:t>
            </a:r>
            <a:r>
              <a:rPr lang="en-US" dirty="0" err="1" smtClean="0"/>
              <a:t>dengan</a:t>
            </a:r>
            <a:r>
              <a:rPr lang="en-US" dirty="0" smtClean="0"/>
              <a:t> </a:t>
            </a:r>
            <a:r>
              <a:rPr lang="en-US" dirty="0" err="1" smtClean="0"/>
              <a:t>thresholding</a:t>
            </a:r>
            <a:r>
              <a:rPr lang="en-US" dirty="0" smtClean="0"/>
              <a:t> </a:t>
            </a:r>
            <a:r>
              <a:rPr lang="en-US" dirty="0" err="1" smtClean="0"/>
              <a:t>tingkat</a:t>
            </a:r>
            <a:r>
              <a:rPr lang="en-US" dirty="0" smtClean="0"/>
              <a:t> </a:t>
            </a:r>
            <a:r>
              <a:rPr lang="en-US" dirty="0" err="1" smtClean="0"/>
              <a:t>abu-abu</a:t>
            </a:r>
            <a:r>
              <a:rPr lang="en-US" dirty="0" smtClean="0"/>
              <a:t> </a:t>
            </a:r>
            <a:r>
              <a:rPr lang="en-US" dirty="0" err="1" smtClean="0"/>
              <a:t>transformasi</a:t>
            </a:r>
            <a:r>
              <a:rPr lang="en-US" dirty="0" smtClean="0"/>
              <a:t>.</a:t>
            </a:r>
          </a:p>
          <a:p>
            <a:pPr lvl="0"/>
            <a:r>
              <a:rPr lang="id-ID" dirty="0"/>
              <a:t>Memetakan</a:t>
            </a:r>
            <a:r>
              <a:rPr lang="en-US" dirty="0"/>
              <a:t> </a:t>
            </a:r>
            <a:r>
              <a:rPr lang="en-US" dirty="0" err="1"/>
              <a:t>semua</a:t>
            </a:r>
            <a:r>
              <a:rPr lang="en-US" dirty="0"/>
              <a:t> </a:t>
            </a:r>
            <a:r>
              <a:rPr lang="id-ID" dirty="0"/>
              <a:t>level keabuan di</a:t>
            </a:r>
            <a:r>
              <a:rPr lang="en-US" dirty="0" err="1"/>
              <a:t>antara</a:t>
            </a:r>
            <a:r>
              <a:rPr lang="id-ID" dirty="0"/>
              <a:t> 0 dan 127 ke 0.</a:t>
            </a:r>
            <a:endParaRPr lang="en-US" sz="1800" dirty="0"/>
          </a:p>
          <a:p>
            <a:pPr lvl="0"/>
            <a:r>
              <a:rPr lang="id-ID" dirty="0"/>
              <a:t> Memetakan</a:t>
            </a:r>
            <a:r>
              <a:rPr lang="en-US" dirty="0"/>
              <a:t> </a:t>
            </a:r>
            <a:r>
              <a:rPr lang="en-US" dirty="0" err="1"/>
              <a:t>semua</a:t>
            </a:r>
            <a:r>
              <a:rPr lang="en-US" dirty="0"/>
              <a:t> </a:t>
            </a:r>
            <a:r>
              <a:rPr lang="id-ID" dirty="0"/>
              <a:t>level keabuan di</a:t>
            </a:r>
            <a:r>
              <a:rPr lang="en-US" dirty="0" err="1"/>
              <a:t>antara</a:t>
            </a:r>
            <a:r>
              <a:rPr lang="id-ID" dirty="0"/>
              <a:t> 129 dan 255 ke 1.</a:t>
            </a:r>
            <a:endParaRPr lang="en-US" sz="1800" dirty="0"/>
          </a:p>
          <a:p>
            <a:pPr marL="640080" lvl="1" indent="-237744">
              <a:buFont typeface="Verdana"/>
              <a:buChar char="◦"/>
              <a:defRPr/>
            </a:pPr>
            <a:endParaRPr lang="en-US" dirty="0"/>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 y="1752600"/>
            <a:ext cx="32893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381001" y="5138039"/>
            <a:ext cx="5151120" cy="247958"/>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sp>
        <p:nvSpPr>
          <p:cNvPr id="4" name="Slide Number Placeholder 3"/>
          <p:cNvSpPr>
            <a:spLocks noGrp="1"/>
          </p:cNvSpPr>
          <p:nvPr>
            <p:ph type="sldNum" sz="quarter" idx="12"/>
          </p:nvPr>
        </p:nvSpPr>
        <p:spPr/>
        <p:txBody>
          <a:bodyPr/>
          <a:lstStyle/>
          <a:p>
            <a:fld id="{8952BB00-CEA7-47F9-B371-083F3EC8A1A6}" type="slidenum">
              <a:rPr lang="id-ID" smtClean="0"/>
              <a:t>25</a:t>
            </a:fld>
            <a:endParaRPr lang="id-ID"/>
          </a:p>
        </p:txBody>
      </p:sp>
    </p:spTree>
    <p:extLst>
      <p:ext uri="{BB962C8B-B14F-4D97-AF65-F5344CB8AC3E}">
        <p14:creationId xmlns:p14="http://schemas.microsoft.com/office/powerpoint/2010/main" val="29314636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8 Bit Plane</a:t>
            </a:r>
            <a:endParaRPr lang="en-US" dirty="0"/>
          </a:p>
        </p:txBody>
      </p:sp>
      <p:pic>
        <p:nvPicPr>
          <p:cNvPr id="368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1" y="1752600"/>
            <a:ext cx="46958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761" y="2712720"/>
            <a:ext cx="252571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701041" y="6573482"/>
            <a:ext cx="5151120" cy="247958"/>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sp>
        <p:nvSpPr>
          <p:cNvPr id="3" name="Slide Number Placeholder 2"/>
          <p:cNvSpPr>
            <a:spLocks noGrp="1"/>
          </p:cNvSpPr>
          <p:nvPr>
            <p:ph type="sldNum" sz="quarter" idx="12"/>
          </p:nvPr>
        </p:nvSpPr>
        <p:spPr/>
        <p:txBody>
          <a:bodyPr/>
          <a:lstStyle/>
          <a:p>
            <a:fld id="{8952BB00-CEA7-47F9-B371-083F3EC8A1A6}" type="slidenum">
              <a:rPr lang="id-ID" smtClean="0"/>
              <a:t>26</a:t>
            </a:fld>
            <a:endParaRPr lang="id-ID"/>
          </a:p>
        </p:txBody>
      </p:sp>
    </p:spTree>
    <p:extLst>
      <p:ext uri="{BB962C8B-B14F-4D97-AF65-F5344CB8AC3E}">
        <p14:creationId xmlns:p14="http://schemas.microsoft.com/office/powerpoint/2010/main" val="25918155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Pengolahan</a:t>
            </a:r>
            <a:r>
              <a:rPr lang="en-US" dirty="0" smtClean="0"/>
              <a:t> Histogram</a:t>
            </a:r>
            <a:endParaRPr lang="en-US" dirty="0"/>
          </a:p>
        </p:txBody>
      </p:sp>
      <p:sp>
        <p:nvSpPr>
          <p:cNvPr id="3" name="Content Placeholder 2"/>
          <p:cNvSpPr>
            <a:spLocks noGrp="1"/>
          </p:cNvSpPr>
          <p:nvPr>
            <p:ph idx="1"/>
          </p:nvPr>
        </p:nvSpPr>
        <p:spPr/>
        <p:txBody>
          <a:bodyPr>
            <a:normAutofit/>
          </a:bodyPr>
          <a:lstStyle/>
          <a:p>
            <a:pPr marL="365760" indent="-283464">
              <a:buFont typeface="Wingdings 2"/>
              <a:buChar char=""/>
              <a:defRPr/>
            </a:pPr>
            <a:r>
              <a:rPr lang="en-US" dirty="0" smtClean="0"/>
              <a:t>Histogram </a:t>
            </a:r>
            <a:r>
              <a:rPr lang="en-US" dirty="0" err="1" smtClean="0"/>
              <a:t>citra</a:t>
            </a:r>
            <a:r>
              <a:rPr lang="en-US" dirty="0" smtClean="0"/>
              <a:t> </a:t>
            </a:r>
            <a:r>
              <a:rPr lang="en-US" dirty="0" err="1" smtClean="0"/>
              <a:t>dengan</a:t>
            </a:r>
            <a:r>
              <a:rPr lang="en-US" dirty="0" smtClean="0"/>
              <a:t> </a:t>
            </a:r>
            <a:r>
              <a:rPr lang="en-US" dirty="0" err="1" smtClean="0"/>
              <a:t>tingkat</a:t>
            </a:r>
            <a:r>
              <a:rPr lang="en-US" dirty="0" smtClean="0"/>
              <a:t> </a:t>
            </a:r>
            <a:r>
              <a:rPr lang="en-US" dirty="0" err="1" smtClean="0"/>
              <a:t>keabuan</a:t>
            </a:r>
            <a:r>
              <a:rPr lang="en-US" dirty="0" smtClean="0"/>
              <a:t> </a:t>
            </a:r>
            <a:r>
              <a:rPr lang="en-US" dirty="0" err="1" smtClean="0"/>
              <a:t>rentang</a:t>
            </a:r>
            <a:r>
              <a:rPr lang="en-US" dirty="0" smtClean="0"/>
              <a:t> [0, L-1] </a:t>
            </a:r>
            <a:r>
              <a:rPr lang="en-US" dirty="0" err="1" smtClean="0"/>
              <a:t>adalah</a:t>
            </a:r>
            <a:r>
              <a:rPr lang="en-US" dirty="0" smtClean="0"/>
              <a:t> </a:t>
            </a:r>
            <a:r>
              <a:rPr lang="en-US" dirty="0" err="1" smtClean="0"/>
              <a:t>fungsi</a:t>
            </a:r>
            <a:r>
              <a:rPr lang="en-US" dirty="0" smtClean="0"/>
              <a:t> </a:t>
            </a:r>
            <a:r>
              <a:rPr lang="en-US" dirty="0" err="1" smtClean="0"/>
              <a:t>diskrit</a:t>
            </a:r>
            <a:endParaRPr lang="en-US" dirty="0" smtClean="0"/>
          </a:p>
          <a:p>
            <a:pPr marL="365760" indent="-283464">
              <a:buNone/>
              <a:defRPr/>
            </a:pPr>
            <a:r>
              <a:rPr lang="en-US" dirty="0" smtClean="0"/>
              <a:t>				</a:t>
            </a:r>
            <a:r>
              <a:rPr lang="en-US" b="1" i="1" dirty="0" smtClean="0"/>
              <a:t>h (</a:t>
            </a:r>
            <a:r>
              <a:rPr lang="en-US" b="1" i="1" dirty="0" err="1" smtClean="0"/>
              <a:t>r</a:t>
            </a:r>
            <a:r>
              <a:rPr lang="en-US" sz="1500" b="1" i="1" dirty="0" err="1"/>
              <a:t>k</a:t>
            </a:r>
            <a:r>
              <a:rPr lang="en-US" b="1" i="1" dirty="0" smtClean="0"/>
              <a:t>) = </a:t>
            </a:r>
            <a:r>
              <a:rPr lang="en-US" b="1" i="1" dirty="0" err="1" smtClean="0"/>
              <a:t>n</a:t>
            </a:r>
            <a:r>
              <a:rPr lang="en-US" sz="1500" b="1" i="1" dirty="0" err="1"/>
              <a:t>k</a:t>
            </a:r>
            <a:endParaRPr lang="en-US" sz="1500" b="1" i="1" dirty="0"/>
          </a:p>
          <a:p>
            <a:pPr marL="365760" indent="-283464">
              <a:buFont typeface="Wingdings 2"/>
              <a:buChar char=""/>
              <a:defRPr/>
            </a:pPr>
            <a:r>
              <a:rPr lang="en-US" dirty="0" err="1" smtClean="0"/>
              <a:t>dimana</a:t>
            </a:r>
            <a:endParaRPr lang="en-US" dirty="0" smtClean="0"/>
          </a:p>
          <a:p>
            <a:pPr marL="640080" lvl="1" indent="-237744">
              <a:buFont typeface="Verdana"/>
              <a:buChar char="◦"/>
              <a:defRPr/>
            </a:pPr>
            <a:r>
              <a:rPr lang="en-US" i="1" dirty="0" err="1" smtClean="0"/>
              <a:t>r</a:t>
            </a:r>
            <a:r>
              <a:rPr lang="en-US" sz="1400" i="1" dirty="0" err="1"/>
              <a:t>k</a:t>
            </a:r>
            <a:r>
              <a:rPr lang="en-US" dirty="0" smtClean="0"/>
              <a:t>: </a:t>
            </a:r>
            <a:r>
              <a:rPr lang="en-US" dirty="0" err="1" smtClean="0"/>
              <a:t>kth</a:t>
            </a:r>
            <a:r>
              <a:rPr lang="en-US" dirty="0" smtClean="0"/>
              <a:t> </a:t>
            </a:r>
            <a:r>
              <a:rPr lang="en-US" dirty="0" err="1" smtClean="0"/>
              <a:t>tingkat</a:t>
            </a:r>
            <a:r>
              <a:rPr lang="en-US" dirty="0" smtClean="0"/>
              <a:t> </a:t>
            </a:r>
            <a:r>
              <a:rPr lang="en-US" dirty="0" err="1" smtClean="0"/>
              <a:t>keabuaban</a:t>
            </a:r>
            <a:endParaRPr lang="en-US" dirty="0" smtClean="0"/>
          </a:p>
          <a:p>
            <a:pPr marL="640080" lvl="1" indent="-237744">
              <a:buFont typeface="Verdana"/>
              <a:buChar char="◦"/>
              <a:defRPr/>
            </a:pPr>
            <a:r>
              <a:rPr lang="en-US" i="1" dirty="0" err="1" smtClean="0"/>
              <a:t>n</a:t>
            </a:r>
            <a:r>
              <a:rPr lang="en-US" sz="1400" i="1" dirty="0" err="1"/>
              <a:t>k</a:t>
            </a:r>
            <a:r>
              <a:rPr lang="en-US" dirty="0" smtClean="0"/>
              <a:t>: </a:t>
            </a:r>
            <a:r>
              <a:rPr lang="en-US" dirty="0" err="1" smtClean="0"/>
              <a:t>jumlah</a:t>
            </a:r>
            <a:r>
              <a:rPr lang="en-US" dirty="0" smtClean="0"/>
              <a:t> </a:t>
            </a:r>
            <a:r>
              <a:rPr lang="en-US" dirty="0" err="1" smtClean="0"/>
              <a:t>piksel</a:t>
            </a:r>
            <a:r>
              <a:rPr lang="en-US" dirty="0" smtClean="0"/>
              <a:t> </a:t>
            </a:r>
            <a:r>
              <a:rPr lang="en-US" dirty="0" err="1" smtClean="0"/>
              <a:t>pada</a:t>
            </a:r>
            <a:r>
              <a:rPr lang="en-US" dirty="0" smtClean="0"/>
              <a:t> </a:t>
            </a:r>
            <a:r>
              <a:rPr lang="en-US" dirty="0" err="1" smtClean="0"/>
              <a:t>citra</a:t>
            </a:r>
            <a:r>
              <a:rPr lang="en-US" dirty="0" smtClean="0"/>
              <a:t> </a:t>
            </a:r>
            <a:r>
              <a:rPr lang="en-US" dirty="0" err="1" smtClean="0"/>
              <a:t>pada</a:t>
            </a:r>
            <a:r>
              <a:rPr lang="en-US" dirty="0" smtClean="0"/>
              <a:t> level </a:t>
            </a:r>
            <a:r>
              <a:rPr lang="en-US" dirty="0" err="1" smtClean="0"/>
              <a:t>keabuan</a:t>
            </a:r>
            <a:r>
              <a:rPr lang="en-US" dirty="0" smtClean="0"/>
              <a:t> </a:t>
            </a:r>
            <a:r>
              <a:rPr lang="en-US" i="1" dirty="0" err="1" smtClean="0"/>
              <a:t>r</a:t>
            </a:r>
            <a:r>
              <a:rPr lang="en-US" sz="1400" i="1" dirty="0" err="1" smtClean="0"/>
              <a:t>k</a:t>
            </a:r>
            <a:endParaRPr lang="en-US" sz="1400" i="1" dirty="0"/>
          </a:p>
          <a:p>
            <a:pPr marL="365760" indent="-283464">
              <a:buFont typeface="Wingdings 2"/>
              <a:buChar char=""/>
              <a:defRPr/>
            </a:pPr>
            <a:r>
              <a:rPr lang="en-US" i="1" dirty="0" smtClean="0"/>
              <a:t>h (</a:t>
            </a:r>
            <a:r>
              <a:rPr lang="en-US" i="1" dirty="0" err="1" smtClean="0"/>
              <a:t>rk</a:t>
            </a:r>
            <a:r>
              <a:rPr lang="en-US" i="1" dirty="0" smtClean="0"/>
              <a:t>): </a:t>
            </a:r>
            <a:r>
              <a:rPr lang="en-US" dirty="0" smtClean="0"/>
              <a:t>histogram </a:t>
            </a:r>
            <a:r>
              <a:rPr lang="en-US" dirty="0" err="1" smtClean="0"/>
              <a:t>citra</a:t>
            </a:r>
            <a:r>
              <a:rPr lang="en-US" dirty="0" smtClean="0"/>
              <a:t> </a:t>
            </a:r>
            <a:r>
              <a:rPr lang="en-US" dirty="0" err="1" smtClean="0"/>
              <a:t>dengan</a:t>
            </a:r>
            <a:r>
              <a:rPr lang="en-US" dirty="0" smtClean="0"/>
              <a:t> level </a:t>
            </a:r>
            <a:r>
              <a:rPr lang="en-US" dirty="0" err="1" smtClean="0"/>
              <a:t>keabuan</a:t>
            </a:r>
            <a:r>
              <a:rPr lang="en-US" dirty="0" smtClean="0"/>
              <a:t> </a:t>
            </a:r>
            <a:r>
              <a:rPr lang="en-US" dirty="0" err="1" smtClean="0"/>
              <a:t>rk</a:t>
            </a:r>
            <a:endParaRPr lang="en-US" dirty="0"/>
          </a:p>
        </p:txBody>
      </p:sp>
      <p:sp>
        <p:nvSpPr>
          <p:cNvPr id="4" name="Slide Number Placeholder 3"/>
          <p:cNvSpPr>
            <a:spLocks noGrp="1"/>
          </p:cNvSpPr>
          <p:nvPr>
            <p:ph type="sldNum" sz="quarter" idx="12"/>
          </p:nvPr>
        </p:nvSpPr>
        <p:spPr/>
        <p:txBody>
          <a:bodyPr/>
          <a:lstStyle/>
          <a:p>
            <a:fld id="{8952BB00-CEA7-47F9-B371-083F3EC8A1A6}" type="slidenum">
              <a:rPr lang="id-ID" smtClean="0"/>
              <a:t>27</a:t>
            </a:fld>
            <a:endParaRPr lang="id-ID"/>
          </a:p>
        </p:txBody>
      </p:sp>
    </p:spTree>
    <p:extLst>
      <p:ext uri="{BB962C8B-B14F-4D97-AF65-F5344CB8AC3E}">
        <p14:creationId xmlns:p14="http://schemas.microsoft.com/office/powerpoint/2010/main" val="3722687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Normalisasi</a:t>
            </a:r>
            <a:r>
              <a:rPr lang="en-US" dirty="0" smtClean="0"/>
              <a:t> Histogram</a:t>
            </a:r>
            <a:endParaRPr lang="en-US" dirty="0"/>
          </a:p>
        </p:txBody>
      </p:sp>
      <p:sp>
        <p:nvSpPr>
          <p:cNvPr id="3" name="Content Placeholder 2"/>
          <p:cNvSpPr>
            <a:spLocks noGrp="1"/>
          </p:cNvSpPr>
          <p:nvPr>
            <p:ph idx="1"/>
          </p:nvPr>
        </p:nvSpPr>
        <p:spPr/>
        <p:txBody>
          <a:bodyPr>
            <a:normAutofit/>
          </a:bodyPr>
          <a:lstStyle/>
          <a:p>
            <a:pPr marL="365760" indent="-283464">
              <a:buFont typeface="Wingdings 2"/>
              <a:buChar char=""/>
              <a:defRPr/>
            </a:pPr>
            <a:r>
              <a:rPr lang="en-US" dirty="0" err="1" smtClean="0"/>
              <a:t>Membagi</a:t>
            </a:r>
            <a:r>
              <a:rPr lang="en-US" dirty="0" smtClean="0"/>
              <a:t> </a:t>
            </a:r>
            <a:r>
              <a:rPr lang="en-US" dirty="0" err="1" smtClean="0"/>
              <a:t>masing-masing</a:t>
            </a:r>
            <a:r>
              <a:rPr lang="en-US" dirty="0" smtClean="0"/>
              <a:t> histogram </a:t>
            </a:r>
            <a:r>
              <a:rPr lang="en-US" dirty="0" err="1" smtClean="0"/>
              <a:t>pada</a:t>
            </a:r>
            <a:r>
              <a:rPr lang="en-US" dirty="0" smtClean="0"/>
              <a:t> </a:t>
            </a:r>
            <a:r>
              <a:rPr lang="en-US" dirty="0" err="1" smtClean="0"/>
              <a:t>tingkat</a:t>
            </a:r>
            <a:r>
              <a:rPr lang="en-US" dirty="0" smtClean="0"/>
              <a:t> </a:t>
            </a:r>
            <a:r>
              <a:rPr lang="en-US" dirty="0" err="1" smtClean="0"/>
              <a:t>keabuan</a:t>
            </a:r>
            <a:r>
              <a:rPr lang="en-US" dirty="0" smtClean="0"/>
              <a:t> </a:t>
            </a:r>
            <a:r>
              <a:rPr lang="en-US" i="1" dirty="0" err="1" smtClean="0"/>
              <a:t>r</a:t>
            </a:r>
            <a:r>
              <a:rPr lang="en-US" sz="1400" i="1" dirty="0" err="1"/>
              <a:t>k</a:t>
            </a:r>
            <a:r>
              <a:rPr lang="en-US" dirty="0" smtClean="0"/>
              <a:t> </a:t>
            </a:r>
            <a:r>
              <a:rPr lang="en-US" dirty="0" err="1" smtClean="0"/>
              <a:t>dengan</a:t>
            </a:r>
            <a:r>
              <a:rPr lang="en-US" dirty="0" smtClean="0"/>
              <a:t> </a:t>
            </a:r>
            <a:r>
              <a:rPr lang="en-US" dirty="0" err="1" smtClean="0"/>
              <a:t>jumlah</a:t>
            </a:r>
            <a:r>
              <a:rPr lang="en-US" dirty="0" smtClean="0"/>
              <a:t> </a:t>
            </a:r>
            <a:r>
              <a:rPr lang="en-US" dirty="0" err="1" smtClean="0"/>
              <a:t>piksel</a:t>
            </a:r>
            <a:r>
              <a:rPr lang="en-US" dirty="0" smtClean="0"/>
              <a:t> </a:t>
            </a:r>
            <a:r>
              <a:rPr lang="en-US" dirty="0" err="1" smtClean="0"/>
              <a:t>pada</a:t>
            </a:r>
            <a:r>
              <a:rPr lang="en-US" dirty="0" smtClean="0"/>
              <a:t> </a:t>
            </a:r>
            <a:r>
              <a:rPr lang="en-US" dirty="0" err="1" smtClean="0"/>
              <a:t>citra</a:t>
            </a:r>
            <a:r>
              <a:rPr lang="en-US" dirty="0" smtClean="0"/>
              <a:t>, </a:t>
            </a:r>
            <a:r>
              <a:rPr lang="en-US" i="1" dirty="0" smtClean="0"/>
              <a:t>n</a:t>
            </a:r>
          </a:p>
          <a:p>
            <a:pPr marL="365760" indent="-283464">
              <a:buNone/>
              <a:defRPr/>
            </a:pPr>
            <a:r>
              <a:rPr lang="en-US" dirty="0" smtClean="0"/>
              <a:t>				</a:t>
            </a:r>
            <a:r>
              <a:rPr lang="en-US" sz="3600" b="1" i="1" dirty="0"/>
              <a:t>p (</a:t>
            </a:r>
            <a:r>
              <a:rPr lang="en-US" sz="3600" b="1" i="1" dirty="0" err="1"/>
              <a:t>r</a:t>
            </a:r>
            <a:r>
              <a:rPr lang="en-US" sz="2000" b="1" i="1" dirty="0" err="1"/>
              <a:t>k</a:t>
            </a:r>
            <a:r>
              <a:rPr lang="en-US" sz="3600" b="1" i="1" dirty="0"/>
              <a:t>) = </a:t>
            </a:r>
            <a:r>
              <a:rPr lang="en-US" sz="3600" b="1" i="1" dirty="0" err="1"/>
              <a:t>n</a:t>
            </a:r>
            <a:r>
              <a:rPr lang="en-US" sz="1800" b="1" i="1" dirty="0" err="1"/>
              <a:t>k</a:t>
            </a:r>
            <a:r>
              <a:rPr lang="en-US" sz="3600" b="1" i="1" dirty="0"/>
              <a:t> / n</a:t>
            </a:r>
          </a:p>
          <a:p>
            <a:pPr marL="365760" indent="-283464">
              <a:buFont typeface="Wingdings 2"/>
              <a:buChar char=""/>
              <a:defRPr/>
            </a:pPr>
            <a:r>
              <a:rPr lang="en-US" dirty="0" err="1" smtClean="0"/>
              <a:t>Untuk</a:t>
            </a:r>
            <a:r>
              <a:rPr lang="en-US" dirty="0" smtClean="0"/>
              <a:t> k = 0,1, ..., L-1</a:t>
            </a:r>
          </a:p>
          <a:p>
            <a:pPr marL="365760" indent="-283464">
              <a:buFont typeface="Wingdings 2"/>
              <a:buChar char=""/>
              <a:defRPr/>
            </a:pPr>
            <a:r>
              <a:rPr lang="en-US" i="1" dirty="0" smtClean="0"/>
              <a:t>p (</a:t>
            </a:r>
            <a:r>
              <a:rPr lang="en-US" i="1" dirty="0" err="1" smtClean="0"/>
              <a:t>r</a:t>
            </a:r>
            <a:r>
              <a:rPr lang="en-US" sz="1600" i="1" dirty="0" err="1"/>
              <a:t>k</a:t>
            </a:r>
            <a:r>
              <a:rPr lang="en-US" i="1" dirty="0" smtClean="0"/>
              <a:t>) </a:t>
            </a:r>
            <a:r>
              <a:rPr lang="en-US" dirty="0" err="1" smtClean="0"/>
              <a:t>memberikan</a:t>
            </a:r>
            <a:r>
              <a:rPr lang="en-US" dirty="0" smtClean="0"/>
              <a:t> </a:t>
            </a:r>
            <a:r>
              <a:rPr lang="en-US" dirty="0" err="1" smtClean="0"/>
              <a:t>perkiraan</a:t>
            </a:r>
            <a:r>
              <a:rPr lang="en-US" dirty="0" smtClean="0"/>
              <a:t> </a:t>
            </a:r>
            <a:r>
              <a:rPr lang="en-US" dirty="0" err="1" smtClean="0"/>
              <a:t>probabilitas</a:t>
            </a:r>
            <a:r>
              <a:rPr lang="en-US" dirty="0" smtClean="0"/>
              <a:t> </a:t>
            </a:r>
            <a:r>
              <a:rPr lang="en-US" dirty="0" err="1" smtClean="0"/>
              <a:t>terjadinya</a:t>
            </a:r>
            <a:r>
              <a:rPr lang="en-US" dirty="0" smtClean="0"/>
              <a:t> </a:t>
            </a:r>
            <a:r>
              <a:rPr lang="en-US" dirty="0" err="1" smtClean="0"/>
              <a:t>tingkat</a:t>
            </a:r>
            <a:r>
              <a:rPr lang="en-US" dirty="0" smtClean="0"/>
              <a:t> </a:t>
            </a:r>
            <a:r>
              <a:rPr lang="en-US" dirty="0" err="1" smtClean="0"/>
              <a:t>kelabu</a:t>
            </a:r>
            <a:r>
              <a:rPr lang="en-US" dirty="0" smtClean="0"/>
              <a:t> </a:t>
            </a:r>
            <a:r>
              <a:rPr lang="en-US" i="1" dirty="0" err="1" smtClean="0"/>
              <a:t>r</a:t>
            </a:r>
            <a:r>
              <a:rPr lang="en-US" sz="1800" i="1" dirty="0" err="1"/>
              <a:t>k</a:t>
            </a:r>
            <a:endParaRPr lang="en-US" sz="1800" i="1" dirty="0"/>
          </a:p>
          <a:p>
            <a:pPr marL="365760" indent="-283464">
              <a:buFont typeface="Wingdings 2"/>
              <a:buChar char=""/>
              <a:defRPr/>
            </a:pPr>
            <a:r>
              <a:rPr lang="en-US" dirty="0" err="1" smtClean="0"/>
              <a:t>Jumlah</a:t>
            </a:r>
            <a:r>
              <a:rPr lang="en-US" dirty="0" smtClean="0"/>
              <a:t> </a:t>
            </a:r>
            <a:r>
              <a:rPr lang="en-US" dirty="0" err="1" smtClean="0"/>
              <a:t>dari</a:t>
            </a:r>
            <a:r>
              <a:rPr lang="en-US" dirty="0" smtClean="0"/>
              <a:t> </a:t>
            </a:r>
            <a:r>
              <a:rPr lang="en-US" dirty="0" err="1" smtClean="0"/>
              <a:t>semua</a:t>
            </a:r>
            <a:r>
              <a:rPr lang="en-US" dirty="0" smtClean="0"/>
              <a:t> </a:t>
            </a:r>
            <a:r>
              <a:rPr lang="en-US" dirty="0" err="1" smtClean="0"/>
              <a:t>komponen</a:t>
            </a:r>
            <a:r>
              <a:rPr lang="en-US" dirty="0" smtClean="0"/>
              <a:t> Histogram </a:t>
            </a:r>
            <a:r>
              <a:rPr lang="en-US" dirty="0" err="1" smtClean="0"/>
              <a:t>Normalisasi</a:t>
            </a:r>
            <a:r>
              <a:rPr lang="en-US" dirty="0" smtClean="0"/>
              <a:t> </a:t>
            </a:r>
            <a:r>
              <a:rPr lang="en-US" dirty="0" err="1" smtClean="0"/>
              <a:t>adalah</a:t>
            </a:r>
            <a:r>
              <a:rPr lang="en-US" dirty="0" smtClean="0"/>
              <a:t> </a:t>
            </a:r>
            <a:r>
              <a:rPr lang="en-US" dirty="0" err="1" smtClean="0"/>
              <a:t>sama</a:t>
            </a:r>
            <a:r>
              <a:rPr lang="en-US" dirty="0" smtClean="0"/>
              <a:t> </a:t>
            </a:r>
            <a:r>
              <a:rPr lang="en-US" dirty="0" err="1" smtClean="0"/>
              <a:t>dengan</a:t>
            </a:r>
            <a:r>
              <a:rPr lang="en-US" dirty="0" smtClean="0"/>
              <a:t> 1</a:t>
            </a:r>
            <a:endParaRPr lang="en-US" dirty="0"/>
          </a:p>
        </p:txBody>
      </p:sp>
      <p:sp>
        <p:nvSpPr>
          <p:cNvPr id="4" name="Slide Number Placeholder 3"/>
          <p:cNvSpPr>
            <a:spLocks noGrp="1"/>
          </p:cNvSpPr>
          <p:nvPr>
            <p:ph type="sldNum" sz="quarter" idx="12"/>
          </p:nvPr>
        </p:nvSpPr>
        <p:spPr/>
        <p:txBody>
          <a:bodyPr/>
          <a:lstStyle/>
          <a:p>
            <a:fld id="{8952BB00-CEA7-47F9-B371-083F3EC8A1A6}" type="slidenum">
              <a:rPr lang="id-ID" smtClean="0"/>
              <a:t>28</a:t>
            </a:fld>
            <a:endParaRPr lang="id-ID"/>
          </a:p>
        </p:txBody>
      </p:sp>
    </p:spTree>
    <p:extLst>
      <p:ext uri="{BB962C8B-B14F-4D97-AF65-F5344CB8AC3E}">
        <p14:creationId xmlns:p14="http://schemas.microsoft.com/office/powerpoint/2010/main" val="5660091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tx2">
                    <a:satMod val="130000"/>
                  </a:schemeClr>
                </a:solidFill>
              </a:rPr>
              <a:t> </a:t>
            </a:r>
            <a:r>
              <a:rPr lang="en-US" dirty="0" err="1" smtClean="0"/>
              <a:t>Pengolahan</a:t>
            </a:r>
            <a:r>
              <a:rPr lang="en-US" dirty="0" smtClean="0"/>
              <a:t> Histogram</a:t>
            </a:r>
            <a:endParaRPr lang="en-US" dirty="0"/>
          </a:p>
        </p:txBody>
      </p:sp>
      <p:sp>
        <p:nvSpPr>
          <p:cNvPr id="39939" name="Content Placeholder 2"/>
          <p:cNvSpPr>
            <a:spLocks noGrp="1"/>
          </p:cNvSpPr>
          <p:nvPr>
            <p:ph idx="1"/>
          </p:nvPr>
        </p:nvSpPr>
        <p:spPr/>
        <p:txBody>
          <a:bodyPr>
            <a:normAutofit lnSpcReduction="10000"/>
          </a:bodyPr>
          <a:lstStyle/>
          <a:p>
            <a:r>
              <a:rPr lang="id-ID" sz="3600" dirty="0"/>
              <a:t>Pemrosesan histogram adalah proses </a:t>
            </a:r>
            <a:r>
              <a:rPr lang="en-US" sz="3600" dirty="0" err="1"/>
              <a:t>mengubah</a:t>
            </a:r>
            <a:r>
              <a:rPr lang="en-US" sz="3600" dirty="0"/>
              <a:t> </a:t>
            </a:r>
            <a:r>
              <a:rPr lang="en-US" sz="3600" dirty="0" err="1"/>
              <a:t>bentuk</a:t>
            </a:r>
            <a:r>
              <a:rPr lang="en-US" sz="3600" dirty="0"/>
              <a:t> histogram agar </a:t>
            </a:r>
            <a:r>
              <a:rPr lang="en-US" sz="3600" dirty="0" err="1"/>
              <a:t>pemetaan</a:t>
            </a:r>
            <a:r>
              <a:rPr lang="en-US" sz="3600" dirty="0"/>
              <a:t> gray level </a:t>
            </a:r>
            <a:r>
              <a:rPr lang="en-US" sz="3600" dirty="0" err="1"/>
              <a:t>pada</a:t>
            </a:r>
            <a:r>
              <a:rPr lang="en-US" sz="3600" dirty="0"/>
              <a:t> </a:t>
            </a:r>
            <a:r>
              <a:rPr lang="en-US" sz="3600" dirty="0" err="1"/>
              <a:t>citra</a:t>
            </a:r>
            <a:r>
              <a:rPr lang="en-US" sz="3600" dirty="0"/>
              <a:t> </a:t>
            </a:r>
            <a:r>
              <a:rPr lang="en-US" sz="3600" dirty="0" err="1"/>
              <a:t>juga</a:t>
            </a:r>
            <a:r>
              <a:rPr lang="en-US" sz="3600" dirty="0"/>
              <a:t> </a:t>
            </a:r>
            <a:r>
              <a:rPr lang="en-US" sz="3600" dirty="0" err="1"/>
              <a:t>berubah</a:t>
            </a:r>
            <a:r>
              <a:rPr lang="id-ID" sz="3600" dirty="0"/>
              <a:t>. </a:t>
            </a:r>
            <a:endParaRPr lang="en-US" sz="3600" dirty="0" smtClean="0"/>
          </a:p>
          <a:p>
            <a:r>
              <a:rPr lang="id-ID" sz="3600" dirty="0" smtClean="0"/>
              <a:t>Proses </a:t>
            </a:r>
            <a:r>
              <a:rPr lang="id-ID" sz="3600" dirty="0"/>
              <a:t>pada histogram menjadi d</a:t>
            </a:r>
            <a:r>
              <a:rPr lang="en-US" sz="3600" dirty="0" err="1"/>
              <a:t>asar</a:t>
            </a:r>
            <a:r>
              <a:rPr lang="en-US" sz="3600" dirty="0"/>
              <a:t> </a:t>
            </a:r>
            <a:r>
              <a:rPr lang="id-ID" sz="3600" dirty="0"/>
              <a:t>atas sejumlah teknik pemrosesan di domain spatial, dikenal juga sangat e</a:t>
            </a:r>
            <a:r>
              <a:rPr lang="en-US" sz="3600" dirty="0" err="1"/>
              <a:t>fektif</a:t>
            </a:r>
            <a:r>
              <a:rPr lang="en-US" sz="3600" dirty="0"/>
              <a:t>  </a:t>
            </a:r>
            <a:r>
              <a:rPr lang="en-US" sz="3600" dirty="0" err="1"/>
              <a:t>digunakan</a:t>
            </a:r>
            <a:r>
              <a:rPr lang="en-US" sz="3600" dirty="0"/>
              <a:t> </a:t>
            </a:r>
            <a:r>
              <a:rPr lang="en-US" sz="3600" dirty="0" err="1"/>
              <a:t>untuk</a:t>
            </a:r>
            <a:r>
              <a:rPr lang="en-US" sz="3600" dirty="0"/>
              <a:t> </a:t>
            </a:r>
            <a:r>
              <a:rPr lang="id-ID" sz="3600" dirty="0"/>
              <a:t>peningkatan mutu </a:t>
            </a:r>
            <a:r>
              <a:rPr lang="id-ID" sz="3600" dirty="0" smtClean="0"/>
              <a:t>citra.</a:t>
            </a:r>
            <a:endParaRPr lang="en-US" sz="3600" dirty="0" smtClean="0"/>
          </a:p>
          <a:p>
            <a:r>
              <a:rPr lang="en-US" sz="3600" dirty="0" err="1" smtClean="0"/>
              <a:t>Informasi</a:t>
            </a:r>
            <a:r>
              <a:rPr lang="en-US" sz="3600" dirty="0" smtClean="0"/>
              <a:t> </a:t>
            </a:r>
            <a:r>
              <a:rPr lang="id-ID" sz="3600" dirty="0"/>
              <a:t>yang </a:t>
            </a:r>
            <a:r>
              <a:rPr lang="en-US" sz="3600" dirty="0" err="1"/>
              <a:t>melekat</a:t>
            </a:r>
            <a:r>
              <a:rPr lang="en-US" sz="3600" dirty="0"/>
              <a:t> </a:t>
            </a:r>
            <a:r>
              <a:rPr lang="en-US" sz="3600" dirty="0" err="1"/>
              <a:t>pada</a:t>
            </a:r>
            <a:r>
              <a:rPr lang="en-US" sz="3600" dirty="0"/>
              <a:t> histogram </a:t>
            </a:r>
            <a:r>
              <a:rPr lang="en-US" sz="3600" dirty="0" err="1"/>
              <a:t>juga</a:t>
            </a:r>
            <a:r>
              <a:rPr lang="en-US" sz="3600" dirty="0"/>
              <a:t> </a:t>
            </a:r>
            <a:r>
              <a:rPr lang="en-US" sz="3600" dirty="0" err="1"/>
              <a:t>berguna</a:t>
            </a:r>
            <a:r>
              <a:rPr lang="en-US" sz="3600" dirty="0"/>
              <a:t> </a:t>
            </a:r>
            <a:r>
              <a:rPr lang="id-ID" sz="3600" dirty="0"/>
              <a:t>untuk</a:t>
            </a:r>
            <a:r>
              <a:rPr lang="en-US" sz="3600" dirty="0"/>
              <a:t> </a:t>
            </a:r>
            <a:r>
              <a:rPr lang="en-US" sz="3600" dirty="0" err="1"/>
              <a:t>kompresi</a:t>
            </a:r>
            <a:r>
              <a:rPr lang="en-US" sz="3600" dirty="0"/>
              <a:t> </a:t>
            </a:r>
            <a:r>
              <a:rPr lang="en-US" sz="3600" dirty="0" err="1"/>
              <a:t>dan</a:t>
            </a:r>
            <a:r>
              <a:rPr lang="en-US" sz="3600" dirty="0"/>
              <a:t> </a:t>
            </a:r>
            <a:r>
              <a:rPr lang="en-US" sz="3600" dirty="0" err="1"/>
              <a:t>segmentasi</a:t>
            </a:r>
            <a:r>
              <a:rPr lang="id-ID" sz="3600" dirty="0"/>
              <a:t> citra.</a:t>
            </a:r>
            <a:endParaRPr lang="en-US" sz="3600" dirty="0" smtClean="0"/>
          </a:p>
        </p:txBody>
      </p:sp>
      <p:sp>
        <p:nvSpPr>
          <p:cNvPr id="3" name="Slide Number Placeholder 2"/>
          <p:cNvSpPr>
            <a:spLocks noGrp="1"/>
          </p:cNvSpPr>
          <p:nvPr>
            <p:ph type="sldNum" sz="quarter" idx="12"/>
          </p:nvPr>
        </p:nvSpPr>
        <p:spPr/>
        <p:txBody>
          <a:bodyPr/>
          <a:lstStyle/>
          <a:p>
            <a:fld id="{8952BB00-CEA7-47F9-B371-083F3EC8A1A6}" type="slidenum">
              <a:rPr lang="id-ID" smtClean="0"/>
              <a:t>29</a:t>
            </a:fld>
            <a:endParaRPr lang="id-ID"/>
          </a:p>
        </p:txBody>
      </p:sp>
    </p:spTree>
    <p:extLst>
      <p:ext uri="{BB962C8B-B14F-4D97-AF65-F5344CB8AC3E}">
        <p14:creationId xmlns:p14="http://schemas.microsoft.com/office/powerpoint/2010/main" val="1113771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2800" b="1" dirty="0" err="1" smtClean="0">
                <a:latin typeface="Arial" panose="020B0604020202020204" pitchFamily="34" charset="0"/>
                <a:cs typeface="Arial" panose="020B0604020202020204" pitchFamily="34" charset="0"/>
              </a:rPr>
              <a:t>Prinsip</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Tujuan</a:t>
            </a:r>
            <a:r>
              <a:rPr lang="en-US" sz="2800" b="1" dirty="0" smtClean="0">
                <a:latin typeface="Arial" panose="020B0604020202020204" pitchFamily="34" charset="0"/>
                <a:cs typeface="Arial" panose="020B0604020202020204" pitchFamily="34" charset="0"/>
              </a:rPr>
              <a:t> Enhancement</a:t>
            </a:r>
            <a:endParaRPr lang="en-US" sz="2800" b="1" dirty="0">
              <a:latin typeface="Arial" panose="020B0604020202020204" pitchFamily="34" charset="0"/>
              <a:cs typeface="Arial" panose="020B0604020202020204" pitchFamily="34" charset="0"/>
            </a:endParaRPr>
          </a:p>
        </p:txBody>
      </p:sp>
      <p:sp>
        <p:nvSpPr>
          <p:cNvPr id="9219" name="Content Placeholder 2"/>
          <p:cNvSpPr>
            <a:spLocks noGrp="1"/>
          </p:cNvSpPr>
          <p:nvPr>
            <p:ph idx="1"/>
          </p:nvPr>
        </p:nvSpPr>
        <p:spPr/>
        <p:txBody>
          <a:bodyPr>
            <a:normAutofit/>
          </a:bodyPr>
          <a:lstStyle/>
          <a:p>
            <a:pPr fontAlgn="auto">
              <a:spcAft>
                <a:spcPts val="0"/>
              </a:spcAft>
              <a:defRPr/>
            </a:pPr>
            <a:r>
              <a:rPr lang="en-US" sz="3200" b="1" dirty="0" err="1">
                <a:latin typeface="Segoe Print" panose="02000600000000000000" pitchFamily="2" charset="0"/>
              </a:rPr>
              <a:t>Tujuan</a:t>
            </a:r>
            <a:r>
              <a:rPr lang="en-US" sz="3200" b="1" dirty="0">
                <a:latin typeface="Segoe Print" panose="02000600000000000000" pitchFamily="2" charset="0"/>
              </a:rPr>
              <a:t> </a:t>
            </a:r>
            <a:r>
              <a:rPr lang="en-US" sz="3200" b="1" dirty="0" err="1">
                <a:latin typeface="Segoe Print" panose="02000600000000000000" pitchFamily="2" charset="0"/>
              </a:rPr>
              <a:t>dari</a:t>
            </a:r>
            <a:r>
              <a:rPr lang="en-US" sz="3200" b="1" dirty="0">
                <a:latin typeface="Segoe Print" panose="02000600000000000000" pitchFamily="2" charset="0"/>
              </a:rPr>
              <a:t> </a:t>
            </a:r>
            <a:r>
              <a:rPr lang="en-US" sz="3200" b="1" dirty="0" err="1">
                <a:latin typeface="Segoe Print" panose="02000600000000000000" pitchFamily="2" charset="0"/>
              </a:rPr>
              <a:t>teknik</a:t>
            </a:r>
            <a:r>
              <a:rPr lang="en-US" sz="3200" b="1" dirty="0">
                <a:latin typeface="Segoe Print" panose="02000600000000000000" pitchFamily="2" charset="0"/>
              </a:rPr>
              <a:t> </a:t>
            </a:r>
            <a:r>
              <a:rPr lang="en-US" sz="3200" b="1" dirty="0" err="1">
                <a:latin typeface="Segoe Print" panose="02000600000000000000" pitchFamily="2" charset="0"/>
              </a:rPr>
              <a:t>peningkatan</a:t>
            </a:r>
            <a:r>
              <a:rPr lang="en-US" sz="3200" b="1" dirty="0">
                <a:latin typeface="Segoe Print" panose="02000600000000000000" pitchFamily="2" charset="0"/>
              </a:rPr>
              <a:t> </a:t>
            </a:r>
            <a:r>
              <a:rPr lang="en-US" sz="3200" b="1" dirty="0" err="1">
                <a:latin typeface="Segoe Print" panose="02000600000000000000" pitchFamily="2" charset="0"/>
              </a:rPr>
              <a:t>mutu</a:t>
            </a:r>
            <a:r>
              <a:rPr lang="en-US" sz="3200" b="1" dirty="0">
                <a:latin typeface="Segoe Print" panose="02000600000000000000" pitchFamily="2" charset="0"/>
              </a:rPr>
              <a:t> </a:t>
            </a:r>
            <a:r>
              <a:rPr lang="en-US" sz="3200" b="1" dirty="0" err="1">
                <a:latin typeface="Segoe Print" panose="02000600000000000000" pitchFamily="2" charset="0"/>
              </a:rPr>
              <a:t>citra</a:t>
            </a:r>
            <a:r>
              <a:rPr lang="en-US" sz="3200" b="1" dirty="0">
                <a:latin typeface="Segoe Print" panose="02000600000000000000" pitchFamily="2" charset="0"/>
              </a:rPr>
              <a:t> </a:t>
            </a:r>
            <a:r>
              <a:rPr lang="en-US" sz="3200" dirty="0" err="1">
                <a:latin typeface="Segoe Print" panose="02000600000000000000" pitchFamily="2" charset="0"/>
              </a:rPr>
              <a:t>adalah</a:t>
            </a:r>
            <a:r>
              <a:rPr lang="en-US" sz="3200" dirty="0">
                <a:latin typeface="Segoe Print" panose="02000600000000000000" pitchFamily="2" charset="0"/>
              </a:rPr>
              <a:t> </a:t>
            </a:r>
            <a:r>
              <a:rPr lang="en-US" sz="3200" dirty="0" err="1">
                <a:latin typeface="Segoe Print" panose="02000600000000000000" pitchFamily="2" charset="0"/>
              </a:rPr>
              <a:t>untuk</a:t>
            </a:r>
            <a:r>
              <a:rPr lang="en-US" sz="3200" dirty="0">
                <a:latin typeface="Segoe Print" panose="02000600000000000000" pitchFamily="2" charset="0"/>
              </a:rPr>
              <a:t> </a:t>
            </a:r>
            <a:r>
              <a:rPr lang="en-US" sz="3200" dirty="0" err="1">
                <a:latin typeface="Segoe Print" panose="02000600000000000000" pitchFamily="2" charset="0"/>
              </a:rPr>
              <a:t>melakukan</a:t>
            </a:r>
            <a:r>
              <a:rPr lang="en-US" sz="3200" dirty="0">
                <a:latin typeface="Segoe Print" panose="02000600000000000000" pitchFamily="2" charset="0"/>
              </a:rPr>
              <a:t> </a:t>
            </a:r>
            <a:r>
              <a:rPr lang="en-US" sz="3200" dirty="0" err="1">
                <a:latin typeface="Segoe Print" panose="02000600000000000000" pitchFamily="2" charset="0"/>
              </a:rPr>
              <a:t>pemrosesan</a:t>
            </a:r>
            <a:r>
              <a:rPr lang="en-US" sz="3200" dirty="0">
                <a:latin typeface="Segoe Print" panose="02000600000000000000" pitchFamily="2" charset="0"/>
              </a:rPr>
              <a:t> </a:t>
            </a:r>
            <a:r>
              <a:rPr lang="en-US" sz="3200" dirty="0" err="1">
                <a:latin typeface="Segoe Print" panose="02000600000000000000" pitchFamily="2" charset="0"/>
              </a:rPr>
              <a:t>terhadap</a:t>
            </a:r>
            <a:r>
              <a:rPr lang="en-US" sz="3200" dirty="0">
                <a:latin typeface="Segoe Print" panose="02000600000000000000" pitchFamily="2" charset="0"/>
              </a:rPr>
              <a:t> </a:t>
            </a:r>
            <a:r>
              <a:rPr lang="en-US" sz="3200" dirty="0" err="1">
                <a:latin typeface="Segoe Print" panose="02000600000000000000" pitchFamily="2" charset="0"/>
              </a:rPr>
              <a:t>citra</a:t>
            </a:r>
            <a:r>
              <a:rPr lang="en-US" sz="3200" dirty="0">
                <a:latin typeface="Segoe Print" panose="02000600000000000000" pitchFamily="2" charset="0"/>
              </a:rPr>
              <a:t> agar </a:t>
            </a:r>
            <a:r>
              <a:rPr lang="en-US" sz="3200" dirty="0" err="1">
                <a:latin typeface="Segoe Print" panose="02000600000000000000" pitchFamily="2" charset="0"/>
              </a:rPr>
              <a:t>hasilnya</a:t>
            </a:r>
            <a:r>
              <a:rPr lang="en-US" sz="3200" dirty="0">
                <a:latin typeface="Segoe Print" panose="02000600000000000000" pitchFamily="2" charset="0"/>
              </a:rPr>
              <a:t> </a:t>
            </a:r>
            <a:r>
              <a:rPr lang="en-US" sz="3200" dirty="0" err="1">
                <a:latin typeface="Segoe Print" panose="02000600000000000000" pitchFamily="2" charset="0"/>
              </a:rPr>
              <a:t>mempunyai</a:t>
            </a:r>
            <a:r>
              <a:rPr lang="en-US" sz="3200" dirty="0">
                <a:latin typeface="Segoe Print" panose="02000600000000000000" pitchFamily="2" charset="0"/>
              </a:rPr>
              <a:t> </a:t>
            </a:r>
            <a:r>
              <a:rPr lang="en-US" sz="3200" dirty="0" err="1">
                <a:latin typeface="Segoe Print" panose="02000600000000000000" pitchFamily="2" charset="0"/>
              </a:rPr>
              <a:t>kualitas</a:t>
            </a:r>
            <a:r>
              <a:rPr lang="en-US" sz="3200" dirty="0">
                <a:latin typeface="Segoe Print" panose="02000600000000000000" pitchFamily="2" charset="0"/>
              </a:rPr>
              <a:t> </a:t>
            </a:r>
            <a:r>
              <a:rPr lang="en-US" sz="3200" dirty="0" err="1">
                <a:latin typeface="Segoe Print" panose="02000600000000000000" pitchFamily="2" charset="0"/>
              </a:rPr>
              <a:t>relatif</a:t>
            </a:r>
            <a:r>
              <a:rPr lang="en-US" sz="3200" dirty="0">
                <a:latin typeface="Segoe Print" panose="02000600000000000000" pitchFamily="2" charset="0"/>
              </a:rPr>
              <a:t> </a:t>
            </a:r>
            <a:r>
              <a:rPr lang="en-US" sz="3200" dirty="0" err="1">
                <a:latin typeface="Segoe Print" panose="02000600000000000000" pitchFamily="2" charset="0"/>
              </a:rPr>
              <a:t>lebih</a:t>
            </a:r>
            <a:r>
              <a:rPr lang="en-US" sz="3200" dirty="0">
                <a:latin typeface="Segoe Print" panose="02000600000000000000" pitchFamily="2" charset="0"/>
              </a:rPr>
              <a:t> </a:t>
            </a:r>
            <a:r>
              <a:rPr lang="en-US" sz="3200" i="1" dirty="0" err="1">
                <a:latin typeface="Segoe Print" panose="02000600000000000000" pitchFamily="2" charset="0"/>
              </a:rPr>
              <a:t>baik</a:t>
            </a:r>
            <a:r>
              <a:rPr lang="en-US" sz="3200" dirty="0">
                <a:latin typeface="Segoe Print" panose="02000600000000000000" pitchFamily="2" charset="0"/>
              </a:rPr>
              <a:t> </a:t>
            </a:r>
            <a:r>
              <a:rPr lang="en-US" sz="3200" dirty="0" err="1">
                <a:latin typeface="Segoe Print" panose="02000600000000000000" pitchFamily="2" charset="0"/>
              </a:rPr>
              <a:t>dari</a:t>
            </a:r>
            <a:r>
              <a:rPr lang="en-US" sz="3200" dirty="0">
                <a:latin typeface="Segoe Print" panose="02000600000000000000" pitchFamily="2" charset="0"/>
              </a:rPr>
              <a:t> </a:t>
            </a:r>
            <a:r>
              <a:rPr lang="en-US" sz="3200" dirty="0" err="1">
                <a:latin typeface="Segoe Print" panose="02000600000000000000" pitchFamily="2" charset="0"/>
              </a:rPr>
              <a:t>citra</a:t>
            </a:r>
            <a:r>
              <a:rPr lang="en-US" sz="3200" dirty="0">
                <a:latin typeface="Segoe Print" panose="02000600000000000000" pitchFamily="2" charset="0"/>
              </a:rPr>
              <a:t> </a:t>
            </a:r>
            <a:r>
              <a:rPr lang="en-US" sz="3200" dirty="0" err="1">
                <a:latin typeface="Segoe Print" panose="02000600000000000000" pitchFamily="2" charset="0"/>
              </a:rPr>
              <a:t>awal</a:t>
            </a:r>
            <a:r>
              <a:rPr lang="en-US" sz="3200" dirty="0">
                <a:latin typeface="Segoe Print" panose="02000600000000000000" pitchFamily="2" charset="0"/>
              </a:rPr>
              <a:t> </a:t>
            </a:r>
            <a:r>
              <a:rPr lang="en-US" sz="3200" dirty="0" err="1">
                <a:latin typeface="Segoe Print" panose="02000600000000000000" pitchFamily="2" charset="0"/>
              </a:rPr>
              <a:t>untuk</a:t>
            </a:r>
            <a:r>
              <a:rPr lang="en-US" sz="3200" dirty="0">
                <a:latin typeface="Segoe Print" panose="02000600000000000000" pitchFamily="2" charset="0"/>
              </a:rPr>
              <a:t> </a:t>
            </a:r>
            <a:r>
              <a:rPr lang="en-US" sz="3200" dirty="0" err="1">
                <a:latin typeface="Segoe Print" panose="02000600000000000000" pitchFamily="2" charset="0"/>
              </a:rPr>
              <a:t>aplikasi</a:t>
            </a:r>
            <a:r>
              <a:rPr lang="en-US" sz="3200" dirty="0">
                <a:latin typeface="Segoe Print" panose="02000600000000000000" pitchFamily="2" charset="0"/>
              </a:rPr>
              <a:t> </a:t>
            </a:r>
            <a:r>
              <a:rPr lang="en-US" sz="3200" dirty="0" err="1">
                <a:latin typeface="Segoe Print" panose="02000600000000000000" pitchFamily="2" charset="0"/>
              </a:rPr>
              <a:t>tertentu</a:t>
            </a:r>
            <a:r>
              <a:rPr lang="en-US" sz="3200" dirty="0">
                <a:latin typeface="Segoe Print" panose="02000600000000000000" pitchFamily="2" charset="0"/>
              </a:rPr>
              <a:t>.</a:t>
            </a:r>
          </a:p>
          <a:p>
            <a:pPr fontAlgn="auto">
              <a:spcAft>
                <a:spcPts val="0"/>
              </a:spcAft>
              <a:defRPr/>
            </a:pPr>
            <a:r>
              <a:rPr lang="en-US" sz="3200" dirty="0">
                <a:latin typeface="Segoe Print" panose="02000600000000000000" pitchFamily="2" charset="0"/>
              </a:rPr>
              <a:t>Kata </a:t>
            </a:r>
            <a:r>
              <a:rPr lang="en-US" sz="3200" dirty="0" err="1">
                <a:latin typeface="Segoe Print" panose="02000600000000000000" pitchFamily="2" charset="0"/>
              </a:rPr>
              <a:t>baik</a:t>
            </a:r>
            <a:r>
              <a:rPr lang="en-US" sz="3200" dirty="0">
                <a:latin typeface="Segoe Print" panose="02000600000000000000" pitchFamily="2" charset="0"/>
              </a:rPr>
              <a:t> </a:t>
            </a:r>
            <a:r>
              <a:rPr lang="en-US" sz="3200" dirty="0" err="1">
                <a:latin typeface="Segoe Print" panose="02000600000000000000" pitchFamily="2" charset="0"/>
              </a:rPr>
              <a:t>disini</a:t>
            </a:r>
            <a:r>
              <a:rPr lang="en-US" sz="3200" dirty="0">
                <a:latin typeface="Segoe Print" panose="02000600000000000000" pitchFamily="2" charset="0"/>
              </a:rPr>
              <a:t> </a:t>
            </a:r>
            <a:r>
              <a:rPr lang="en-US" sz="3200" dirty="0" err="1">
                <a:latin typeface="Segoe Print" panose="02000600000000000000" pitchFamily="2" charset="0"/>
              </a:rPr>
              <a:t>tergantung</a:t>
            </a:r>
            <a:r>
              <a:rPr lang="en-US" sz="3200" dirty="0">
                <a:latin typeface="Segoe Print" panose="02000600000000000000" pitchFamily="2" charset="0"/>
              </a:rPr>
              <a:t> </a:t>
            </a:r>
            <a:r>
              <a:rPr lang="en-US" sz="3200" dirty="0" err="1">
                <a:latin typeface="Segoe Print" panose="02000600000000000000" pitchFamily="2" charset="0"/>
              </a:rPr>
              <a:t>pada</a:t>
            </a:r>
            <a:r>
              <a:rPr lang="en-US" sz="3200" dirty="0">
                <a:latin typeface="Segoe Print" panose="02000600000000000000" pitchFamily="2" charset="0"/>
              </a:rPr>
              <a:t> </a:t>
            </a:r>
            <a:r>
              <a:rPr lang="en-US" sz="3200" dirty="0" err="1">
                <a:latin typeface="Segoe Print" panose="02000600000000000000" pitchFamily="2" charset="0"/>
              </a:rPr>
              <a:t>jenis</a:t>
            </a:r>
            <a:r>
              <a:rPr lang="en-US" sz="3200" dirty="0">
                <a:latin typeface="Segoe Print" panose="02000600000000000000" pitchFamily="2" charset="0"/>
              </a:rPr>
              <a:t> </a:t>
            </a:r>
            <a:r>
              <a:rPr lang="en-US" sz="3200" dirty="0" err="1">
                <a:latin typeface="Segoe Print" panose="02000600000000000000" pitchFamily="2" charset="0"/>
              </a:rPr>
              <a:t>aplikasi</a:t>
            </a:r>
            <a:r>
              <a:rPr lang="en-US" sz="3200" dirty="0">
                <a:latin typeface="Segoe Print" panose="02000600000000000000" pitchFamily="2" charset="0"/>
              </a:rPr>
              <a:t> </a:t>
            </a:r>
            <a:r>
              <a:rPr lang="en-US" sz="3200" dirty="0" err="1">
                <a:latin typeface="Segoe Print" panose="02000600000000000000" pitchFamily="2" charset="0"/>
              </a:rPr>
              <a:t>dan</a:t>
            </a:r>
            <a:r>
              <a:rPr lang="en-US" sz="3200" dirty="0">
                <a:latin typeface="Segoe Print" panose="02000600000000000000" pitchFamily="2" charset="0"/>
              </a:rPr>
              <a:t> problem yang </a:t>
            </a:r>
            <a:r>
              <a:rPr lang="en-US" sz="3200" dirty="0" err="1">
                <a:latin typeface="Segoe Print" panose="02000600000000000000" pitchFamily="2" charset="0"/>
              </a:rPr>
              <a:t>dihadapi</a:t>
            </a:r>
            <a:r>
              <a:rPr lang="en-US" sz="3200" dirty="0">
                <a:latin typeface="Segoe Print" panose="02000600000000000000" pitchFamily="2" charset="0"/>
              </a:rPr>
              <a:t>.</a:t>
            </a:r>
          </a:p>
        </p:txBody>
      </p:sp>
      <p:sp>
        <p:nvSpPr>
          <p:cNvPr id="3" name="Slide Number Placeholder 2"/>
          <p:cNvSpPr>
            <a:spLocks noGrp="1"/>
          </p:cNvSpPr>
          <p:nvPr>
            <p:ph type="sldNum" sz="quarter" idx="12"/>
          </p:nvPr>
        </p:nvSpPr>
        <p:spPr/>
        <p:txBody>
          <a:bodyPr/>
          <a:lstStyle/>
          <a:p>
            <a:fld id="{8952BB00-CEA7-47F9-B371-083F3EC8A1A6}" type="slidenum">
              <a:rPr lang="id-ID" smtClean="0"/>
              <a:t>3</a:t>
            </a:fld>
            <a:endParaRPr lang="id-ID"/>
          </a:p>
        </p:txBody>
      </p:sp>
    </p:spTree>
    <p:extLst>
      <p:ext uri="{BB962C8B-B14F-4D97-AF65-F5344CB8AC3E}">
        <p14:creationId xmlns:p14="http://schemas.microsoft.com/office/powerpoint/2010/main" val="21442699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540" y="190500"/>
            <a:ext cx="7693660" cy="1143000"/>
          </a:xfrm>
        </p:spPr>
        <p:txBody>
          <a:bodyPr>
            <a:normAutofit fontScale="90000"/>
          </a:bodyPr>
          <a:lstStyle/>
          <a:p>
            <a:pPr>
              <a:defRPr/>
            </a:pPr>
            <a:r>
              <a:rPr lang="en-US" dirty="0" err="1" smtClean="0"/>
              <a:t>Contoh</a:t>
            </a:r>
            <a:r>
              <a:rPr lang="en-US" dirty="0" smtClean="0"/>
              <a:t> Citra </a:t>
            </a:r>
            <a:r>
              <a:rPr lang="en-US" dirty="0" err="1" smtClean="0"/>
              <a:t>dan</a:t>
            </a:r>
            <a:r>
              <a:rPr lang="en-US" dirty="0" smtClean="0"/>
              <a:t> </a:t>
            </a:r>
            <a:r>
              <a:rPr lang="en-US" dirty="0" err="1" smtClean="0"/>
              <a:t>Histogramnya</a:t>
            </a:r>
            <a:endParaRPr lang="en-US" dirty="0"/>
          </a:p>
        </p:txBody>
      </p:sp>
      <p:sp>
        <p:nvSpPr>
          <p:cNvPr id="3" name="Content Placeholder 2"/>
          <p:cNvSpPr>
            <a:spLocks noGrp="1"/>
          </p:cNvSpPr>
          <p:nvPr>
            <p:ph idx="1"/>
          </p:nvPr>
        </p:nvSpPr>
        <p:spPr>
          <a:xfrm>
            <a:off x="4937760" y="1751964"/>
            <a:ext cx="6675120" cy="4800600"/>
          </a:xfrm>
        </p:spPr>
        <p:txBody>
          <a:bodyPr>
            <a:normAutofit/>
          </a:bodyPr>
          <a:lstStyle/>
          <a:p>
            <a:pPr marL="365760" indent="-283464">
              <a:buFont typeface="Wingdings 2"/>
              <a:buChar char=""/>
              <a:defRPr/>
            </a:pPr>
            <a:r>
              <a:rPr lang="en-US" dirty="0" smtClean="0"/>
              <a:t>Citra </a:t>
            </a:r>
            <a:r>
              <a:rPr lang="en-US" dirty="0" err="1" smtClean="0"/>
              <a:t>Gelap</a:t>
            </a:r>
            <a:endParaRPr lang="en-US" dirty="0" smtClean="0"/>
          </a:p>
          <a:p>
            <a:pPr marL="365760" indent="-283464">
              <a:buNone/>
              <a:defRPr/>
            </a:pPr>
            <a:r>
              <a:rPr lang="en-US" dirty="0" smtClean="0"/>
              <a:t>	</a:t>
            </a:r>
            <a:r>
              <a:rPr lang="id-ID" sz="3200" dirty="0" smtClean="0"/>
              <a:t>k</a:t>
            </a:r>
            <a:r>
              <a:rPr lang="en-US" sz="3200" dirty="0" err="1"/>
              <a:t>omponen</a:t>
            </a:r>
            <a:r>
              <a:rPr lang="en-US" sz="3200" dirty="0"/>
              <a:t> histogram </a:t>
            </a:r>
            <a:r>
              <a:rPr lang="en-US" sz="3200" dirty="0" err="1"/>
              <a:t>berkonsentrasi</a:t>
            </a:r>
            <a:r>
              <a:rPr lang="en-US" sz="3200" dirty="0"/>
              <a:t> </a:t>
            </a:r>
            <a:r>
              <a:rPr lang="en-US" sz="3200" dirty="0" err="1"/>
              <a:t>pada</a:t>
            </a:r>
            <a:r>
              <a:rPr lang="en-US" sz="3200" dirty="0"/>
              <a:t> </a:t>
            </a:r>
            <a:r>
              <a:rPr lang="en-US" sz="3200" dirty="0" err="1"/>
              <a:t>sisi</a:t>
            </a:r>
            <a:r>
              <a:rPr lang="en-US" sz="3200" dirty="0"/>
              <a:t> </a:t>
            </a:r>
            <a:r>
              <a:rPr lang="en-US" sz="3200" dirty="0" err="1"/>
              <a:t>rendah</a:t>
            </a:r>
            <a:r>
              <a:rPr lang="en-US" sz="3200" dirty="0"/>
              <a:t> </a:t>
            </a:r>
            <a:r>
              <a:rPr lang="id-ID" sz="3200" dirty="0"/>
              <a:t>dari derajat keabuan</a:t>
            </a:r>
            <a:r>
              <a:rPr lang="en-US" sz="3200" dirty="0"/>
              <a:t>.</a:t>
            </a:r>
            <a:endParaRPr lang="en-US" dirty="0" smtClean="0"/>
          </a:p>
          <a:p>
            <a:pPr marL="365760" indent="-283464">
              <a:buFont typeface="Wingdings 2"/>
              <a:buChar char=""/>
              <a:defRPr/>
            </a:pPr>
            <a:r>
              <a:rPr lang="en-US" dirty="0" smtClean="0"/>
              <a:t>Citra </a:t>
            </a:r>
            <a:r>
              <a:rPr lang="en-US" dirty="0" err="1" smtClean="0"/>
              <a:t>Terang</a:t>
            </a:r>
            <a:endParaRPr lang="en-US" dirty="0" smtClean="0"/>
          </a:p>
          <a:p>
            <a:pPr marL="365760" indent="-283464">
              <a:buNone/>
              <a:defRPr/>
            </a:pPr>
            <a:r>
              <a:rPr lang="en-US" dirty="0" smtClean="0"/>
              <a:t>	</a:t>
            </a:r>
            <a:r>
              <a:rPr lang="id-ID" sz="3200" dirty="0"/>
              <a:t>k</a:t>
            </a:r>
            <a:r>
              <a:rPr lang="en-US" sz="3200" dirty="0" err="1"/>
              <a:t>omponen</a:t>
            </a:r>
            <a:r>
              <a:rPr lang="en-US" sz="3200" dirty="0"/>
              <a:t> histogram </a:t>
            </a:r>
            <a:r>
              <a:rPr lang="en-US" sz="3200" dirty="0" err="1"/>
              <a:t>berkonsentrasi</a:t>
            </a:r>
            <a:r>
              <a:rPr lang="en-US" sz="3200" dirty="0"/>
              <a:t> </a:t>
            </a:r>
            <a:r>
              <a:rPr lang="en-US" sz="3200" dirty="0" err="1"/>
              <a:t>pada</a:t>
            </a:r>
            <a:r>
              <a:rPr lang="en-US" sz="3200" dirty="0"/>
              <a:t> </a:t>
            </a:r>
            <a:r>
              <a:rPr lang="en-US" sz="3200" dirty="0" err="1"/>
              <a:t>sisi</a:t>
            </a:r>
            <a:r>
              <a:rPr lang="en-US" sz="3200" dirty="0"/>
              <a:t> </a:t>
            </a:r>
            <a:r>
              <a:rPr lang="en-US" sz="3200" dirty="0" err="1"/>
              <a:t>tinggi</a:t>
            </a:r>
            <a:r>
              <a:rPr lang="en-US" sz="3200" dirty="0"/>
              <a:t> </a:t>
            </a:r>
            <a:r>
              <a:rPr lang="id-ID" sz="3200" dirty="0"/>
              <a:t>dari derajat keabuan</a:t>
            </a:r>
            <a:r>
              <a:rPr lang="en-US" sz="3200" dirty="0"/>
              <a:t>.</a:t>
            </a:r>
            <a:r>
              <a:rPr lang="id-ID" sz="3200" dirty="0"/>
              <a:t> </a:t>
            </a:r>
            <a:endParaRPr lang="en-US" sz="30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61950" y="1751964"/>
            <a:ext cx="4331970" cy="3902075"/>
          </a:xfrm>
          <a:prstGeom prst="rect">
            <a:avLst/>
          </a:prstGeom>
          <a:noFill/>
          <a:ln>
            <a:noFill/>
          </a:ln>
          <a:extLst/>
        </p:spPr>
      </p:pic>
      <p:sp>
        <p:nvSpPr>
          <p:cNvPr id="9" name="Text Box 5"/>
          <p:cNvSpPr txBox="1">
            <a:spLocks noChangeArrowheads="1"/>
          </p:cNvSpPr>
          <p:nvPr/>
        </p:nvSpPr>
        <p:spPr bwMode="auto">
          <a:xfrm>
            <a:off x="346710" y="5948524"/>
            <a:ext cx="5151120" cy="247958"/>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sp>
        <p:nvSpPr>
          <p:cNvPr id="4" name="Slide Number Placeholder 3"/>
          <p:cNvSpPr>
            <a:spLocks noGrp="1"/>
          </p:cNvSpPr>
          <p:nvPr>
            <p:ph type="sldNum" sz="quarter" idx="12"/>
          </p:nvPr>
        </p:nvSpPr>
        <p:spPr/>
        <p:txBody>
          <a:bodyPr/>
          <a:lstStyle/>
          <a:p>
            <a:fld id="{8952BB00-CEA7-47F9-B371-083F3EC8A1A6}" type="slidenum">
              <a:rPr lang="id-ID" smtClean="0"/>
              <a:t>30</a:t>
            </a:fld>
            <a:endParaRPr lang="id-ID"/>
          </a:p>
        </p:txBody>
      </p:sp>
    </p:spTree>
    <p:extLst>
      <p:ext uri="{BB962C8B-B14F-4D97-AF65-F5344CB8AC3E}">
        <p14:creationId xmlns:p14="http://schemas.microsoft.com/office/powerpoint/2010/main" val="988368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t>Contoh</a:t>
            </a:r>
            <a:r>
              <a:rPr lang="en-US" dirty="0"/>
              <a:t> Citra </a:t>
            </a:r>
            <a:r>
              <a:rPr lang="en-US" dirty="0" err="1"/>
              <a:t>dan</a:t>
            </a:r>
            <a:r>
              <a:rPr lang="en-US" dirty="0"/>
              <a:t> </a:t>
            </a:r>
            <a:r>
              <a:rPr lang="en-US" dirty="0" err="1"/>
              <a:t>Histogramnya</a:t>
            </a:r>
            <a:endParaRPr lang="en-US" dirty="0">
              <a:solidFill>
                <a:schemeClr val="tx2">
                  <a:satMod val="130000"/>
                </a:schemeClr>
              </a:solidFill>
            </a:endParaRPr>
          </a:p>
        </p:txBody>
      </p:sp>
      <p:sp>
        <p:nvSpPr>
          <p:cNvPr id="3" name="Content Placeholder 2"/>
          <p:cNvSpPr>
            <a:spLocks noGrp="1"/>
          </p:cNvSpPr>
          <p:nvPr>
            <p:ph idx="1"/>
          </p:nvPr>
        </p:nvSpPr>
        <p:spPr>
          <a:xfrm>
            <a:off x="5810449" y="1691640"/>
            <a:ext cx="5928360" cy="4800600"/>
          </a:xfrm>
        </p:spPr>
        <p:txBody>
          <a:bodyPr>
            <a:normAutofit lnSpcReduction="10000"/>
          </a:bodyPr>
          <a:lstStyle/>
          <a:p>
            <a:pPr marL="365760" indent="-283464">
              <a:buFont typeface="Wingdings 2"/>
              <a:buChar char=""/>
              <a:defRPr/>
            </a:pPr>
            <a:r>
              <a:rPr lang="en-US" dirty="0" err="1" smtClean="0"/>
              <a:t>Gambar</a:t>
            </a:r>
            <a:r>
              <a:rPr lang="en-US" dirty="0" smtClean="0"/>
              <a:t> </a:t>
            </a:r>
            <a:r>
              <a:rPr lang="en-US" dirty="0" err="1" smtClean="0"/>
              <a:t>kontras</a:t>
            </a:r>
            <a:r>
              <a:rPr lang="en-US" dirty="0" smtClean="0"/>
              <a:t> </a:t>
            </a:r>
            <a:r>
              <a:rPr lang="en-US" dirty="0" err="1" smtClean="0"/>
              <a:t>rendah</a:t>
            </a:r>
            <a:r>
              <a:rPr lang="en-US" dirty="0" smtClean="0"/>
              <a:t> </a:t>
            </a:r>
          </a:p>
          <a:p>
            <a:pPr marL="365760" indent="-283464">
              <a:buNone/>
              <a:defRPr/>
            </a:pPr>
            <a:r>
              <a:rPr lang="en-US" dirty="0" smtClean="0"/>
              <a:t>    histogram </a:t>
            </a:r>
            <a:r>
              <a:rPr lang="en-US" dirty="0" err="1"/>
              <a:t>sempit</a:t>
            </a:r>
            <a:r>
              <a:rPr lang="en-US" dirty="0"/>
              <a:t> </a:t>
            </a:r>
            <a:r>
              <a:rPr lang="en-US" dirty="0" err="1"/>
              <a:t>dan</a:t>
            </a:r>
            <a:r>
              <a:rPr lang="en-US" dirty="0"/>
              <a:t> </a:t>
            </a:r>
            <a:r>
              <a:rPr lang="en-US" dirty="0" err="1"/>
              <a:t>terpusat</a:t>
            </a:r>
            <a:r>
              <a:rPr lang="en-US" dirty="0"/>
              <a:t> </a:t>
            </a:r>
            <a:r>
              <a:rPr lang="en-US" dirty="0" err="1"/>
              <a:t>ke</a:t>
            </a:r>
            <a:r>
              <a:rPr lang="en-US" dirty="0"/>
              <a:t> </a:t>
            </a:r>
            <a:r>
              <a:rPr lang="en-US" dirty="0" err="1"/>
              <a:t>arah</a:t>
            </a:r>
            <a:r>
              <a:rPr lang="en-US" dirty="0"/>
              <a:t> </a:t>
            </a:r>
            <a:r>
              <a:rPr lang="id-ID" dirty="0"/>
              <a:t>t</a:t>
            </a:r>
            <a:r>
              <a:rPr lang="en-US" dirty="0" err="1"/>
              <a:t>engah</a:t>
            </a:r>
            <a:r>
              <a:rPr lang="en-US" dirty="0"/>
              <a:t> </a:t>
            </a:r>
            <a:r>
              <a:rPr lang="id-ID" dirty="0"/>
              <a:t>derajat keabuan.</a:t>
            </a:r>
            <a:endParaRPr lang="en-US" dirty="0" smtClean="0"/>
          </a:p>
          <a:p>
            <a:pPr marL="365760" indent="-283464">
              <a:buFont typeface="Wingdings 2"/>
              <a:buChar char=""/>
              <a:defRPr/>
            </a:pPr>
            <a:r>
              <a:rPr lang="en-US" dirty="0" err="1" smtClean="0"/>
              <a:t>Gambar</a:t>
            </a:r>
            <a:r>
              <a:rPr lang="en-US" dirty="0" smtClean="0"/>
              <a:t> </a:t>
            </a:r>
            <a:r>
              <a:rPr lang="en-US" dirty="0" err="1" smtClean="0"/>
              <a:t>berkontras</a:t>
            </a:r>
            <a:r>
              <a:rPr lang="en-US" dirty="0" smtClean="0"/>
              <a:t> </a:t>
            </a:r>
            <a:r>
              <a:rPr lang="en-US" dirty="0" err="1" smtClean="0"/>
              <a:t>tinggi</a:t>
            </a:r>
            <a:endParaRPr lang="en-US" dirty="0" smtClean="0"/>
          </a:p>
          <a:p>
            <a:pPr marL="365760" indent="-283464">
              <a:buNone/>
              <a:defRPr/>
            </a:pPr>
            <a:r>
              <a:rPr lang="en-US" dirty="0" smtClean="0"/>
              <a:t>	</a:t>
            </a:r>
            <a:r>
              <a:rPr lang="en-US" dirty="0"/>
              <a:t>histogram </a:t>
            </a:r>
            <a:r>
              <a:rPr lang="en-US" dirty="0" err="1"/>
              <a:t>mencakup</a:t>
            </a:r>
            <a:r>
              <a:rPr lang="en-US" dirty="0"/>
              <a:t> </a:t>
            </a:r>
            <a:r>
              <a:rPr lang="en-US" dirty="0" err="1"/>
              <a:t>luas</a:t>
            </a:r>
            <a:r>
              <a:rPr lang="en-US" dirty="0"/>
              <a:t> </a:t>
            </a:r>
            <a:r>
              <a:rPr lang="en-US" dirty="0" err="1"/>
              <a:t>rentang</a:t>
            </a:r>
            <a:r>
              <a:rPr lang="en-US" dirty="0"/>
              <a:t> </a:t>
            </a:r>
            <a:r>
              <a:rPr lang="id-ID" dirty="0"/>
              <a:t>derajat keabuan</a:t>
            </a:r>
            <a:r>
              <a:rPr lang="en-US" dirty="0"/>
              <a:t> </a:t>
            </a:r>
            <a:r>
              <a:rPr lang="en-US" dirty="0" err="1"/>
              <a:t>dan</a:t>
            </a:r>
            <a:r>
              <a:rPr lang="en-US" dirty="0"/>
              <a:t> </a:t>
            </a:r>
            <a:r>
              <a:rPr lang="en-US" dirty="0" err="1"/>
              <a:t>distribusi</a:t>
            </a:r>
            <a:r>
              <a:rPr lang="en-US" dirty="0"/>
              <a:t> </a:t>
            </a:r>
            <a:r>
              <a:rPr lang="id-ID" dirty="0"/>
              <a:t>piksel</a:t>
            </a:r>
            <a:r>
              <a:rPr lang="en-US" dirty="0"/>
              <a:t> </a:t>
            </a:r>
            <a:r>
              <a:rPr lang="en-US" dirty="0" err="1"/>
              <a:t>tidak</a:t>
            </a:r>
            <a:r>
              <a:rPr lang="en-US" dirty="0"/>
              <a:t> </a:t>
            </a:r>
            <a:r>
              <a:rPr lang="en-US" dirty="0" err="1"/>
              <a:t>terlalu</a:t>
            </a:r>
            <a:r>
              <a:rPr lang="en-US" dirty="0"/>
              <a:t> </a:t>
            </a:r>
            <a:r>
              <a:rPr lang="en-US" dirty="0" err="1"/>
              <a:t>jauh</a:t>
            </a:r>
            <a:r>
              <a:rPr lang="en-US" dirty="0"/>
              <a:t> </a:t>
            </a:r>
            <a:r>
              <a:rPr lang="id-ID" dirty="0"/>
              <a:t>/ distribusi uniform</a:t>
            </a:r>
            <a:r>
              <a:rPr lang="en-US" dirty="0"/>
              <a:t>, </a:t>
            </a:r>
            <a:r>
              <a:rPr lang="en-US" dirty="0" err="1"/>
              <a:t>dengan</a:t>
            </a:r>
            <a:r>
              <a:rPr lang="en-US" dirty="0"/>
              <a:t> </a:t>
            </a:r>
            <a:r>
              <a:rPr lang="en-US" dirty="0" err="1"/>
              <a:t>sangat</a:t>
            </a:r>
            <a:r>
              <a:rPr lang="en-US" dirty="0"/>
              <a:t> </a:t>
            </a:r>
            <a:r>
              <a:rPr lang="en-US" dirty="0" err="1"/>
              <a:t>sedikit</a:t>
            </a:r>
            <a:r>
              <a:rPr lang="en-US" dirty="0"/>
              <a:t> </a:t>
            </a:r>
            <a:r>
              <a:rPr lang="en-US" dirty="0" err="1"/>
              <a:t>garis</a:t>
            </a:r>
            <a:r>
              <a:rPr lang="en-US" dirty="0"/>
              <a:t> </a:t>
            </a:r>
            <a:r>
              <a:rPr lang="en-US" dirty="0" err="1"/>
              <a:t>vertikal</a:t>
            </a:r>
            <a:r>
              <a:rPr lang="en-US" dirty="0"/>
              <a:t> yang </a:t>
            </a:r>
            <a:r>
              <a:rPr lang="en-US" dirty="0" err="1"/>
              <a:t>banyak</a:t>
            </a:r>
            <a:r>
              <a:rPr lang="en-US" dirty="0"/>
              <a:t>/</a:t>
            </a:r>
            <a:r>
              <a:rPr lang="en-US" dirty="0" err="1"/>
              <a:t>lebih</a:t>
            </a:r>
            <a:r>
              <a:rPr lang="en-US" dirty="0"/>
              <a:t> </a:t>
            </a:r>
            <a:r>
              <a:rPr lang="en-US" dirty="0" err="1"/>
              <a:t>tinggi</a:t>
            </a:r>
            <a:r>
              <a:rPr lang="en-US" dirty="0"/>
              <a:t> </a:t>
            </a:r>
            <a:r>
              <a:rPr lang="en-US" dirty="0" err="1"/>
              <a:t>daripada</a:t>
            </a:r>
            <a:r>
              <a:rPr lang="en-US" dirty="0"/>
              <a:t> yang lain</a:t>
            </a:r>
            <a:r>
              <a:rPr lang="id-ID" dirty="0"/>
              <a:t>. </a:t>
            </a:r>
            <a:endParaRPr lang="en-US" dirty="0"/>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 y="1691640"/>
            <a:ext cx="3886200" cy="404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346710" y="5948524"/>
            <a:ext cx="5151120" cy="247958"/>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sp>
        <p:nvSpPr>
          <p:cNvPr id="4" name="Slide Number Placeholder 3"/>
          <p:cNvSpPr>
            <a:spLocks noGrp="1"/>
          </p:cNvSpPr>
          <p:nvPr>
            <p:ph type="sldNum" sz="quarter" idx="12"/>
          </p:nvPr>
        </p:nvSpPr>
        <p:spPr/>
        <p:txBody>
          <a:bodyPr/>
          <a:lstStyle/>
          <a:p>
            <a:fld id="{8952BB00-CEA7-47F9-B371-083F3EC8A1A6}" type="slidenum">
              <a:rPr lang="id-ID" smtClean="0"/>
              <a:t>31</a:t>
            </a:fld>
            <a:endParaRPr lang="id-ID"/>
          </a:p>
        </p:txBody>
      </p:sp>
    </p:spTree>
    <p:extLst>
      <p:ext uri="{BB962C8B-B14F-4D97-AF65-F5344CB8AC3E}">
        <p14:creationId xmlns:p14="http://schemas.microsoft.com/office/powerpoint/2010/main" val="39570340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Gray Scale Histogram</a:t>
            </a:r>
            <a:endParaRPr lang="en-US" dirty="0"/>
          </a:p>
        </p:txBody>
      </p:sp>
      <p:grpSp>
        <p:nvGrpSpPr>
          <p:cNvPr id="4" name="Group 11"/>
          <p:cNvGrpSpPr>
            <a:grpSpLocks/>
          </p:cNvGrpSpPr>
          <p:nvPr/>
        </p:nvGrpSpPr>
        <p:grpSpPr bwMode="auto">
          <a:xfrm>
            <a:off x="400663" y="1661998"/>
            <a:ext cx="8861323" cy="4681377"/>
            <a:chOff x="336" y="960"/>
            <a:chExt cx="4800" cy="2660"/>
          </a:xfrm>
        </p:grpSpPr>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960"/>
              <a:ext cx="4752" cy="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7"/>
            <p:cNvSpPr txBox="1">
              <a:spLocks noChangeArrowheads="1"/>
            </p:cNvSpPr>
            <p:nvPr/>
          </p:nvSpPr>
          <p:spPr bwMode="auto">
            <a:xfrm>
              <a:off x="336" y="1804"/>
              <a:ext cx="48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Gambar ini didominasi warna terang, karena grafik di sebelah kanan terlihat lebih banyak.</a:t>
              </a:r>
            </a:p>
          </p:txBody>
        </p:sp>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2352"/>
              <a:ext cx="4752" cy="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0"/>
            <p:cNvSpPr txBox="1">
              <a:spLocks noChangeArrowheads="1"/>
            </p:cNvSpPr>
            <p:nvPr/>
          </p:nvSpPr>
          <p:spPr bwMode="auto">
            <a:xfrm>
              <a:off x="336" y="3216"/>
              <a:ext cx="48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Gambar ini didominasi warna gelap, karena grafik di sebelah kiri terlihat lebih banyak.</a:t>
              </a:r>
            </a:p>
          </p:txBody>
        </p:sp>
      </p:grpSp>
      <p:sp>
        <p:nvSpPr>
          <p:cNvPr id="3" name="Slide Number Placeholder 2"/>
          <p:cNvSpPr>
            <a:spLocks noGrp="1"/>
          </p:cNvSpPr>
          <p:nvPr>
            <p:ph type="sldNum" sz="quarter" idx="12"/>
          </p:nvPr>
        </p:nvSpPr>
        <p:spPr/>
        <p:txBody>
          <a:bodyPr/>
          <a:lstStyle/>
          <a:p>
            <a:fld id="{8952BB00-CEA7-47F9-B371-083F3EC8A1A6}" type="slidenum">
              <a:rPr lang="id-ID" smtClean="0"/>
              <a:t>32</a:t>
            </a:fld>
            <a:endParaRPr lang="id-ID"/>
          </a:p>
        </p:txBody>
      </p:sp>
    </p:spTree>
    <p:extLst>
      <p:ext uri="{BB962C8B-B14F-4D97-AF65-F5344CB8AC3E}">
        <p14:creationId xmlns:p14="http://schemas.microsoft.com/office/powerpoint/2010/main" val="31630287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Distribusi</a:t>
            </a:r>
            <a:r>
              <a:rPr lang="en-US" dirty="0" smtClean="0"/>
              <a:t> </a:t>
            </a:r>
            <a:r>
              <a:rPr lang="en-US" dirty="0" err="1" smtClean="0"/>
              <a:t>Kumulatif</a:t>
            </a:r>
            <a:endParaRPr lang="en-US" dirty="0"/>
          </a:p>
        </p:txBody>
      </p:sp>
      <p:sp>
        <p:nvSpPr>
          <p:cNvPr id="3" name="Content Placeholder 2"/>
          <p:cNvSpPr>
            <a:spLocks noGrp="1"/>
          </p:cNvSpPr>
          <p:nvPr>
            <p:ph idx="1"/>
          </p:nvPr>
        </p:nvSpPr>
        <p:spPr/>
        <p:txBody>
          <a:bodyPr>
            <a:normAutofit lnSpcReduction="10000"/>
          </a:bodyPr>
          <a:lstStyle/>
          <a:p>
            <a:r>
              <a:rPr lang="en-US" dirty="0" err="1"/>
              <a:t>Distribusi</a:t>
            </a:r>
            <a:r>
              <a:rPr lang="en-US" dirty="0"/>
              <a:t> </a:t>
            </a:r>
            <a:r>
              <a:rPr lang="en-US" dirty="0" err="1"/>
              <a:t>kumulatif</a:t>
            </a:r>
            <a:r>
              <a:rPr lang="en-US" dirty="0"/>
              <a:t> C(x) </a:t>
            </a:r>
            <a:r>
              <a:rPr lang="en-US" dirty="0" err="1"/>
              <a:t>adalah</a:t>
            </a:r>
            <a:r>
              <a:rPr lang="en-US" dirty="0"/>
              <a:t> </a:t>
            </a:r>
            <a:r>
              <a:rPr lang="en-US" dirty="0" err="1"/>
              <a:t>nilai</a:t>
            </a:r>
            <a:r>
              <a:rPr lang="en-US" dirty="0"/>
              <a:t> total histogram </a:t>
            </a:r>
            <a:r>
              <a:rPr lang="en-US" dirty="0" err="1"/>
              <a:t>dari</a:t>
            </a:r>
            <a:r>
              <a:rPr lang="en-US" dirty="0"/>
              <a:t> </a:t>
            </a:r>
            <a:r>
              <a:rPr lang="en-US" dirty="0" err="1"/>
              <a:t>tingkat</a:t>
            </a:r>
            <a:r>
              <a:rPr lang="en-US" dirty="0"/>
              <a:t> </a:t>
            </a:r>
            <a:r>
              <a:rPr lang="en-US" dirty="0" err="1"/>
              <a:t>keabuan</a:t>
            </a:r>
            <a:r>
              <a:rPr lang="en-US" dirty="0"/>
              <a:t>=0 </a:t>
            </a:r>
            <a:r>
              <a:rPr lang="en-US" dirty="0" err="1"/>
              <a:t>sampai</a:t>
            </a:r>
            <a:r>
              <a:rPr lang="en-US" dirty="0"/>
              <a:t> </a:t>
            </a:r>
            <a:r>
              <a:rPr lang="en-US" dirty="0" err="1"/>
              <a:t>dengan</a:t>
            </a:r>
            <a:r>
              <a:rPr lang="en-US" dirty="0"/>
              <a:t> </a:t>
            </a:r>
            <a:r>
              <a:rPr lang="en-US" dirty="0" err="1"/>
              <a:t>tingkat</a:t>
            </a:r>
            <a:r>
              <a:rPr lang="en-US" dirty="0"/>
              <a:t> </a:t>
            </a:r>
            <a:r>
              <a:rPr lang="en-US" dirty="0" err="1"/>
              <a:t>keabuan</a:t>
            </a:r>
            <a:r>
              <a:rPr lang="en-US" dirty="0"/>
              <a:t>=x, </a:t>
            </a:r>
            <a:r>
              <a:rPr lang="en-US" dirty="0" err="1"/>
              <a:t>dan</a:t>
            </a:r>
            <a:r>
              <a:rPr lang="en-US" dirty="0"/>
              <a:t> </a:t>
            </a:r>
            <a:r>
              <a:rPr lang="en-US" dirty="0" err="1"/>
              <a:t>didefinisikan</a:t>
            </a:r>
            <a:r>
              <a:rPr lang="en-US" dirty="0"/>
              <a:t> </a:t>
            </a:r>
            <a:r>
              <a:rPr lang="en-US" dirty="0" err="1"/>
              <a:t>dengan</a:t>
            </a:r>
            <a:r>
              <a:rPr lang="en-US" dirty="0"/>
              <a:t>:</a:t>
            </a:r>
          </a:p>
          <a:p>
            <a:endParaRPr lang="en-US" dirty="0"/>
          </a:p>
          <a:p>
            <a:endParaRPr lang="en-US" dirty="0"/>
          </a:p>
          <a:p>
            <a:r>
              <a:rPr lang="en-US" dirty="0" err="1"/>
              <a:t>Distribusi</a:t>
            </a:r>
            <a:r>
              <a:rPr lang="en-US" dirty="0"/>
              <a:t> </a:t>
            </a:r>
            <a:r>
              <a:rPr lang="en-US" dirty="0" err="1"/>
              <a:t>kumulatif</a:t>
            </a:r>
            <a:r>
              <a:rPr lang="en-US" dirty="0"/>
              <a:t> </a:t>
            </a:r>
            <a:r>
              <a:rPr lang="en-US" dirty="0" err="1"/>
              <a:t>ini</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menunjukkan</a:t>
            </a:r>
            <a:r>
              <a:rPr lang="en-US" dirty="0"/>
              <a:t> </a:t>
            </a:r>
            <a:r>
              <a:rPr lang="en-US" dirty="0" err="1"/>
              <a:t>perkembangan</a:t>
            </a:r>
            <a:r>
              <a:rPr lang="en-US" dirty="0"/>
              <a:t> </a:t>
            </a:r>
            <a:r>
              <a:rPr lang="en-US" dirty="0" err="1"/>
              <a:t>dari</a:t>
            </a:r>
            <a:r>
              <a:rPr lang="en-US" dirty="0"/>
              <a:t> </a:t>
            </a:r>
            <a:r>
              <a:rPr lang="en-US" dirty="0" err="1"/>
              <a:t>setiap</a:t>
            </a:r>
            <a:r>
              <a:rPr lang="en-US" dirty="0"/>
              <a:t> step </a:t>
            </a:r>
            <a:r>
              <a:rPr lang="en-US" dirty="0" err="1"/>
              <a:t>derajat</a:t>
            </a:r>
            <a:r>
              <a:rPr lang="en-US" dirty="0"/>
              <a:t> </a:t>
            </a:r>
            <a:r>
              <a:rPr lang="en-US" dirty="0" err="1"/>
              <a:t>keabuan</a:t>
            </a:r>
            <a:r>
              <a:rPr lang="en-US" dirty="0"/>
              <a:t>.</a:t>
            </a:r>
          </a:p>
          <a:p>
            <a:r>
              <a:rPr lang="en-US" dirty="0" err="1"/>
              <a:t>Pada</a:t>
            </a:r>
            <a:r>
              <a:rPr lang="en-US" dirty="0"/>
              <a:t> </a:t>
            </a:r>
            <a:r>
              <a:rPr lang="en-US" dirty="0" err="1"/>
              <a:t>distribusi</a:t>
            </a:r>
            <a:r>
              <a:rPr lang="en-US" dirty="0"/>
              <a:t> </a:t>
            </a:r>
            <a:r>
              <a:rPr lang="en-US" dirty="0" err="1"/>
              <a:t>kumulatif</a:t>
            </a:r>
            <a:r>
              <a:rPr lang="en-US" dirty="0"/>
              <a:t>, </a:t>
            </a:r>
            <a:r>
              <a:rPr lang="en-US" dirty="0" err="1"/>
              <a:t>gambar</a:t>
            </a:r>
            <a:r>
              <a:rPr lang="en-US" dirty="0"/>
              <a:t> </a:t>
            </a:r>
            <a:r>
              <a:rPr lang="en-US" dirty="0" err="1"/>
              <a:t>dikatakan</a:t>
            </a:r>
            <a:r>
              <a:rPr lang="en-US" dirty="0"/>
              <a:t> </a:t>
            </a:r>
            <a:r>
              <a:rPr lang="en-US" dirty="0" err="1"/>
              <a:t>baik</a:t>
            </a:r>
            <a:r>
              <a:rPr lang="en-US" dirty="0"/>
              <a:t> </a:t>
            </a:r>
            <a:r>
              <a:rPr lang="en-US" dirty="0" err="1"/>
              <a:t>bila</a:t>
            </a:r>
            <a:r>
              <a:rPr lang="en-US" dirty="0"/>
              <a:t> </a:t>
            </a:r>
            <a:r>
              <a:rPr lang="en-US" dirty="0" err="1"/>
              <a:t>mempunyai</a:t>
            </a:r>
            <a:r>
              <a:rPr lang="en-US" dirty="0"/>
              <a:t> </a:t>
            </a:r>
            <a:r>
              <a:rPr lang="en-US" dirty="0" err="1"/>
              <a:t>distribusi</a:t>
            </a:r>
            <a:r>
              <a:rPr lang="en-US" dirty="0"/>
              <a:t> </a:t>
            </a:r>
            <a:r>
              <a:rPr lang="en-US" dirty="0" err="1"/>
              <a:t>kumulatif</a:t>
            </a:r>
            <a:r>
              <a:rPr lang="en-US" dirty="0"/>
              <a:t> yang </a:t>
            </a:r>
            <a:r>
              <a:rPr lang="en-US" dirty="0" err="1"/>
              <a:t>pergerakannya</a:t>
            </a:r>
            <a:r>
              <a:rPr lang="en-US" dirty="0"/>
              <a:t> </a:t>
            </a:r>
            <a:r>
              <a:rPr lang="en-US" dirty="0" err="1"/>
              <a:t>hampir</a:t>
            </a:r>
            <a:r>
              <a:rPr lang="en-US" dirty="0"/>
              <a:t> </a:t>
            </a:r>
            <a:r>
              <a:rPr lang="en-US" dirty="0" err="1"/>
              <a:t>sama</a:t>
            </a:r>
            <a:r>
              <a:rPr lang="en-US" dirty="0"/>
              <a:t> </a:t>
            </a:r>
            <a:r>
              <a:rPr lang="en-US" dirty="0" err="1"/>
              <a:t>pada</a:t>
            </a:r>
            <a:r>
              <a:rPr lang="en-US" dirty="0"/>
              <a:t> </a:t>
            </a:r>
            <a:r>
              <a:rPr lang="en-US" dirty="0" err="1"/>
              <a:t>semua</a:t>
            </a:r>
            <a:r>
              <a:rPr lang="en-US" dirty="0"/>
              <a:t> </a:t>
            </a:r>
            <a:r>
              <a:rPr lang="en-US" dirty="0" err="1"/>
              <a:t>derajat</a:t>
            </a:r>
            <a:r>
              <a:rPr lang="en-US" dirty="0"/>
              <a:t> </a:t>
            </a:r>
            <a:r>
              <a:rPr lang="en-US" dirty="0" err="1"/>
              <a:t>keabuan</a:t>
            </a:r>
            <a:r>
              <a:rPr lang="en-US" dirty="0"/>
              <a:t>.</a:t>
            </a:r>
          </a:p>
          <a:p>
            <a:pPr marL="0" indent="0">
              <a:buNone/>
            </a:pPr>
            <a:endParaRPr lang="en-US" dirty="0"/>
          </a:p>
        </p:txBody>
      </p:sp>
      <p:graphicFrame>
        <p:nvGraphicFramePr>
          <p:cNvPr id="4" name="Object 4"/>
          <p:cNvGraphicFramePr>
            <a:graphicFrameLocks noChangeAspect="1"/>
          </p:cNvGraphicFramePr>
          <p:nvPr/>
        </p:nvGraphicFramePr>
        <p:xfrm>
          <a:off x="2895600" y="2667000"/>
          <a:ext cx="2362200" cy="1003300"/>
        </p:xfrm>
        <a:graphic>
          <a:graphicData uri="http://schemas.openxmlformats.org/presentationml/2006/ole">
            <mc:AlternateContent xmlns:mc="http://schemas.openxmlformats.org/markup-compatibility/2006">
              <mc:Choice xmlns:v="urn:schemas-microsoft-com:vml" Requires="v">
                <p:oleObj spid="_x0000_s5133" name="Equation" r:id="rId3" imgW="1015920" imgH="431640" progId="Equation.3">
                  <p:embed/>
                </p:oleObj>
              </mc:Choice>
              <mc:Fallback>
                <p:oleObj name="Equation" r:id="rId3" imgW="101592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667000"/>
                        <a:ext cx="23622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8952BB00-CEA7-47F9-B371-083F3EC8A1A6}" type="slidenum">
              <a:rPr lang="id-ID" smtClean="0"/>
              <a:t>33</a:t>
            </a:fld>
            <a:endParaRPr lang="id-ID"/>
          </a:p>
        </p:txBody>
      </p:sp>
    </p:spTree>
    <p:extLst>
      <p:ext uri="{BB962C8B-B14F-4D97-AF65-F5344CB8AC3E}">
        <p14:creationId xmlns:p14="http://schemas.microsoft.com/office/powerpoint/2010/main" val="35167051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Distribusi</a:t>
            </a:r>
            <a:r>
              <a:rPr lang="en-US" dirty="0" smtClean="0"/>
              <a:t> </a:t>
            </a:r>
            <a:r>
              <a:rPr lang="en-US" dirty="0" err="1" smtClean="0"/>
              <a:t>Kumulatif</a:t>
            </a:r>
            <a:endParaRPr lang="en-US" dirty="0"/>
          </a:p>
        </p:txBody>
      </p:sp>
      <p:grpSp>
        <p:nvGrpSpPr>
          <p:cNvPr id="4" name="Group 16"/>
          <p:cNvGrpSpPr>
            <a:grpSpLocks/>
          </p:cNvGrpSpPr>
          <p:nvPr/>
        </p:nvGrpSpPr>
        <p:grpSpPr bwMode="auto">
          <a:xfrm>
            <a:off x="510139" y="1574007"/>
            <a:ext cx="7772400" cy="4273550"/>
            <a:chOff x="336" y="860"/>
            <a:chExt cx="4896" cy="2692"/>
          </a:xfrm>
        </p:grpSpPr>
        <p:grpSp>
          <p:nvGrpSpPr>
            <p:cNvPr id="5" name="Group 11"/>
            <p:cNvGrpSpPr>
              <a:grpSpLocks/>
            </p:cNvGrpSpPr>
            <p:nvPr/>
          </p:nvGrpSpPr>
          <p:grpSpPr bwMode="auto">
            <a:xfrm>
              <a:off x="336" y="860"/>
              <a:ext cx="4896" cy="2692"/>
              <a:chOff x="432" y="912"/>
              <a:chExt cx="4896" cy="2692"/>
            </a:xfrm>
          </p:grpSpPr>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912"/>
                <a:ext cx="4896" cy="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1824"/>
                <a:ext cx="4896" cy="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2736"/>
                <a:ext cx="4896" cy="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Oval 12"/>
            <p:cNvSpPr>
              <a:spLocks noChangeArrowheads="1"/>
            </p:cNvSpPr>
            <p:nvPr/>
          </p:nvSpPr>
          <p:spPr bwMode="auto">
            <a:xfrm>
              <a:off x="2256" y="2880"/>
              <a:ext cx="432" cy="576"/>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13"/>
            <p:cNvSpPr>
              <a:spLocks noChangeArrowheads="1"/>
            </p:cNvSpPr>
            <p:nvPr/>
          </p:nvSpPr>
          <p:spPr bwMode="auto">
            <a:xfrm>
              <a:off x="2256" y="1968"/>
              <a:ext cx="672" cy="528"/>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14"/>
            <p:cNvSpPr>
              <a:spLocks noChangeArrowheads="1"/>
            </p:cNvSpPr>
            <p:nvPr/>
          </p:nvSpPr>
          <p:spPr bwMode="auto">
            <a:xfrm>
              <a:off x="2448" y="1056"/>
              <a:ext cx="432" cy="576"/>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15"/>
            <p:cNvSpPr>
              <a:spLocks noChangeArrowheads="1"/>
            </p:cNvSpPr>
            <p:nvPr/>
          </p:nvSpPr>
          <p:spPr bwMode="auto">
            <a:xfrm>
              <a:off x="4320" y="912"/>
              <a:ext cx="432" cy="576"/>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2"/>
          <p:cNvGrpSpPr>
            <a:grpSpLocks/>
          </p:cNvGrpSpPr>
          <p:nvPr/>
        </p:nvGrpSpPr>
        <p:grpSpPr bwMode="auto">
          <a:xfrm>
            <a:off x="3939139" y="2362200"/>
            <a:ext cx="3076575" cy="3908425"/>
            <a:chOff x="2592" y="1488"/>
            <a:chExt cx="1938" cy="2462"/>
          </a:xfrm>
        </p:grpSpPr>
        <p:sp>
          <p:nvSpPr>
            <p:cNvPr id="14" name="Line 17"/>
            <p:cNvSpPr>
              <a:spLocks noChangeShapeType="1"/>
            </p:cNvSpPr>
            <p:nvPr/>
          </p:nvSpPr>
          <p:spPr bwMode="auto">
            <a:xfrm>
              <a:off x="2592" y="3408"/>
              <a:ext cx="38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8"/>
            <p:cNvSpPr>
              <a:spLocks noChangeShapeType="1"/>
            </p:cNvSpPr>
            <p:nvPr/>
          </p:nvSpPr>
          <p:spPr bwMode="auto">
            <a:xfrm>
              <a:off x="2736" y="2448"/>
              <a:ext cx="288" cy="1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9"/>
            <p:cNvSpPr>
              <a:spLocks noChangeShapeType="1"/>
            </p:cNvSpPr>
            <p:nvPr/>
          </p:nvSpPr>
          <p:spPr bwMode="auto">
            <a:xfrm>
              <a:off x="2784" y="1584"/>
              <a:ext cx="288" cy="2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0"/>
            <p:cNvSpPr>
              <a:spLocks noChangeShapeType="1"/>
            </p:cNvSpPr>
            <p:nvPr/>
          </p:nvSpPr>
          <p:spPr bwMode="auto">
            <a:xfrm flipH="1">
              <a:off x="3120" y="1488"/>
              <a:ext cx="1344" cy="21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21"/>
            <p:cNvSpPr txBox="1">
              <a:spLocks noChangeArrowheads="1"/>
            </p:cNvSpPr>
            <p:nvPr/>
          </p:nvSpPr>
          <p:spPr bwMode="auto">
            <a:xfrm>
              <a:off x="2966" y="3719"/>
              <a:ext cx="15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Perubahan yang tajam</a:t>
              </a:r>
            </a:p>
          </p:txBody>
        </p:sp>
      </p:grpSp>
      <p:sp>
        <p:nvSpPr>
          <p:cNvPr id="3" name="Slide Number Placeholder 2"/>
          <p:cNvSpPr>
            <a:spLocks noGrp="1"/>
          </p:cNvSpPr>
          <p:nvPr>
            <p:ph type="sldNum" sz="quarter" idx="12"/>
          </p:nvPr>
        </p:nvSpPr>
        <p:spPr/>
        <p:txBody>
          <a:bodyPr/>
          <a:lstStyle/>
          <a:p>
            <a:fld id="{8952BB00-CEA7-47F9-B371-083F3EC8A1A6}" type="slidenum">
              <a:rPr lang="id-ID" smtClean="0"/>
              <a:t>34</a:t>
            </a:fld>
            <a:endParaRPr lang="id-ID"/>
          </a:p>
        </p:txBody>
      </p:sp>
    </p:spTree>
    <p:extLst>
      <p:ext uri="{BB962C8B-B14F-4D97-AF65-F5344CB8AC3E}">
        <p14:creationId xmlns:p14="http://schemas.microsoft.com/office/powerpoint/2010/main" val="8633913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Distribusi Kumulatif</a:t>
            </a:r>
          </a:p>
        </p:txBody>
      </p:sp>
      <p:sp>
        <p:nvSpPr>
          <p:cNvPr id="17411" name="Rectangle 3"/>
          <p:cNvSpPr>
            <a:spLocks noGrp="1" noChangeArrowheads="1"/>
          </p:cNvSpPr>
          <p:nvPr>
            <p:ph idx="1"/>
          </p:nvPr>
        </p:nvSpPr>
        <p:spPr/>
        <p:txBody>
          <a:bodyPr/>
          <a:lstStyle/>
          <a:p>
            <a:pPr>
              <a:lnSpc>
                <a:spcPct val="90000"/>
              </a:lnSpc>
            </a:pPr>
            <a:r>
              <a:rPr lang="en-US"/>
              <a:t>Gambar-gambar hasil photo mempunyai perubahan yang tidak terlalu tajam dan biasanya tidak lebih dari satu. Hal ini menunjukkan tingkat gradiasi yang halus pada gambar hasil photo.</a:t>
            </a:r>
          </a:p>
          <a:p>
            <a:pPr>
              <a:lnSpc>
                <a:spcPct val="90000"/>
              </a:lnSpc>
            </a:pPr>
            <a:r>
              <a:rPr lang="en-US"/>
              <a:t>Gambar-gambar kartun mempunya banyak perubahan yang tajam, hal ini menunjukkan tingkat gradiasi pada gambar kartun rendah (kasar).</a:t>
            </a:r>
          </a:p>
        </p:txBody>
      </p:sp>
      <p:sp>
        <p:nvSpPr>
          <p:cNvPr id="2" name="Slide Number Placeholder 1"/>
          <p:cNvSpPr>
            <a:spLocks noGrp="1"/>
          </p:cNvSpPr>
          <p:nvPr>
            <p:ph type="sldNum" sz="quarter" idx="12"/>
          </p:nvPr>
        </p:nvSpPr>
        <p:spPr/>
        <p:txBody>
          <a:bodyPr/>
          <a:lstStyle/>
          <a:p>
            <a:fld id="{8952BB00-CEA7-47F9-B371-083F3EC8A1A6}" type="slidenum">
              <a:rPr lang="id-ID" smtClean="0"/>
              <a:t>35</a:t>
            </a:fld>
            <a:endParaRPr lang="id-ID"/>
          </a:p>
        </p:txBody>
      </p:sp>
    </p:spTree>
    <p:extLst>
      <p:ext uri="{BB962C8B-B14F-4D97-AF65-F5344CB8AC3E}">
        <p14:creationId xmlns:p14="http://schemas.microsoft.com/office/powerpoint/2010/main" val="33284682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Formulasi Histogram Equalization</a:t>
            </a:r>
          </a:p>
        </p:txBody>
      </p:sp>
      <p:sp>
        <p:nvSpPr>
          <p:cNvPr id="23556" name="Text Box 4"/>
          <p:cNvSpPr txBox="1">
            <a:spLocks noChangeArrowheads="1"/>
          </p:cNvSpPr>
          <p:nvPr/>
        </p:nvSpPr>
        <p:spPr bwMode="auto">
          <a:xfrm>
            <a:off x="1361141" y="1794792"/>
            <a:ext cx="92005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a:t>Histogram Equalization dari suatu distribusi kumulatif C adalah:</a:t>
            </a:r>
          </a:p>
        </p:txBody>
      </p:sp>
      <p:graphicFrame>
        <p:nvGraphicFramePr>
          <p:cNvPr id="23557" name="Object 5"/>
          <p:cNvGraphicFramePr>
            <a:graphicFrameLocks noGrp="1" noChangeAspect="1"/>
          </p:cNvGraphicFramePr>
          <p:nvPr>
            <p:ph idx="1"/>
            <p:extLst>
              <p:ext uri="{D42A27DB-BD31-4B8C-83A1-F6EECF244321}">
                <p14:modId xmlns:p14="http://schemas.microsoft.com/office/powerpoint/2010/main" val="2238873632"/>
              </p:ext>
            </p:extLst>
          </p:nvPr>
        </p:nvGraphicFramePr>
        <p:xfrm>
          <a:off x="4328652" y="2479426"/>
          <a:ext cx="2141538" cy="1498600"/>
        </p:xfrm>
        <a:graphic>
          <a:graphicData uri="http://schemas.openxmlformats.org/presentationml/2006/ole">
            <mc:AlternateContent xmlns:mc="http://schemas.openxmlformats.org/markup-compatibility/2006">
              <mc:Choice xmlns:v="urn:schemas-microsoft-com:vml" Requires="v">
                <p:oleObj spid="_x0000_s6156" name="Equation" r:id="rId3" imgW="634680" imgH="444240" progId="Equation.3">
                  <p:embed/>
                </p:oleObj>
              </mc:Choice>
              <mc:Fallback>
                <p:oleObj name="Equation" r:id="rId3" imgW="6346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8652" y="2479426"/>
                        <a:ext cx="2141538"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9" name="Text Box 7"/>
          <p:cNvSpPr txBox="1">
            <a:spLocks noChangeArrowheads="1"/>
          </p:cNvSpPr>
          <p:nvPr/>
        </p:nvSpPr>
        <p:spPr bwMode="auto">
          <a:xfrm>
            <a:off x="1862023" y="4381553"/>
            <a:ext cx="81987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err="1"/>
              <a:t>C</a:t>
            </a:r>
            <a:r>
              <a:rPr lang="en-US" sz="2400" baseline="-25000" dirty="0" err="1"/>
              <a:t>w</a:t>
            </a:r>
            <a:r>
              <a:rPr lang="en-US" sz="2400" dirty="0"/>
              <a:t> </a:t>
            </a:r>
            <a:r>
              <a:rPr lang="en-US" sz="2400" dirty="0" err="1"/>
              <a:t>adalah</a:t>
            </a:r>
            <a:r>
              <a:rPr lang="en-US" sz="2400" dirty="0"/>
              <a:t> </a:t>
            </a:r>
            <a:r>
              <a:rPr lang="en-US" sz="2400" dirty="0" err="1"/>
              <a:t>nilai</a:t>
            </a:r>
            <a:r>
              <a:rPr lang="en-US" sz="2400" dirty="0"/>
              <a:t> </a:t>
            </a:r>
            <a:r>
              <a:rPr lang="en-US" sz="2400" dirty="0" err="1"/>
              <a:t>distribusi</a:t>
            </a:r>
            <a:r>
              <a:rPr lang="en-US" sz="2400" dirty="0"/>
              <a:t> </a:t>
            </a:r>
            <a:r>
              <a:rPr lang="en-US" sz="2400" dirty="0" err="1"/>
              <a:t>kumulatif</a:t>
            </a:r>
            <a:r>
              <a:rPr lang="en-US" sz="2400" dirty="0"/>
              <a:t> </a:t>
            </a:r>
            <a:r>
              <a:rPr lang="en-US" sz="2400" dirty="0" err="1"/>
              <a:t>pada</a:t>
            </a:r>
            <a:r>
              <a:rPr lang="en-US" sz="2400" dirty="0"/>
              <a:t> </a:t>
            </a:r>
            <a:r>
              <a:rPr lang="en-US" sz="2400" dirty="0" err="1"/>
              <a:t>derajat</a:t>
            </a:r>
            <a:r>
              <a:rPr lang="en-US" sz="2400" dirty="0"/>
              <a:t> </a:t>
            </a:r>
            <a:r>
              <a:rPr lang="en-US" sz="2400" dirty="0" err="1"/>
              <a:t>keabuan</a:t>
            </a:r>
            <a:r>
              <a:rPr lang="en-US" sz="2400" dirty="0"/>
              <a:t> w</a:t>
            </a:r>
          </a:p>
          <a:p>
            <a:r>
              <a:rPr lang="en-US" sz="2400" dirty="0"/>
              <a:t>t </a:t>
            </a:r>
            <a:r>
              <a:rPr lang="en-US" sz="2400" dirty="0" err="1"/>
              <a:t>adalah</a:t>
            </a:r>
            <a:r>
              <a:rPr lang="en-US" sz="2400" dirty="0"/>
              <a:t> </a:t>
            </a:r>
            <a:r>
              <a:rPr lang="en-US" sz="2400" dirty="0" err="1"/>
              <a:t>nilai</a:t>
            </a:r>
            <a:r>
              <a:rPr lang="en-US" sz="2400" dirty="0"/>
              <a:t> threshold </a:t>
            </a:r>
            <a:r>
              <a:rPr lang="en-US" sz="2400" dirty="0" err="1"/>
              <a:t>derajat</a:t>
            </a:r>
            <a:r>
              <a:rPr lang="en-US" sz="2400" dirty="0"/>
              <a:t> </a:t>
            </a:r>
            <a:r>
              <a:rPr lang="en-US" sz="2400" dirty="0" err="1"/>
              <a:t>keabuan</a:t>
            </a:r>
            <a:r>
              <a:rPr lang="en-US" sz="2400" dirty="0"/>
              <a:t>= 2</a:t>
            </a:r>
            <a:r>
              <a:rPr lang="en-US" sz="2400" baseline="30000" dirty="0"/>
              <a:t>8</a:t>
            </a:r>
            <a:r>
              <a:rPr lang="en-US" sz="2400" dirty="0"/>
              <a:t> </a:t>
            </a:r>
            <a:r>
              <a:rPr lang="en-US" sz="2400" dirty="0" err="1"/>
              <a:t>atau</a:t>
            </a:r>
            <a:r>
              <a:rPr lang="en-US" sz="2400" dirty="0"/>
              <a:t> 256</a:t>
            </a:r>
          </a:p>
          <a:p>
            <a:r>
              <a:rPr lang="en-US" sz="2400" dirty="0" err="1"/>
              <a:t>n</a:t>
            </a:r>
            <a:r>
              <a:rPr lang="en-US" sz="2400" baseline="-25000" dirty="0" err="1"/>
              <a:t>x</a:t>
            </a:r>
            <a:r>
              <a:rPr lang="en-US" sz="2400" dirty="0"/>
              <a:t> </a:t>
            </a:r>
            <a:r>
              <a:rPr lang="en-US" sz="2400" dirty="0" err="1"/>
              <a:t>dan</a:t>
            </a:r>
            <a:r>
              <a:rPr lang="en-US" sz="2400" dirty="0"/>
              <a:t> </a:t>
            </a:r>
            <a:r>
              <a:rPr lang="en-US" sz="2400" dirty="0" err="1"/>
              <a:t>n</a:t>
            </a:r>
            <a:r>
              <a:rPr lang="en-US" sz="2400" baseline="-25000" dirty="0" err="1"/>
              <a:t>y</a:t>
            </a:r>
            <a:r>
              <a:rPr lang="en-US" sz="2400" dirty="0"/>
              <a:t> </a:t>
            </a:r>
            <a:r>
              <a:rPr lang="en-US" sz="2400" dirty="0" err="1"/>
              <a:t>adalah</a:t>
            </a:r>
            <a:r>
              <a:rPr lang="en-US" sz="2400" dirty="0"/>
              <a:t> </a:t>
            </a:r>
            <a:r>
              <a:rPr lang="en-US" sz="2400" dirty="0" err="1"/>
              <a:t>ukuran</a:t>
            </a:r>
            <a:r>
              <a:rPr lang="en-US" sz="2400" dirty="0"/>
              <a:t> </a:t>
            </a:r>
            <a:r>
              <a:rPr lang="en-US" sz="2400" dirty="0" err="1"/>
              <a:t>gambar</a:t>
            </a:r>
            <a:r>
              <a:rPr lang="en-US" sz="2400" dirty="0"/>
              <a:t>.</a:t>
            </a:r>
          </a:p>
        </p:txBody>
      </p:sp>
      <p:sp>
        <p:nvSpPr>
          <p:cNvPr id="2" name="Slide Number Placeholder 1"/>
          <p:cNvSpPr>
            <a:spLocks noGrp="1"/>
          </p:cNvSpPr>
          <p:nvPr>
            <p:ph type="sldNum" sz="quarter" idx="12"/>
          </p:nvPr>
        </p:nvSpPr>
        <p:spPr/>
        <p:txBody>
          <a:bodyPr/>
          <a:lstStyle/>
          <a:p>
            <a:fld id="{8952BB00-CEA7-47F9-B371-083F3EC8A1A6}" type="slidenum">
              <a:rPr lang="id-ID" smtClean="0"/>
              <a:t>36</a:t>
            </a:fld>
            <a:endParaRPr lang="id-ID"/>
          </a:p>
        </p:txBody>
      </p:sp>
    </p:spTree>
    <p:extLst>
      <p:ext uri="{BB962C8B-B14F-4D97-AF65-F5344CB8AC3E}">
        <p14:creationId xmlns:p14="http://schemas.microsoft.com/office/powerpoint/2010/main" val="25711073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Perhitungan</a:t>
            </a:r>
            <a:r>
              <a:rPr lang="en-US" dirty="0"/>
              <a:t> Histogram Equalization</a:t>
            </a:r>
          </a:p>
        </p:txBody>
      </p:sp>
      <p:graphicFrame>
        <p:nvGraphicFramePr>
          <p:cNvPr id="4" name="Object 6"/>
          <p:cNvGraphicFramePr>
            <a:graphicFrameLocks noChangeAspect="1"/>
          </p:cNvGraphicFramePr>
          <p:nvPr>
            <p:extLst>
              <p:ext uri="{D42A27DB-BD31-4B8C-83A1-F6EECF244321}">
                <p14:modId xmlns:p14="http://schemas.microsoft.com/office/powerpoint/2010/main" val="3379681522"/>
              </p:ext>
            </p:extLst>
          </p:nvPr>
        </p:nvGraphicFramePr>
        <p:xfrm>
          <a:off x="1905001" y="2819401"/>
          <a:ext cx="3686175" cy="2543175"/>
        </p:xfrm>
        <a:graphic>
          <a:graphicData uri="http://schemas.openxmlformats.org/presentationml/2006/ole">
            <mc:AlternateContent xmlns:mc="http://schemas.openxmlformats.org/markup-compatibility/2006">
              <mc:Choice xmlns:v="urn:schemas-microsoft-com:vml" Requires="v">
                <p:oleObj spid="_x0000_s7190" name="Chart" r:id="rId3" imgW="3686251" imgH="2543251" progId="Excel.Chart.8">
                  <p:embed/>
                </p:oleObj>
              </mc:Choice>
              <mc:Fallback>
                <p:oleObj name="Chart" r:id="rId3" imgW="3686251" imgH="2543251"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1" y="2819401"/>
                        <a:ext cx="36861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4"/>
          <p:cNvSpPr txBox="1">
            <a:spLocks noChangeArrowheads="1"/>
          </p:cNvSpPr>
          <p:nvPr/>
        </p:nvSpPr>
        <p:spPr bwMode="auto">
          <a:xfrm>
            <a:off x="1905000" y="1828801"/>
            <a:ext cx="358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Perhatikan histogram berikut:</a:t>
            </a:r>
          </a:p>
        </p:txBody>
      </p:sp>
      <p:sp>
        <p:nvSpPr>
          <p:cNvPr id="6" name="Text Box 5"/>
          <p:cNvSpPr txBox="1">
            <a:spLocks noChangeArrowheads="1"/>
          </p:cNvSpPr>
          <p:nvPr/>
        </p:nvSpPr>
        <p:spPr bwMode="auto">
          <a:xfrm>
            <a:off x="1905001" y="2333625"/>
            <a:ext cx="29546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2  4  3  1  3  6  4  3  1 0  3  2</a:t>
            </a:r>
          </a:p>
        </p:txBody>
      </p:sp>
      <p:sp>
        <p:nvSpPr>
          <p:cNvPr id="7" name="Text Box 8"/>
          <p:cNvSpPr txBox="1">
            <a:spLocks noChangeArrowheads="1"/>
          </p:cNvSpPr>
          <p:nvPr/>
        </p:nvSpPr>
        <p:spPr bwMode="auto">
          <a:xfrm>
            <a:off x="6248400" y="1828801"/>
            <a:ext cx="358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Distribusi Kumulatifnya</a:t>
            </a:r>
          </a:p>
        </p:txBody>
      </p:sp>
      <p:sp>
        <p:nvSpPr>
          <p:cNvPr id="8" name="Text Box 9"/>
          <p:cNvSpPr txBox="1">
            <a:spLocks noChangeArrowheads="1"/>
          </p:cNvSpPr>
          <p:nvPr/>
        </p:nvSpPr>
        <p:spPr bwMode="auto">
          <a:xfrm>
            <a:off x="5867401" y="2333625"/>
            <a:ext cx="41809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2  6  9  10  13  19  23  26  27  27  30  32</a:t>
            </a:r>
          </a:p>
        </p:txBody>
      </p:sp>
      <p:graphicFrame>
        <p:nvGraphicFramePr>
          <p:cNvPr id="9" name="Object 10"/>
          <p:cNvGraphicFramePr>
            <a:graphicFrameLocks noChangeAspect="1"/>
          </p:cNvGraphicFramePr>
          <p:nvPr>
            <p:extLst>
              <p:ext uri="{D42A27DB-BD31-4B8C-83A1-F6EECF244321}">
                <p14:modId xmlns:p14="http://schemas.microsoft.com/office/powerpoint/2010/main" val="21197785"/>
              </p:ext>
            </p:extLst>
          </p:nvPr>
        </p:nvGraphicFramePr>
        <p:xfrm>
          <a:off x="6324601" y="2743201"/>
          <a:ext cx="3686175" cy="2543175"/>
        </p:xfrm>
        <a:graphic>
          <a:graphicData uri="http://schemas.openxmlformats.org/presentationml/2006/ole">
            <mc:AlternateContent xmlns:mc="http://schemas.openxmlformats.org/markup-compatibility/2006">
              <mc:Choice xmlns:v="urn:schemas-microsoft-com:vml" Requires="v">
                <p:oleObj spid="_x0000_s7191" name="Chart" r:id="rId5" imgW="3686251" imgH="2543251" progId="Excel.Chart.8">
                  <p:embed/>
                </p:oleObj>
              </mc:Choice>
              <mc:Fallback>
                <p:oleObj name="Chart" r:id="rId5" imgW="3686251" imgH="2543251" progId="Excel.Char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1" y="2743201"/>
                        <a:ext cx="36861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Line 12"/>
          <p:cNvSpPr>
            <a:spLocks noChangeShapeType="1"/>
          </p:cNvSpPr>
          <p:nvPr/>
        </p:nvSpPr>
        <p:spPr bwMode="auto">
          <a:xfrm flipV="1">
            <a:off x="6858000" y="3200400"/>
            <a:ext cx="2895600" cy="16002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Slide Number Placeholder 2"/>
          <p:cNvSpPr>
            <a:spLocks noGrp="1"/>
          </p:cNvSpPr>
          <p:nvPr>
            <p:ph type="sldNum" sz="quarter" idx="12"/>
          </p:nvPr>
        </p:nvSpPr>
        <p:spPr/>
        <p:txBody>
          <a:bodyPr/>
          <a:lstStyle/>
          <a:p>
            <a:fld id="{8952BB00-CEA7-47F9-B371-083F3EC8A1A6}" type="slidenum">
              <a:rPr lang="id-ID" smtClean="0"/>
              <a:t>37</a:t>
            </a:fld>
            <a:endParaRPr lang="id-ID"/>
          </a:p>
        </p:txBody>
      </p:sp>
    </p:spTree>
    <p:extLst>
      <p:ext uri="{BB962C8B-B14F-4D97-AF65-F5344CB8AC3E}">
        <p14:creationId xmlns:p14="http://schemas.microsoft.com/office/powerpoint/2010/main" val="38368832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Perhitungan</a:t>
            </a:r>
            <a:r>
              <a:rPr lang="en-US" dirty="0"/>
              <a:t> Histogram Equalization</a:t>
            </a:r>
          </a:p>
        </p:txBody>
      </p:sp>
      <p:graphicFrame>
        <p:nvGraphicFramePr>
          <p:cNvPr id="4" name="Group 258"/>
          <p:cNvGraphicFramePr>
            <a:graphicFrameLocks/>
          </p:cNvGraphicFramePr>
          <p:nvPr/>
        </p:nvGraphicFramePr>
        <p:xfrm>
          <a:off x="6629400" y="2103439"/>
          <a:ext cx="2819400" cy="4525967"/>
        </p:xfrm>
        <a:graphic>
          <a:graphicData uri="http://schemas.openxmlformats.org/drawingml/2006/table">
            <a:tbl>
              <a:tblPr/>
              <a:tblGrid>
                <a:gridCol w="939800">
                  <a:extLst>
                    <a:ext uri="{9D8B030D-6E8A-4147-A177-3AD203B41FA5}">
                      <a16:colId xmlns:a16="http://schemas.microsoft.com/office/drawing/2014/main" val="20000"/>
                    </a:ext>
                  </a:extLst>
                </a:gridCol>
                <a:gridCol w="939800">
                  <a:extLst>
                    <a:ext uri="{9D8B030D-6E8A-4147-A177-3AD203B41FA5}">
                      <a16:colId xmlns:a16="http://schemas.microsoft.com/office/drawing/2014/main" val="20001"/>
                    </a:ext>
                  </a:extLst>
                </a:gridCol>
                <a:gridCol w="939800">
                  <a:extLst>
                    <a:ext uri="{9D8B030D-6E8A-4147-A177-3AD203B41FA5}">
                      <a16:colId xmlns:a16="http://schemas.microsoft.com/office/drawing/2014/main" val="20002"/>
                    </a:ext>
                  </a:extLst>
                </a:gridCol>
              </a:tblGrid>
              <a:tr h="347663">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w</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Cw</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w-baru</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9250">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47663">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6</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7663">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9</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9250">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4</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7663">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5</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13</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5</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47663">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6</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19</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7</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7663">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7</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23</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9</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9250">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8</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26</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47663">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9</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27</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47663">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27</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10</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49250">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30</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11</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347663">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12</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32</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12</a:t>
                      </a:r>
                      <a:endParaRPr kumimoji="0" lang="en-US" sz="2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bl>
          </a:graphicData>
        </a:graphic>
      </p:graphicFrame>
      <p:sp>
        <p:nvSpPr>
          <p:cNvPr id="5" name="Text Box 4"/>
          <p:cNvSpPr txBox="1">
            <a:spLocks noChangeArrowheads="1"/>
          </p:cNvSpPr>
          <p:nvPr/>
        </p:nvSpPr>
        <p:spPr bwMode="auto">
          <a:xfrm>
            <a:off x="3005086" y="1525587"/>
            <a:ext cx="358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err="1"/>
              <a:t>Distribusi</a:t>
            </a:r>
            <a:r>
              <a:rPr lang="en-US" sz="2000" dirty="0"/>
              <a:t> </a:t>
            </a:r>
            <a:r>
              <a:rPr lang="en-US" sz="2000" dirty="0" err="1"/>
              <a:t>Kumulatif</a:t>
            </a:r>
            <a:r>
              <a:rPr lang="en-US" sz="2000" dirty="0"/>
              <a:t>:</a:t>
            </a:r>
          </a:p>
        </p:txBody>
      </p:sp>
      <p:sp>
        <p:nvSpPr>
          <p:cNvPr id="6" name="Text Box 5"/>
          <p:cNvSpPr txBox="1">
            <a:spLocks noChangeArrowheads="1"/>
          </p:cNvSpPr>
          <p:nvPr/>
        </p:nvSpPr>
        <p:spPr bwMode="auto">
          <a:xfrm>
            <a:off x="5638800" y="1566405"/>
            <a:ext cx="41809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t>2  6  9  10  13  19  23  26  27  27  30  32</a:t>
            </a:r>
          </a:p>
        </p:txBody>
      </p:sp>
      <p:graphicFrame>
        <p:nvGraphicFramePr>
          <p:cNvPr id="7" name="Object 6"/>
          <p:cNvGraphicFramePr>
            <a:graphicFrameLocks noChangeAspect="1"/>
          </p:cNvGraphicFramePr>
          <p:nvPr/>
        </p:nvGraphicFramePr>
        <p:xfrm>
          <a:off x="2362200" y="1981201"/>
          <a:ext cx="3200400" cy="2208213"/>
        </p:xfrm>
        <a:graphic>
          <a:graphicData uri="http://schemas.openxmlformats.org/presentationml/2006/ole">
            <mc:AlternateContent xmlns:mc="http://schemas.openxmlformats.org/markup-compatibility/2006">
              <mc:Choice xmlns:v="urn:schemas-microsoft-com:vml" Requires="v">
                <p:oleObj spid="_x0000_s8214" name="Chart" r:id="rId3" imgW="3686251" imgH="2543251" progId="Excel.Chart.8">
                  <p:embed/>
                </p:oleObj>
              </mc:Choice>
              <mc:Fallback>
                <p:oleObj name="Chart" r:id="rId3" imgW="3686251" imgH="2543251"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981201"/>
                        <a:ext cx="3200400" cy="220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259"/>
          <p:cNvSpPr>
            <a:spLocks noChangeShapeType="1"/>
          </p:cNvSpPr>
          <p:nvPr/>
        </p:nvSpPr>
        <p:spPr bwMode="auto">
          <a:xfrm>
            <a:off x="5638800" y="3048000"/>
            <a:ext cx="990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260"/>
          <p:cNvSpPr>
            <a:spLocks noChangeShapeType="1"/>
          </p:cNvSpPr>
          <p:nvPr/>
        </p:nvSpPr>
        <p:spPr bwMode="auto">
          <a:xfrm flipH="1">
            <a:off x="5638800" y="4343400"/>
            <a:ext cx="990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0" name="Object 261"/>
          <p:cNvGraphicFramePr>
            <a:graphicFrameLocks noChangeAspect="1"/>
          </p:cNvGraphicFramePr>
          <p:nvPr/>
        </p:nvGraphicFramePr>
        <p:xfrm>
          <a:off x="2362200" y="4314826"/>
          <a:ext cx="3200400" cy="2208213"/>
        </p:xfrm>
        <a:graphic>
          <a:graphicData uri="http://schemas.openxmlformats.org/presentationml/2006/ole">
            <mc:AlternateContent xmlns:mc="http://schemas.openxmlformats.org/markup-compatibility/2006">
              <mc:Choice xmlns:v="urn:schemas-microsoft-com:vml" Requires="v">
                <p:oleObj spid="_x0000_s8215" name="Chart" r:id="rId5" imgW="3686251" imgH="2543251" progId="Excel.Chart.8">
                  <p:embed/>
                </p:oleObj>
              </mc:Choice>
              <mc:Fallback>
                <p:oleObj name="Chart" r:id="rId5" imgW="3686251" imgH="2543251" progId="Excel.Char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314826"/>
                        <a:ext cx="3200400" cy="220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Line 263"/>
          <p:cNvSpPr>
            <a:spLocks noChangeShapeType="1"/>
          </p:cNvSpPr>
          <p:nvPr/>
        </p:nvSpPr>
        <p:spPr bwMode="auto">
          <a:xfrm flipV="1">
            <a:off x="2667000" y="2438400"/>
            <a:ext cx="2667000" cy="1295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264"/>
          <p:cNvSpPr>
            <a:spLocks noChangeShapeType="1"/>
          </p:cNvSpPr>
          <p:nvPr/>
        </p:nvSpPr>
        <p:spPr bwMode="auto">
          <a:xfrm flipV="1">
            <a:off x="2743200" y="4724400"/>
            <a:ext cx="2667000" cy="1295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Slide Number Placeholder 2"/>
          <p:cNvSpPr>
            <a:spLocks noGrp="1"/>
          </p:cNvSpPr>
          <p:nvPr>
            <p:ph type="sldNum" sz="quarter" idx="12"/>
          </p:nvPr>
        </p:nvSpPr>
        <p:spPr/>
        <p:txBody>
          <a:bodyPr/>
          <a:lstStyle/>
          <a:p>
            <a:fld id="{8952BB00-CEA7-47F9-B371-083F3EC8A1A6}" type="slidenum">
              <a:rPr lang="id-ID" smtClean="0"/>
              <a:t>38</a:t>
            </a:fld>
            <a:endParaRPr lang="id-ID"/>
          </a:p>
        </p:txBody>
      </p:sp>
    </p:spTree>
    <p:extLst>
      <p:ext uri="{BB962C8B-B14F-4D97-AF65-F5344CB8AC3E}">
        <p14:creationId xmlns:p14="http://schemas.microsoft.com/office/powerpoint/2010/main" val="410661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4000"/>
              <a:t>Histogram Equalization Pada Gambar</a:t>
            </a:r>
          </a:p>
        </p:txBody>
      </p:sp>
      <p:pic>
        <p:nvPicPr>
          <p:cNvPr id="30727"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43664" y="1936956"/>
            <a:ext cx="9667236" cy="3342967"/>
          </a:xfrm>
          <a:noFill/>
          <a:ln/>
        </p:spPr>
      </p:pic>
      <p:sp>
        <p:nvSpPr>
          <p:cNvPr id="2" name="Slide Number Placeholder 1"/>
          <p:cNvSpPr>
            <a:spLocks noGrp="1"/>
          </p:cNvSpPr>
          <p:nvPr>
            <p:ph type="sldNum" sz="quarter" idx="12"/>
          </p:nvPr>
        </p:nvSpPr>
        <p:spPr/>
        <p:txBody>
          <a:bodyPr/>
          <a:lstStyle/>
          <a:p>
            <a:fld id="{8952BB00-CEA7-47F9-B371-083F3EC8A1A6}" type="slidenum">
              <a:rPr lang="id-ID" smtClean="0"/>
              <a:t>39</a:t>
            </a:fld>
            <a:endParaRPr lang="id-ID"/>
          </a:p>
        </p:txBody>
      </p:sp>
    </p:spTree>
    <p:extLst>
      <p:ext uri="{BB962C8B-B14F-4D97-AF65-F5344CB8AC3E}">
        <p14:creationId xmlns:p14="http://schemas.microsoft.com/office/powerpoint/2010/main" val="3861443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444397" y="0"/>
            <a:ext cx="10439400" cy="1462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yriad Pro" panose="020B0503030403020204" pitchFamily="34" charset="0"/>
                <a:ea typeface="+mj-ea"/>
                <a:cs typeface="+mj-cs"/>
              </a:defRPr>
            </a:lvl1pPr>
          </a:lstStyle>
          <a:p>
            <a:r>
              <a:rPr lang="en-US" dirty="0" err="1" smtClean="0">
                <a:latin typeface="Arial" panose="020B0604020202020204" pitchFamily="34" charset="0"/>
                <a:cs typeface="Arial" panose="020B0604020202020204" pitchFamily="34" charset="0"/>
              </a:rPr>
              <a:t>Jenis</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Teknik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Peningkatan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Mutu</a:t>
            </a:r>
            <a:r>
              <a:rPr lang="en-US" dirty="0" smtClean="0">
                <a:latin typeface="Arial" panose="020B0604020202020204" pitchFamily="34" charset="0"/>
                <a:cs typeface="Arial" panose="020B0604020202020204" pitchFamily="34" charset="0"/>
              </a:rPr>
              <a:t> Citra</a:t>
            </a:r>
          </a:p>
        </p:txBody>
      </p:sp>
      <p:sp>
        <p:nvSpPr>
          <p:cNvPr id="5" name="Rectangle 3"/>
          <p:cNvSpPr txBox="1">
            <a:spLocks noChangeArrowheads="1"/>
          </p:cNvSpPr>
          <p:nvPr/>
        </p:nvSpPr>
        <p:spPr>
          <a:xfrm>
            <a:off x="269647" y="2109269"/>
            <a:ext cx="1161415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smtClean="0">
                <a:latin typeface="Segoe Print" panose="02000600000000000000" pitchFamily="2" charset="0"/>
              </a:rPr>
              <a:t>Teknik</a:t>
            </a:r>
            <a:r>
              <a:rPr lang="en-US" dirty="0" smtClean="0">
                <a:latin typeface="Segoe Print" panose="02000600000000000000" pitchFamily="2" charset="0"/>
              </a:rPr>
              <a:t> </a:t>
            </a:r>
            <a:r>
              <a:rPr lang="en-US" dirty="0" err="1" smtClean="0">
                <a:latin typeface="Segoe Print" panose="02000600000000000000" pitchFamily="2" charset="0"/>
              </a:rPr>
              <a:t>peningkatan</a:t>
            </a:r>
            <a:r>
              <a:rPr lang="en-US" dirty="0" smtClean="0">
                <a:latin typeface="Segoe Print" panose="02000600000000000000" pitchFamily="2" charset="0"/>
              </a:rPr>
              <a:t> </a:t>
            </a:r>
            <a:r>
              <a:rPr lang="en-US" dirty="0" err="1" smtClean="0">
                <a:latin typeface="Segoe Print" panose="02000600000000000000" pitchFamily="2" charset="0"/>
              </a:rPr>
              <a:t>mutu</a:t>
            </a:r>
            <a:r>
              <a:rPr lang="en-US" dirty="0" smtClean="0">
                <a:latin typeface="Segoe Print" panose="02000600000000000000" pitchFamily="2" charset="0"/>
              </a:rPr>
              <a:t> </a:t>
            </a:r>
            <a:r>
              <a:rPr lang="en-US" dirty="0" err="1" smtClean="0">
                <a:latin typeface="Segoe Print" panose="02000600000000000000" pitchFamily="2" charset="0"/>
              </a:rPr>
              <a:t>citra</a:t>
            </a:r>
            <a:r>
              <a:rPr lang="en-US" dirty="0" smtClean="0">
                <a:latin typeface="Segoe Print" panose="02000600000000000000" pitchFamily="2" charset="0"/>
              </a:rPr>
              <a:t> </a:t>
            </a:r>
            <a:r>
              <a:rPr lang="en-US" dirty="0" err="1" smtClean="0">
                <a:latin typeface="Segoe Print" panose="02000600000000000000" pitchFamily="2" charset="0"/>
              </a:rPr>
              <a:t>dapat</a:t>
            </a:r>
            <a:r>
              <a:rPr lang="en-US" dirty="0" smtClean="0">
                <a:latin typeface="Segoe Print" panose="02000600000000000000" pitchFamily="2" charset="0"/>
              </a:rPr>
              <a:t> </a:t>
            </a:r>
            <a:r>
              <a:rPr lang="en-US" dirty="0" err="1" smtClean="0">
                <a:latin typeface="Segoe Print" panose="02000600000000000000" pitchFamily="2" charset="0"/>
              </a:rPr>
              <a:t>dibagi</a:t>
            </a:r>
            <a:r>
              <a:rPr lang="en-US" dirty="0" smtClean="0">
                <a:latin typeface="Segoe Print" panose="02000600000000000000" pitchFamily="2" charset="0"/>
              </a:rPr>
              <a:t> </a:t>
            </a:r>
            <a:r>
              <a:rPr lang="en-US" dirty="0" err="1" smtClean="0">
                <a:latin typeface="Segoe Print" panose="02000600000000000000" pitchFamily="2" charset="0"/>
              </a:rPr>
              <a:t>menjadi</a:t>
            </a:r>
            <a:r>
              <a:rPr lang="en-US" dirty="0" smtClean="0">
                <a:latin typeface="Segoe Print" panose="02000600000000000000" pitchFamily="2" charset="0"/>
              </a:rPr>
              <a:t> </a:t>
            </a:r>
            <a:r>
              <a:rPr lang="en-US" dirty="0" err="1" smtClean="0">
                <a:latin typeface="Segoe Print" panose="02000600000000000000" pitchFamily="2" charset="0"/>
              </a:rPr>
              <a:t>dua</a:t>
            </a:r>
            <a:r>
              <a:rPr lang="en-US" dirty="0" smtClean="0">
                <a:latin typeface="Segoe Print" panose="02000600000000000000" pitchFamily="2" charset="0"/>
              </a:rPr>
              <a:t>:</a:t>
            </a:r>
          </a:p>
          <a:p>
            <a:pPr lvl="2"/>
            <a:r>
              <a:rPr lang="en-US" sz="2800" dirty="0" err="1" smtClean="0">
                <a:latin typeface="Segoe Print" panose="02000600000000000000" pitchFamily="2" charset="0"/>
              </a:rPr>
              <a:t>Peningkatan</a:t>
            </a:r>
            <a:r>
              <a:rPr lang="en-US" sz="2800" dirty="0" smtClean="0">
                <a:latin typeface="Segoe Print" panose="02000600000000000000" pitchFamily="2" charset="0"/>
              </a:rPr>
              <a:t> </a:t>
            </a:r>
            <a:r>
              <a:rPr lang="en-US" sz="2800" dirty="0" err="1" smtClean="0">
                <a:latin typeface="Segoe Print" panose="02000600000000000000" pitchFamily="2" charset="0"/>
              </a:rPr>
              <a:t>mutu</a:t>
            </a:r>
            <a:r>
              <a:rPr lang="en-US" sz="2800" dirty="0" smtClean="0">
                <a:latin typeface="Segoe Print" panose="02000600000000000000" pitchFamily="2" charset="0"/>
              </a:rPr>
              <a:t> </a:t>
            </a:r>
            <a:r>
              <a:rPr lang="en-US" sz="2800" dirty="0" err="1" smtClean="0">
                <a:latin typeface="Segoe Print" panose="02000600000000000000" pitchFamily="2" charset="0"/>
              </a:rPr>
              <a:t>citra</a:t>
            </a:r>
            <a:r>
              <a:rPr lang="en-US" sz="2800" dirty="0" smtClean="0">
                <a:latin typeface="Segoe Print" panose="02000600000000000000" pitchFamily="2" charset="0"/>
              </a:rPr>
              <a:t> </a:t>
            </a:r>
            <a:r>
              <a:rPr lang="en-US" sz="2800" dirty="0" err="1" smtClean="0">
                <a:latin typeface="Segoe Print" panose="02000600000000000000" pitchFamily="2" charset="0"/>
              </a:rPr>
              <a:t>pada</a:t>
            </a:r>
            <a:r>
              <a:rPr lang="en-US" sz="2800" dirty="0" smtClean="0">
                <a:latin typeface="Segoe Print" panose="02000600000000000000" pitchFamily="2" charset="0"/>
              </a:rPr>
              <a:t> </a:t>
            </a:r>
            <a:r>
              <a:rPr lang="en-US" sz="2800" b="1" dirty="0" smtClean="0">
                <a:latin typeface="Segoe Print" panose="02000600000000000000" pitchFamily="2" charset="0"/>
              </a:rPr>
              <a:t>domain </a:t>
            </a:r>
            <a:r>
              <a:rPr lang="en-US" sz="2800" b="1" dirty="0" err="1" smtClean="0">
                <a:latin typeface="Segoe Print" panose="02000600000000000000" pitchFamily="2" charset="0"/>
              </a:rPr>
              <a:t>spasial</a:t>
            </a:r>
            <a:endParaRPr lang="en-US" sz="2800" b="1" dirty="0" smtClean="0">
              <a:latin typeface="Segoe Print" panose="02000600000000000000" pitchFamily="2" charset="0"/>
            </a:endParaRPr>
          </a:p>
          <a:p>
            <a:pPr lvl="3"/>
            <a:r>
              <a:rPr lang="en-US" sz="2400" dirty="0" smtClean="0">
                <a:latin typeface="Segoe Print" panose="02000600000000000000" pitchFamily="2" charset="0"/>
              </a:rPr>
              <a:t>Point Processing</a:t>
            </a:r>
          </a:p>
          <a:p>
            <a:pPr lvl="3"/>
            <a:r>
              <a:rPr lang="en-US" sz="2400" dirty="0" smtClean="0">
                <a:latin typeface="Segoe Print" panose="02000600000000000000" pitchFamily="2" charset="0"/>
              </a:rPr>
              <a:t>Mask Processing</a:t>
            </a:r>
          </a:p>
          <a:p>
            <a:pPr lvl="2"/>
            <a:r>
              <a:rPr lang="en-US" sz="2800" dirty="0" err="1" smtClean="0">
                <a:latin typeface="Segoe Print" panose="02000600000000000000" pitchFamily="2" charset="0"/>
              </a:rPr>
              <a:t>Peningkatan</a:t>
            </a:r>
            <a:r>
              <a:rPr lang="en-US" sz="2800" dirty="0" smtClean="0">
                <a:latin typeface="Segoe Print" panose="02000600000000000000" pitchFamily="2" charset="0"/>
              </a:rPr>
              <a:t> </a:t>
            </a:r>
            <a:r>
              <a:rPr lang="en-US" sz="2800" dirty="0" err="1" smtClean="0">
                <a:latin typeface="Segoe Print" panose="02000600000000000000" pitchFamily="2" charset="0"/>
              </a:rPr>
              <a:t>mutu</a:t>
            </a:r>
            <a:r>
              <a:rPr lang="en-US" sz="2800" dirty="0" smtClean="0">
                <a:latin typeface="Segoe Print" panose="02000600000000000000" pitchFamily="2" charset="0"/>
              </a:rPr>
              <a:t> </a:t>
            </a:r>
            <a:r>
              <a:rPr lang="en-US" sz="2800" dirty="0" err="1" smtClean="0">
                <a:latin typeface="Segoe Print" panose="02000600000000000000" pitchFamily="2" charset="0"/>
              </a:rPr>
              <a:t>citra</a:t>
            </a:r>
            <a:r>
              <a:rPr lang="en-US" sz="2800" dirty="0" smtClean="0">
                <a:latin typeface="Segoe Print" panose="02000600000000000000" pitchFamily="2" charset="0"/>
              </a:rPr>
              <a:t> </a:t>
            </a:r>
            <a:r>
              <a:rPr lang="en-US" sz="2800" dirty="0" err="1" smtClean="0">
                <a:latin typeface="Segoe Print" panose="02000600000000000000" pitchFamily="2" charset="0"/>
              </a:rPr>
              <a:t>pada</a:t>
            </a:r>
            <a:r>
              <a:rPr lang="en-US" sz="2800" dirty="0" smtClean="0">
                <a:latin typeface="Segoe Print" panose="02000600000000000000" pitchFamily="2" charset="0"/>
              </a:rPr>
              <a:t> </a:t>
            </a:r>
            <a:r>
              <a:rPr lang="en-US" sz="2800" b="1" dirty="0" smtClean="0">
                <a:latin typeface="Segoe Print" panose="02000600000000000000" pitchFamily="2" charset="0"/>
              </a:rPr>
              <a:t>domain </a:t>
            </a:r>
            <a:r>
              <a:rPr lang="en-US" sz="2800" b="1" dirty="0" err="1" smtClean="0">
                <a:latin typeface="Segoe Print" panose="02000600000000000000" pitchFamily="2" charset="0"/>
              </a:rPr>
              <a:t>frekuensi</a:t>
            </a:r>
            <a:endParaRPr lang="en-US" sz="2800" b="1" dirty="0" smtClean="0">
              <a:latin typeface="Segoe Print" panose="02000600000000000000" pitchFamily="2" charset="0"/>
            </a:endParaRPr>
          </a:p>
        </p:txBody>
      </p:sp>
      <p:sp>
        <p:nvSpPr>
          <p:cNvPr id="2" name="Slide Number Placeholder 1"/>
          <p:cNvSpPr>
            <a:spLocks noGrp="1"/>
          </p:cNvSpPr>
          <p:nvPr>
            <p:ph type="sldNum" sz="quarter" idx="12"/>
          </p:nvPr>
        </p:nvSpPr>
        <p:spPr/>
        <p:txBody>
          <a:bodyPr/>
          <a:lstStyle/>
          <a:p>
            <a:fld id="{8952BB00-CEA7-47F9-B371-083F3EC8A1A6}" type="slidenum">
              <a:rPr lang="id-ID" smtClean="0"/>
              <a:t>4</a:t>
            </a:fld>
            <a:endParaRPr lang="id-ID"/>
          </a:p>
        </p:txBody>
      </p:sp>
    </p:spTree>
    <p:extLst>
      <p:ext uri="{BB962C8B-B14F-4D97-AF65-F5344CB8AC3E}">
        <p14:creationId xmlns:p14="http://schemas.microsoft.com/office/powerpoint/2010/main" val="28056532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000"/>
              <a:t>Histogram Equalization Pada Gambar</a:t>
            </a:r>
          </a:p>
        </p:txBody>
      </p:sp>
      <p:pic>
        <p:nvPicPr>
          <p:cNvPr id="3584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27144" y="1998407"/>
            <a:ext cx="10148895" cy="3509527"/>
          </a:xfrm>
          <a:noFill/>
          <a:ln/>
        </p:spPr>
      </p:pic>
      <p:sp>
        <p:nvSpPr>
          <p:cNvPr id="2" name="Slide Number Placeholder 1"/>
          <p:cNvSpPr>
            <a:spLocks noGrp="1"/>
          </p:cNvSpPr>
          <p:nvPr>
            <p:ph type="sldNum" sz="quarter" idx="12"/>
          </p:nvPr>
        </p:nvSpPr>
        <p:spPr/>
        <p:txBody>
          <a:bodyPr/>
          <a:lstStyle/>
          <a:p>
            <a:fld id="{8952BB00-CEA7-47F9-B371-083F3EC8A1A6}" type="slidenum">
              <a:rPr lang="id-ID" smtClean="0"/>
              <a:t>40</a:t>
            </a:fld>
            <a:endParaRPr lang="id-ID"/>
          </a:p>
        </p:txBody>
      </p:sp>
    </p:spTree>
    <p:extLst>
      <p:ext uri="{BB962C8B-B14F-4D97-AF65-F5344CB8AC3E}">
        <p14:creationId xmlns:p14="http://schemas.microsoft.com/office/powerpoint/2010/main" val="29050792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4000"/>
              <a:t>Histogram Equalization Pada Gambar</a:t>
            </a:r>
          </a:p>
        </p:txBody>
      </p:sp>
      <p:pic>
        <p:nvPicPr>
          <p:cNvPr id="33797"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76222" y="2027904"/>
            <a:ext cx="9808088" cy="3391675"/>
          </a:xfrm>
          <a:noFill/>
          <a:ln/>
        </p:spPr>
      </p:pic>
      <p:sp>
        <p:nvSpPr>
          <p:cNvPr id="2" name="Slide Number Placeholder 1"/>
          <p:cNvSpPr>
            <a:spLocks noGrp="1"/>
          </p:cNvSpPr>
          <p:nvPr>
            <p:ph type="sldNum" sz="quarter" idx="12"/>
          </p:nvPr>
        </p:nvSpPr>
        <p:spPr/>
        <p:txBody>
          <a:bodyPr/>
          <a:lstStyle/>
          <a:p>
            <a:fld id="{8952BB00-CEA7-47F9-B371-083F3EC8A1A6}" type="slidenum">
              <a:rPr lang="id-ID" smtClean="0"/>
              <a:t>41</a:t>
            </a:fld>
            <a:endParaRPr lang="id-ID"/>
          </a:p>
        </p:txBody>
      </p:sp>
    </p:spTree>
    <p:extLst>
      <p:ext uri="{BB962C8B-B14F-4D97-AF65-F5344CB8AC3E}">
        <p14:creationId xmlns:p14="http://schemas.microsoft.com/office/powerpoint/2010/main" val="24141749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Histogram Equalization</a:t>
            </a:r>
          </a:p>
        </p:txBody>
      </p:sp>
      <p:sp>
        <p:nvSpPr>
          <p:cNvPr id="18435" name="Rectangle 3"/>
          <p:cNvSpPr>
            <a:spLocks noGrp="1" noChangeArrowheads="1"/>
          </p:cNvSpPr>
          <p:nvPr>
            <p:ph idx="1"/>
          </p:nvPr>
        </p:nvSpPr>
        <p:spPr/>
        <p:txBody>
          <a:bodyPr/>
          <a:lstStyle/>
          <a:p>
            <a:pPr>
              <a:lnSpc>
                <a:spcPct val="90000"/>
              </a:lnSpc>
            </a:pPr>
            <a:r>
              <a:rPr lang="en-US" sz="2400"/>
              <a:t>Histogram Equalization adalah suatu proses untuk meratakan histogram agar derajat keabuan dari yang paling rendah (0) sampai dengan yang paling tinggi (255) mempunyai kemunculan yang rata.</a:t>
            </a:r>
          </a:p>
          <a:p>
            <a:pPr>
              <a:lnSpc>
                <a:spcPct val="90000"/>
              </a:lnSpc>
            </a:pPr>
            <a:r>
              <a:rPr lang="en-US" sz="2400"/>
              <a:t>Dengan histogram equalization hasil gambar yang memiliki histogram yang tidak merata atau distribusi kumulatif yang banyak loncatan gradiasinya akan menjadi gambar yang lebih jelas karena derajat keabuannya tidak dominan gelap atau dominan terang.</a:t>
            </a:r>
          </a:p>
          <a:p>
            <a:pPr>
              <a:lnSpc>
                <a:spcPct val="90000"/>
              </a:lnSpc>
            </a:pPr>
            <a:r>
              <a:rPr lang="en-US" sz="2400"/>
              <a:t>Proses histogram equalization ini menggunakan distribusi kumulatif, karena dalam proses ini dilkakukan perataan gradien dari distribusi kumulatifnya.</a:t>
            </a:r>
          </a:p>
        </p:txBody>
      </p:sp>
      <p:sp>
        <p:nvSpPr>
          <p:cNvPr id="2" name="Slide Number Placeholder 1"/>
          <p:cNvSpPr>
            <a:spLocks noGrp="1"/>
          </p:cNvSpPr>
          <p:nvPr>
            <p:ph type="sldNum" sz="quarter" idx="12"/>
          </p:nvPr>
        </p:nvSpPr>
        <p:spPr/>
        <p:txBody>
          <a:bodyPr/>
          <a:lstStyle/>
          <a:p>
            <a:fld id="{8952BB00-CEA7-47F9-B371-083F3EC8A1A6}" type="slidenum">
              <a:rPr lang="id-ID" smtClean="0"/>
              <a:t>42</a:t>
            </a:fld>
            <a:endParaRPr lang="id-ID"/>
          </a:p>
        </p:txBody>
      </p:sp>
    </p:spTree>
    <p:extLst>
      <p:ext uri="{BB962C8B-B14F-4D97-AF65-F5344CB8AC3E}">
        <p14:creationId xmlns:p14="http://schemas.microsoft.com/office/powerpoint/2010/main" val="26202078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501458" y="199073"/>
            <a:ext cx="7793037" cy="1096327"/>
          </a:xfrm>
        </p:spPr>
        <p:txBody>
          <a:bodyPr/>
          <a:lstStyle/>
          <a:p>
            <a:pPr eaLnBrk="1" hangingPunct="1"/>
            <a:r>
              <a:rPr lang="en-US" sz="3600" dirty="0" smtClean="0"/>
              <a:t>Histogram Equalization</a:t>
            </a:r>
            <a:endParaRPr lang="en-US" sz="3600" dirty="0" smtClean="0">
              <a:solidFill>
                <a:schemeClr val="tx1"/>
              </a:solidFill>
            </a:endParaRPr>
          </a:p>
        </p:txBody>
      </p:sp>
      <p:pic>
        <p:nvPicPr>
          <p:cNvPr id="7" name="Picture 4" descr="GBR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947077" y="1835309"/>
            <a:ext cx="4033196" cy="4351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3"/>
          <p:cNvSpPr txBox="1">
            <a:spLocks noChangeArrowheads="1"/>
          </p:cNvSpPr>
          <p:nvPr/>
        </p:nvSpPr>
        <p:spPr>
          <a:xfrm>
            <a:off x="353694" y="1807210"/>
            <a:ext cx="4675505" cy="4495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Ide: </a:t>
            </a:r>
            <a:r>
              <a:rPr lang="en-US" sz="2400" dirty="0" err="1" smtClean="0"/>
              <a:t>mengubah</a:t>
            </a:r>
            <a:r>
              <a:rPr lang="en-US" sz="2400" dirty="0" smtClean="0"/>
              <a:t> </a:t>
            </a:r>
            <a:r>
              <a:rPr lang="en-US" sz="2400" dirty="0" err="1" smtClean="0"/>
              <a:t>pemetaan</a:t>
            </a:r>
            <a:r>
              <a:rPr lang="en-US" sz="2400" dirty="0" smtClean="0"/>
              <a:t> </a:t>
            </a:r>
            <a:r>
              <a:rPr lang="en-US" sz="2400" dirty="0" err="1" smtClean="0"/>
              <a:t>greylevel</a:t>
            </a:r>
            <a:r>
              <a:rPr lang="en-US" sz="2400" dirty="0" smtClean="0"/>
              <a:t> agar </a:t>
            </a:r>
            <a:r>
              <a:rPr lang="en-US" sz="2400" dirty="0" err="1" smtClean="0"/>
              <a:t>sebarannya</a:t>
            </a:r>
            <a:r>
              <a:rPr lang="en-US" sz="2400" dirty="0" smtClean="0"/>
              <a:t> (</a:t>
            </a:r>
            <a:r>
              <a:rPr lang="en-US" sz="2400" dirty="0" err="1" smtClean="0"/>
              <a:t>kontrasnya</a:t>
            </a:r>
            <a:r>
              <a:rPr lang="en-US" sz="2400" dirty="0" smtClean="0"/>
              <a:t>) </a:t>
            </a:r>
            <a:r>
              <a:rPr lang="en-US" sz="2400" dirty="0" err="1" smtClean="0"/>
              <a:t>lebih</a:t>
            </a:r>
            <a:r>
              <a:rPr lang="en-US" sz="2400" dirty="0" smtClean="0"/>
              <a:t> </a:t>
            </a:r>
            <a:r>
              <a:rPr lang="en-US" sz="2400" dirty="0" err="1" smtClean="0"/>
              <a:t>menyebar</a:t>
            </a:r>
            <a:r>
              <a:rPr lang="en-US" sz="2400" dirty="0" smtClean="0"/>
              <a:t> </a:t>
            </a:r>
            <a:r>
              <a:rPr lang="en-US" sz="2400" dirty="0" err="1" smtClean="0"/>
              <a:t>pada</a:t>
            </a:r>
            <a:r>
              <a:rPr lang="en-US" sz="2400" dirty="0" smtClean="0"/>
              <a:t> </a:t>
            </a:r>
            <a:r>
              <a:rPr lang="en-US" sz="2400" dirty="0" err="1" smtClean="0"/>
              <a:t>kisaran</a:t>
            </a:r>
            <a:r>
              <a:rPr lang="en-US" sz="2400" dirty="0" smtClean="0"/>
              <a:t> 0-255</a:t>
            </a:r>
          </a:p>
          <a:p>
            <a:r>
              <a:rPr lang="en-US" sz="2400" dirty="0" err="1" smtClean="0"/>
              <a:t>Sifat</a:t>
            </a:r>
            <a:r>
              <a:rPr lang="en-US" sz="2400" dirty="0" smtClean="0"/>
              <a:t>:</a:t>
            </a:r>
          </a:p>
          <a:p>
            <a:pPr lvl="1"/>
            <a:r>
              <a:rPr lang="en-US" sz="2000" dirty="0" smtClean="0"/>
              <a:t>Grey level yang </a:t>
            </a:r>
            <a:r>
              <a:rPr lang="en-US" sz="2000" dirty="0" err="1" smtClean="0"/>
              <a:t>sering</a:t>
            </a:r>
            <a:r>
              <a:rPr lang="en-US" sz="2000" dirty="0" smtClean="0"/>
              <a:t> </a:t>
            </a:r>
            <a:r>
              <a:rPr lang="en-US" sz="2000" dirty="0" err="1" smtClean="0"/>
              <a:t>muncul</a:t>
            </a:r>
            <a:r>
              <a:rPr lang="en-US" sz="2000" dirty="0" smtClean="0"/>
              <a:t> </a:t>
            </a:r>
            <a:r>
              <a:rPr lang="en-US" sz="2000" dirty="0" err="1" smtClean="0"/>
              <a:t>lebih</a:t>
            </a:r>
            <a:r>
              <a:rPr lang="en-US" sz="2000" dirty="0" smtClean="0"/>
              <a:t> </a:t>
            </a:r>
            <a:r>
              <a:rPr lang="en-US" sz="2000" dirty="0" err="1" smtClean="0"/>
              <a:t>dijarangkan</a:t>
            </a:r>
            <a:r>
              <a:rPr lang="en-US" sz="2000" dirty="0" smtClean="0"/>
              <a:t> </a:t>
            </a:r>
            <a:r>
              <a:rPr lang="en-US" sz="2000" dirty="0" err="1" smtClean="0"/>
              <a:t>jaraknya</a:t>
            </a:r>
            <a:r>
              <a:rPr lang="en-US" sz="2000" dirty="0" smtClean="0"/>
              <a:t> </a:t>
            </a:r>
            <a:r>
              <a:rPr lang="en-US" sz="2000" dirty="0" err="1" smtClean="0"/>
              <a:t>dengan</a:t>
            </a:r>
            <a:r>
              <a:rPr lang="en-US" sz="2000" dirty="0" smtClean="0"/>
              <a:t> grey level </a:t>
            </a:r>
            <a:r>
              <a:rPr lang="en-US" sz="2000" dirty="0" err="1" smtClean="0"/>
              <a:t>sebelumnya</a:t>
            </a:r>
            <a:endParaRPr lang="en-US" sz="2000" dirty="0" smtClean="0"/>
          </a:p>
          <a:p>
            <a:pPr lvl="1"/>
            <a:r>
              <a:rPr lang="en-US" sz="2000" dirty="0" smtClean="0"/>
              <a:t>Grey level yang </a:t>
            </a:r>
            <a:r>
              <a:rPr lang="en-US" sz="2000" dirty="0" err="1" smtClean="0"/>
              <a:t>jarang</a:t>
            </a:r>
            <a:r>
              <a:rPr lang="en-US" sz="2000" dirty="0" smtClean="0"/>
              <a:t> </a:t>
            </a:r>
            <a:r>
              <a:rPr lang="en-US" sz="2000" dirty="0" err="1" smtClean="0"/>
              <a:t>muncul</a:t>
            </a:r>
            <a:r>
              <a:rPr lang="en-US" sz="2000" dirty="0" smtClean="0"/>
              <a:t> </a:t>
            </a:r>
            <a:r>
              <a:rPr lang="en-US" sz="2000" dirty="0" err="1" smtClean="0"/>
              <a:t>bisa</a:t>
            </a:r>
            <a:r>
              <a:rPr lang="en-US" sz="2000" dirty="0" smtClean="0"/>
              <a:t> </a:t>
            </a:r>
            <a:r>
              <a:rPr lang="en-US" sz="2000" dirty="0" err="1" smtClean="0"/>
              <a:t>lebih</a:t>
            </a:r>
            <a:r>
              <a:rPr lang="en-US" sz="2000" dirty="0" smtClean="0"/>
              <a:t> </a:t>
            </a:r>
            <a:r>
              <a:rPr lang="en-US" sz="2000" dirty="0" err="1" smtClean="0"/>
              <a:t>dirapatkan</a:t>
            </a:r>
            <a:r>
              <a:rPr lang="en-US" sz="2000" dirty="0" smtClean="0"/>
              <a:t> </a:t>
            </a:r>
            <a:r>
              <a:rPr lang="en-US" sz="2000" dirty="0" err="1" smtClean="0"/>
              <a:t>jaraknya</a:t>
            </a:r>
            <a:r>
              <a:rPr lang="en-US" sz="2000" dirty="0" smtClean="0"/>
              <a:t> </a:t>
            </a:r>
            <a:r>
              <a:rPr lang="en-US" sz="2000" dirty="0" err="1" smtClean="0"/>
              <a:t>dengan</a:t>
            </a:r>
            <a:r>
              <a:rPr lang="en-US" sz="2000" dirty="0" smtClean="0"/>
              <a:t> grey level </a:t>
            </a:r>
            <a:r>
              <a:rPr lang="en-US" sz="2000" dirty="0" err="1" smtClean="0"/>
              <a:t>sebelumnya</a:t>
            </a:r>
            <a:endParaRPr lang="en-US" sz="2000" dirty="0" smtClean="0"/>
          </a:p>
          <a:p>
            <a:pPr lvl="1"/>
            <a:r>
              <a:rPr lang="en-US" sz="2000" dirty="0" smtClean="0"/>
              <a:t>Histogram </a:t>
            </a:r>
            <a:r>
              <a:rPr lang="en-US" sz="2000" dirty="0" err="1" smtClean="0"/>
              <a:t>baru</a:t>
            </a:r>
            <a:r>
              <a:rPr lang="en-US" sz="2000" dirty="0" smtClean="0"/>
              <a:t> </a:t>
            </a:r>
            <a:r>
              <a:rPr lang="en-US" sz="2000" dirty="0" err="1" smtClean="0"/>
              <a:t>pasti</a:t>
            </a:r>
            <a:r>
              <a:rPr lang="en-US" sz="2000" dirty="0" smtClean="0"/>
              <a:t> </a:t>
            </a:r>
            <a:r>
              <a:rPr lang="en-US" sz="2000" dirty="0" err="1" smtClean="0"/>
              <a:t>mencapai</a:t>
            </a:r>
            <a:r>
              <a:rPr lang="en-US" sz="2000" dirty="0" smtClean="0"/>
              <a:t> </a:t>
            </a:r>
            <a:r>
              <a:rPr lang="en-US" sz="2000" dirty="0" err="1" smtClean="0"/>
              <a:t>nilai</a:t>
            </a:r>
            <a:r>
              <a:rPr lang="en-US" sz="2000" dirty="0" smtClean="0"/>
              <a:t> </a:t>
            </a:r>
            <a:r>
              <a:rPr lang="en-US" sz="2000" dirty="0" err="1" smtClean="0"/>
              <a:t>maksimal</a:t>
            </a:r>
            <a:r>
              <a:rPr lang="en-US" sz="2000" dirty="0" smtClean="0"/>
              <a:t> </a:t>
            </a:r>
            <a:r>
              <a:rPr lang="en-US" sz="2000" dirty="0" err="1" smtClean="0"/>
              <a:t>keabuan</a:t>
            </a:r>
            <a:r>
              <a:rPr lang="en-US" sz="2000" dirty="0" smtClean="0"/>
              <a:t> (</a:t>
            </a:r>
            <a:r>
              <a:rPr lang="en-US" sz="2000" dirty="0" err="1" smtClean="0"/>
              <a:t>contoh</a:t>
            </a:r>
            <a:r>
              <a:rPr lang="en-US" sz="2000" dirty="0" smtClean="0"/>
              <a:t>: 255)</a:t>
            </a:r>
          </a:p>
          <a:p>
            <a:pPr lvl="1"/>
            <a:endParaRPr lang="en-US" sz="2000" dirty="0" smtClean="0"/>
          </a:p>
        </p:txBody>
      </p:sp>
      <p:sp>
        <p:nvSpPr>
          <p:cNvPr id="9" name="Freeform 7"/>
          <p:cNvSpPr>
            <a:spLocks/>
          </p:cNvSpPr>
          <p:nvPr/>
        </p:nvSpPr>
        <p:spPr bwMode="auto">
          <a:xfrm>
            <a:off x="4865368" y="4859655"/>
            <a:ext cx="4558852" cy="1083945"/>
          </a:xfrm>
          <a:custGeom>
            <a:avLst/>
            <a:gdLst>
              <a:gd name="T0" fmla="*/ 3914775 w 2466"/>
              <a:gd name="T1" fmla="*/ 842963 h 994"/>
              <a:gd name="T2" fmla="*/ 2146300 w 2466"/>
              <a:gd name="T3" fmla="*/ 1477963 h 994"/>
              <a:gd name="T4" fmla="*/ 536575 w 2466"/>
              <a:gd name="T5" fmla="*/ 246063 h 994"/>
              <a:gd name="T6" fmla="*/ 0 w 2466"/>
              <a:gd name="T7" fmla="*/ 3175 h 9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66" h="994">
                <a:moveTo>
                  <a:pt x="2466" y="531"/>
                </a:moveTo>
                <a:cubicBezTo>
                  <a:pt x="2282" y="598"/>
                  <a:pt x="1707" y="994"/>
                  <a:pt x="1352" y="931"/>
                </a:cubicBezTo>
                <a:cubicBezTo>
                  <a:pt x="997" y="868"/>
                  <a:pt x="563" y="310"/>
                  <a:pt x="338" y="155"/>
                </a:cubicBezTo>
                <a:cubicBezTo>
                  <a:pt x="113" y="0"/>
                  <a:pt x="70" y="34"/>
                  <a:pt x="0" y="2"/>
                </a:cubicBezTo>
              </a:path>
            </a:pathLst>
          </a:custGeom>
          <a:noFill/>
          <a:ln w="12700">
            <a:solidFill>
              <a:schemeClr val="accent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Freeform 9"/>
          <p:cNvSpPr>
            <a:spLocks/>
          </p:cNvSpPr>
          <p:nvPr/>
        </p:nvSpPr>
        <p:spPr bwMode="auto">
          <a:xfrm>
            <a:off x="4957124" y="5383161"/>
            <a:ext cx="4776811" cy="1159244"/>
          </a:xfrm>
          <a:custGeom>
            <a:avLst/>
            <a:gdLst>
              <a:gd name="T0" fmla="*/ 4241800 w 2672"/>
              <a:gd name="T1" fmla="*/ 0 h 639"/>
              <a:gd name="T2" fmla="*/ 2444750 w 2672"/>
              <a:gd name="T3" fmla="*/ 963613 h 639"/>
              <a:gd name="T4" fmla="*/ 633413 w 2672"/>
              <a:gd name="T5" fmla="*/ 304800 h 639"/>
              <a:gd name="T6" fmla="*/ 0 w 2672"/>
              <a:gd name="T7" fmla="*/ 257175 h 6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72" h="639">
                <a:moveTo>
                  <a:pt x="2672" y="0"/>
                </a:moveTo>
                <a:cubicBezTo>
                  <a:pt x="2483" y="102"/>
                  <a:pt x="1919" y="575"/>
                  <a:pt x="1540" y="607"/>
                </a:cubicBezTo>
                <a:cubicBezTo>
                  <a:pt x="1161" y="639"/>
                  <a:pt x="656" y="266"/>
                  <a:pt x="399" y="192"/>
                </a:cubicBezTo>
                <a:cubicBezTo>
                  <a:pt x="142" y="118"/>
                  <a:pt x="83" y="168"/>
                  <a:pt x="0" y="162"/>
                </a:cubicBezTo>
              </a:path>
            </a:pathLst>
          </a:custGeom>
          <a:noFill/>
          <a:ln w="12700">
            <a:solidFill>
              <a:srgbClr val="FF00FF"/>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6"/>
          <p:cNvSpPr>
            <a:spLocks/>
          </p:cNvSpPr>
          <p:nvPr/>
        </p:nvSpPr>
        <p:spPr bwMode="auto">
          <a:xfrm>
            <a:off x="5029199" y="4010978"/>
            <a:ext cx="3611882" cy="743902"/>
          </a:xfrm>
          <a:custGeom>
            <a:avLst/>
            <a:gdLst>
              <a:gd name="T0" fmla="*/ 2895600 w 1824"/>
              <a:gd name="T1" fmla="*/ 1676400 h 1424"/>
              <a:gd name="T2" fmla="*/ 1600200 w 1824"/>
              <a:gd name="T3" fmla="*/ 1981200 h 1424"/>
              <a:gd name="T4" fmla="*/ 0 w 1824"/>
              <a:gd name="T5" fmla="*/ 0 h 1424"/>
              <a:gd name="T6" fmla="*/ 0 60000 65536"/>
              <a:gd name="T7" fmla="*/ 0 60000 65536"/>
              <a:gd name="T8" fmla="*/ 0 60000 65536"/>
            </a:gdLst>
            <a:ahLst/>
            <a:cxnLst>
              <a:cxn ang="T6">
                <a:pos x="T0" y="T1"/>
              </a:cxn>
              <a:cxn ang="T7">
                <a:pos x="T2" y="T3"/>
              </a:cxn>
              <a:cxn ang="T8">
                <a:pos x="T4" y="T5"/>
              </a:cxn>
            </a:cxnLst>
            <a:rect l="0" t="0" r="r" b="b"/>
            <a:pathLst>
              <a:path w="1824" h="1424">
                <a:moveTo>
                  <a:pt x="1824" y="1056"/>
                </a:moveTo>
                <a:cubicBezTo>
                  <a:pt x="1568" y="1240"/>
                  <a:pt x="1312" y="1424"/>
                  <a:pt x="1008" y="1248"/>
                </a:cubicBezTo>
                <a:cubicBezTo>
                  <a:pt x="704" y="1072"/>
                  <a:pt x="168" y="208"/>
                  <a:pt x="0" y="0"/>
                </a:cubicBezTo>
              </a:path>
            </a:pathLst>
          </a:custGeom>
          <a:noFill/>
          <a:ln w="127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5"/>
          <p:cNvSpPr txBox="1">
            <a:spLocks noChangeArrowheads="1"/>
          </p:cNvSpPr>
          <p:nvPr/>
        </p:nvSpPr>
        <p:spPr bwMode="auto">
          <a:xfrm>
            <a:off x="5388115" y="6542405"/>
            <a:ext cx="5151120" cy="261610"/>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100" dirty="0"/>
              <a:t>(Images from </a:t>
            </a:r>
            <a:r>
              <a:rPr lang="en-US" sz="1100" dirty="0" err="1" smtClean="0"/>
              <a:t>Aniati</a:t>
            </a:r>
            <a:r>
              <a:rPr lang="en-US" sz="1100" dirty="0" smtClean="0"/>
              <a:t> </a:t>
            </a:r>
            <a:r>
              <a:rPr lang="en-US" sz="1100" dirty="0" err="1" smtClean="0"/>
              <a:t>Murni</a:t>
            </a:r>
            <a:r>
              <a:rPr lang="en-US" sz="1100" dirty="0" smtClean="0"/>
              <a:t>, Dina </a:t>
            </a:r>
            <a:r>
              <a:rPr lang="en-US" sz="1100" dirty="0" err="1" smtClean="0"/>
              <a:t>Chahyati</a:t>
            </a:r>
            <a:r>
              <a:rPr lang="en-US" sz="1100" dirty="0" smtClean="0"/>
              <a:t>, Lecture Note </a:t>
            </a:r>
            <a:r>
              <a:rPr lang="en-US" sz="1100" dirty="0" err="1" smtClean="0"/>
              <a:t>Peningkatan</a:t>
            </a:r>
            <a:r>
              <a:rPr lang="en-US" sz="1100" dirty="0" smtClean="0"/>
              <a:t> </a:t>
            </a:r>
            <a:r>
              <a:rPr lang="en-US" sz="1100" dirty="0" err="1" smtClean="0"/>
              <a:t>Mutu</a:t>
            </a:r>
            <a:r>
              <a:rPr lang="en-US" sz="1100" dirty="0" smtClean="0"/>
              <a:t> Citra, UI).</a:t>
            </a:r>
            <a:endParaRPr lang="en-US" sz="1100" dirty="0"/>
          </a:p>
        </p:txBody>
      </p:sp>
      <p:sp>
        <p:nvSpPr>
          <p:cNvPr id="2" name="Slide Number Placeholder 1"/>
          <p:cNvSpPr>
            <a:spLocks noGrp="1"/>
          </p:cNvSpPr>
          <p:nvPr>
            <p:ph type="sldNum" sz="quarter" idx="12"/>
          </p:nvPr>
        </p:nvSpPr>
        <p:spPr/>
        <p:txBody>
          <a:bodyPr/>
          <a:lstStyle/>
          <a:p>
            <a:fld id="{8952BB00-CEA7-47F9-B371-083F3EC8A1A6}" type="slidenum">
              <a:rPr lang="id-ID" smtClean="0"/>
              <a:t>43</a:t>
            </a:fld>
            <a:endParaRPr lang="id-ID"/>
          </a:p>
        </p:txBody>
      </p:sp>
    </p:spTree>
    <p:extLst>
      <p:ext uri="{BB962C8B-B14F-4D97-AF65-F5344CB8AC3E}">
        <p14:creationId xmlns:p14="http://schemas.microsoft.com/office/powerpoint/2010/main" val="22227169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501458" y="199073"/>
            <a:ext cx="7793037" cy="1096327"/>
          </a:xfrm>
        </p:spPr>
        <p:txBody>
          <a:bodyPr/>
          <a:lstStyle/>
          <a:p>
            <a:pPr eaLnBrk="1" hangingPunct="1"/>
            <a:r>
              <a:rPr lang="en-US" sz="3600" dirty="0" smtClean="0"/>
              <a:t>Histogram Equalization</a:t>
            </a:r>
            <a:endParaRPr lang="en-US" sz="3600" dirty="0" smtClean="0">
              <a:solidFill>
                <a:schemeClr val="tx1"/>
              </a:solidFill>
            </a:endParaRPr>
          </a:p>
        </p:txBody>
      </p:sp>
      <p:graphicFrame>
        <p:nvGraphicFramePr>
          <p:cNvPr id="11" name="Object 4"/>
          <p:cNvGraphicFramePr>
            <a:graphicFrameLocks noGrp="1" noChangeAspect="1"/>
          </p:cNvGraphicFramePr>
          <p:nvPr>
            <p:ph idx="1"/>
            <p:extLst>
              <p:ext uri="{D42A27DB-BD31-4B8C-83A1-F6EECF244321}">
                <p14:modId xmlns:p14="http://schemas.microsoft.com/office/powerpoint/2010/main" val="2900212263"/>
              </p:ext>
            </p:extLst>
          </p:nvPr>
        </p:nvGraphicFramePr>
        <p:xfrm>
          <a:off x="1114425" y="2620963"/>
          <a:ext cx="6931025" cy="2114550"/>
        </p:xfrm>
        <a:graphic>
          <a:graphicData uri="http://schemas.openxmlformats.org/presentationml/2006/ole">
            <mc:AlternateContent xmlns:mc="http://schemas.openxmlformats.org/markup-compatibility/2006">
              <mc:Choice xmlns:v="urn:schemas-microsoft-com:vml" Requires="v">
                <p:oleObj spid="_x0000_s4110" name="Equation" r:id="rId3" imgW="2997200" imgH="914400" progId="Equation.3">
                  <p:embed/>
                </p:oleObj>
              </mc:Choice>
              <mc:Fallback>
                <p:oleObj name="Equation" r:id="rId3" imgW="29972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2620963"/>
                        <a:ext cx="6931025" cy="211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914400" y="1706880"/>
            <a:ext cx="9890464" cy="1077218"/>
          </a:xfrm>
          <a:prstGeom prst="rect">
            <a:avLst/>
          </a:prstGeom>
          <a:noFill/>
        </p:spPr>
        <p:txBody>
          <a:bodyPr wrap="none" rtlCol="0">
            <a:spAutoFit/>
          </a:bodyPr>
          <a:lstStyle/>
          <a:p>
            <a:r>
              <a:rPr lang="en-US" sz="3200" dirty="0" err="1" smtClean="0"/>
              <a:t>Mengubah</a:t>
            </a:r>
            <a:r>
              <a:rPr lang="en-US" sz="3200" dirty="0" smtClean="0"/>
              <a:t> </a:t>
            </a:r>
            <a:r>
              <a:rPr lang="en-US" sz="3200" dirty="0" err="1"/>
              <a:t>pemetaan</a:t>
            </a:r>
            <a:r>
              <a:rPr lang="en-US" sz="3200" dirty="0"/>
              <a:t> grey level </a:t>
            </a:r>
            <a:r>
              <a:rPr lang="en-US" sz="3200" dirty="0" err="1"/>
              <a:t>pada</a:t>
            </a:r>
            <a:r>
              <a:rPr lang="en-US" sz="3200" dirty="0"/>
              <a:t> </a:t>
            </a:r>
            <a:r>
              <a:rPr lang="en-US" sz="3200" dirty="0" err="1"/>
              <a:t>citra</a:t>
            </a:r>
            <a:r>
              <a:rPr lang="en-US" sz="3200" dirty="0"/>
              <a:t>, </a:t>
            </a:r>
            <a:r>
              <a:rPr lang="en-US" sz="3200" dirty="0" err="1"/>
              <a:t>dengan</a:t>
            </a:r>
            <a:r>
              <a:rPr lang="en-US" sz="3200" dirty="0"/>
              <a:t> </a:t>
            </a:r>
            <a:r>
              <a:rPr lang="en-US" sz="3200" dirty="0" err="1"/>
              <a:t>rumus</a:t>
            </a:r>
            <a:r>
              <a:rPr lang="en-US" sz="3200" dirty="0"/>
              <a:t>:</a:t>
            </a:r>
          </a:p>
          <a:p>
            <a:endParaRPr lang="en-US" sz="3200" dirty="0"/>
          </a:p>
        </p:txBody>
      </p:sp>
      <p:sp>
        <p:nvSpPr>
          <p:cNvPr id="3" name="Slide Number Placeholder 2"/>
          <p:cNvSpPr>
            <a:spLocks noGrp="1"/>
          </p:cNvSpPr>
          <p:nvPr>
            <p:ph type="sldNum" sz="quarter" idx="12"/>
          </p:nvPr>
        </p:nvSpPr>
        <p:spPr/>
        <p:txBody>
          <a:bodyPr/>
          <a:lstStyle/>
          <a:p>
            <a:fld id="{8952BB00-CEA7-47F9-B371-083F3EC8A1A6}" type="slidenum">
              <a:rPr lang="id-ID" smtClean="0"/>
              <a:t>44</a:t>
            </a:fld>
            <a:endParaRPr lang="id-ID"/>
          </a:p>
        </p:txBody>
      </p:sp>
    </p:spTree>
    <p:extLst>
      <p:ext uri="{BB962C8B-B14F-4D97-AF65-F5344CB8AC3E}">
        <p14:creationId xmlns:p14="http://schemas.microsoft.com/office/powerpoint/2010/main" val="18292048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Langkah-Langkah</a:t>
            </a:r>
            <a:r>
              <a:rPr lang="en-US" dirty="0" smtClean="0"/>
              <a:t> Histogram </a:t>
            </a:r>
            <a:r>
              <a:rPr lang="en-US" dirty="0" err="1" smtClean="0"/>
              <a:t>Ekualisasi</a:t>
            </a:r>
            <a:endParaRPr lang="en-US" dirty="0"/>
          </a:p>
        </p:txBody>
      </p:sp>
      <p:sp>
        <p:nvSpPr>
          <p:cNvPr id="4" name="TextBox 3"/>
          <p:cNvSpPr txBox="1"/>
          <p:nvPr/>
        </p:nvSpPr>
        <p:spPr>
          <a:xfrm>
            <a:off x="5166575" y="1533411"/>
            <a:ext cx="6882857" cy="2554545"/>
          </a:xfrm>
          <a:prstGeom prst="rect">
            <a:avLst/>
          </a:prstGeom>
          <a:noFill/>
        </p:spPr>
        <p:txBody>
          <a:bodyPr wrap="square" rtlCol="0">
            <a:spAutoFit/>
          </a:bodyPr>
          <a:lstStyle/>
          <a:p>
            <a:pPr marL="342900" lvl="0" indent="-342900">
              <a:buFont typeface="+mj-lt"/>
              <a:buAutoNum type="arabicPeriod"/>
            </a:pPr>
            <a:r>
              <a:rPr lang="id-ID" sz="2000" dirty="0"/>
              <a:t>Diketahui citra asal, 4x4 dengan range keabuan [0-9] </a:t>
            </a:r>
            <a:r>
              <a:rPr lang="id-ID" sz="2000" dirty="0" smtClean="0"/>
              <a:t>pada gambar bagian a.</a:t>
            </a:r>
            <a:endParaRPr lang="en-US" sz="2000" dirty="0"/>
          </a:p>
          <a:p>
            <a:pPr marL="342900" lvl="0" indent="-342900">
              <a:buFont typeface="+mj-lt"/>
              <a:buAutoNum type="arabicPeriod"/>
            </a:pPr>
            <a:r>
              <a:rPr lang="id-ID" sz="2000" dirty="0"/>
              <a:t>Buat histogram citra asal, gambar </a:t>
            </a:r>
            <a:r>
              <a:rPr lang="id-ID" sz="2000" dirty="0" smtClean="0"/>
              <a:t>bagian </a:t>
            </a:r>
            <a:r>
              <a:rPr lang="id-ID" sz="2000" dirty="0"/>
              <a:t>b.</a:t>
            </a:r>
            <a:endParaRPr lang="en-US" sz="2000" dirty="0"/>
          </a:p>
          <a:p>
            <a:pPr marL="342900" lvl="0" indent="-342900">
              <a:buFont typeface="+mj-lt"/>
              <a:buAutoNum type="arabicPeriod"/>
            </a:pPr>
            <a:r>
              <a:rPr lang="id-ID" sz="2000" dirty="0"/>
              <a:t>Buat tabel proses histogram ekualisasi, </a:t>
            </a:r>
            <a:endParaRPr lang="en-US" sz="2000" dirty="0"/>
          </a:p>
          <a:p>
            <a:pPr marL="342900" lvl="0" indent="-342900">
              <a:buFont typeface="+mj-lt"/>
              <a:buAutoNum type="arabicPeriod"/>
            </a:pPr>
            <a:r>
              <a:rPr lang="id-ID" sz="2000" dirty="0"/>
              <a:t>Mengacu pada hasil tabel </a:t>
            </a:r>
            <a:r>
              <a:rPr lang="en-US" sz="2000" dirty="0" err="1" smtClean="0"/>
              <a:t>dapatkan</a:t>
            </a:r>
            <a:r>
              <a:rPr lang="id-ID" sz="2000" dirty="0" smtClean="0"/>
              <a:t> </a:t>
            </a:r>
            <a:r>
              <a:rPr lang="id-ID" sz="2000" dirty="0"/>
              <a:t>citra output, gambar </a:t>
            </a:r>
            <a:r>
              <a:rPr lang="id-ID" sz="2000" dirty="0" smtClean="0"/>
              <a:t>bagian </a:t>
            </a:r>
            <a:r>
              <a:rPr lang="en-US" sz="2000" dirty="0" smtClean="0"/>
              <a:t>c</a:t>
            </a:r>
            <a:r>
              <a:rPr lang="id-ID" sz="2000" dirty="0" smtClean="0"/>
              <a:t>.</a:t>
            </a:r>
            <a:endParaRPr lang="en-US" sz="2000" dirty="0"/>
          </a:p>
          <a:p>
            <a:pPr marL="342900" lvl="0" indent="-342900">
              <a:buFont typeface="+mj-lt"/>
              <a:buAutoNum type="arabicPeriod"/>
            </a:pPr>
            <a:r>
              <a:rPr lang="id-ID" sz="2000" dirty="0"/>
              <a:t>Buat histogram ekualisasi mengacu pada citra output no </a:t>
            </a:r>
            <a:r>
              <a:rPr lang="id-ID" sz="2000" dirty="0" smtClean="0"/>
              <a:t>4,</a:t>
            </a:r>
            <a:r>
              <a:rPr lang="en-US" sz="2000" dirty="0" err="1" smtClean="0"/>
              <a:t>gambar</a:t>
            </a:r>
            <a:r>
              <a:rPr lang="en-US" sz="2000" dirty="0" smtClean="0"/>
              <a:t> </a:t>
            </a:r>
            <a:r>
              <a:rPr lang="en-US" sz="2000" dirty="0" err="1" smtClean="0"/>
              <a:t>bagian</a:t>
            </a:r>
            <a:r>
              <a:rPr lang="en-US" sz="2000" dirty="0" smtClean="0"/>
              <a:t> d</a:t>
            </a:r>
            <a:endParaRPr lang="en-US" sz="2000" dirty="0"/>
          </a:p>
        </p:txBody>
      </p:sp>
      <p:grpSp>
        <p:nvGrpSpPr>
          <p:cNvPr id="5" name="Group 4"/>
          <p:cNvGrpSpPr/>
          <p:nvPr/>
        </p:nvGrpSpPr>
        <p:grpSpPr>
          <a:xfrm>
            <a:off x="264757" y="1533411"/>
            <a:ext cx="4262641" cy="2174671"/>
            <a:chOff x="0" y="0"/>
            <a:chExt cx="6561137" cy="3706812"/>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4012"/>
              <a:ext cx="6561137"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0"/>
              <a:ext cx="16303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264757" y="4126462"/>
            <a:ext cx="5284397" cy="2184598"/>
          </a:xfrm>
          <a:prstGeom prst="rect">
            <a:avLst/>
          </a:prstGeom>
          <a:noFill/>
          <a:ln>
            <a:noFill/>
          </a:ln>
          <a:extLst/>
        </p:spPr>
      </p:pic>
      <p:grpSp>
        <p:nvGrpSpPr>
          <p:cNvPr id="9" name="Group 8"/>
          <p:cNvGrpSpPr/>
          <p:nvPr/>
        </p:nvGrpSpPr>
        <p:grpSpPr>
          <a:xfrm>
            <a:off x="6154717" y="4040131"/>
            <a:ext cx="3884295" cy="2113915"/>
            <a:chOff x="0" y="0"/>
            <a:chExt cx="6918325" cy="3962400"/>
          </a:xfrm>
        </p:grpSpPr>
        <p:pic>
          <p:nvPicPr>
            <p:cNvPr id="1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04800"/>
              <a:ext cx="69183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350" y="0"/>
              <a:ext cx="16303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extBox 11"/>
          <p:cNvSpPr txBox="1"/>
          <p:nvPr/>
        </p:nvSpPr>
        <p:spPr>
          <a:xfrm>
            <a:off x="1161167" y="3564736"/>
            <a:ext cx="1975221" cy="400110"/>
          </a:xfrm>
          <a:prstGeom prst="rect">
            <a:avLst/>
          </a:prstGeom>
          <a:noFill/>
        </p:spPr>
        <p:txBody>
          <a:bodyPr wrap="none" rtlCol="0">
            <a:spAutoFit/>
          </a:bodyPr>
          <a:lstStyle/>
          <a:p>
            <a:r>
              <a:rPr lang="en-US" sz="2000" dirty="0" err="1" smtClean="0"/>
              <a:t>Gambar</a:t>
            </a:r>
            <a:r>
              <a:rPr lang="en-US" sz="2000" dirty="0" smtClean="0"/>
              <a:t> a. </a:t>
            </a:r>
            <a:r>
              <a:rPr lang="en-US" sz="2000" dirty="0" err="1" smtClean="0"/>
              <a:t>dan</a:t>
            </a:r>
            <a:r>
              <a:rPr lang="en-US" sz="2000" dirty="0" smtClean="0"/>
              <a:t> b.</a:t>
            </a:r>
            <a:endParaRPr lang="en-US" sz="2000" dirty="0"/>
          </a:p>
        </p:txBody>
      </p:sp>
      <p:sp>
        <p:nvSpPr>
          <p:cNvPr id="13" name="TextBox 12"/>
          <p:cNvSpPr txBox="1"/>
          <p:nvPr/>
        </p:nvSpPr>
        <p:spPr>
          <a:xfrm>
            <a:off x="1449255" y="6356152"/>
            <a:ext cx="2694777" cy="400110"/>
          </a:xfrm>
          <a:prstGeom prst="rect">
            <a:avLst/>
          </a:prstGeom>
          <a:noFill/>
        </p:spPr>
        <p:txBody>
          <a:bodyPr wrap="none" rtlCol="0">
            <a:spAutoFit/>
          </a:bodyPr>
          <a:lstStyle/>
          <a:p>
            <a:r>
              <a:rPr lang="en-US" sz="2000" dirty="0" err="1" smtClean="0"/>
              <a:t>Tabel</a:t>
            </a:r>
            <a:r>
              <a:rPr lang="en-US" sz="2000" dirty="0" smtClean="0"/>
              <a:t> Proses </a:t>
            </a:r>
            <a:r>
              <a:rPr lang="en-US" sz="2000" dirty="0" err="1" smtClean="0"/>
              <a:t>HEkualisasi</a:t>
            </a:r>
            <a:endParaRPr lang="en-US" sz="2000" dirty="0"/>
          </a:p>
        </p:txBody>
      </p:sp>
      <p:sp>
        <p:nvSpPr>
          <p:cNvPr id="14" name="TextBox 13"/>
          <p:cNvSpPr txBox="1"/>
          <p:nvPr/>
        </p:nvSpPr>
        <p:spPr>
          <a:xfrm>
            <a:off x="6819695" y="6295062"/>
            <a:ext cx="1832553" cy="400110"/>
          </a:xfrm>
          <a:prstGeom prst="rect">
            <a:avLst/>
          </a:prstGeom>
          <a:noFill/>
        </p:spPr>
        <p:txBody>
          <a:bodyPr wrap="none" rtlCol="0">
            <a:spAutoFit/>
          </a:bodyPr>
          <a:lstStyle/>
          <a:p>
            <a:r>
              <a:rPr lang="en-US" sz="2000" dirty="0" err="1" smtClean="0"/>
              <a:t>Gambar</a:t>
            </a:r>
            <a:r>
              <a:rPr lang="en-US" sz="2000" dirty="0" smtClean="0"/>
              <a:t> c </a:t>
            </a:r>
            <a:r>
              <a:rPr lang="en-US" sz="2000" dirty="0" err="1" smtClean="0"/>
              <a:t>dan</a:t>
            </a:r>
            <a:r>
              <a:rPr lang="en-US" sz="2000" dirty="0" smtClean="0"/>
              <a:t> d</a:t>
            </a:r>
            <a:endParaRPr lang="en-US" sz="2000" dirty="0"/>
          </a:p>
        </p:txBody>
      </p:sp>
      <p:sp>
        <p:nvSpPr>
          <p:cNvPr id="3" name="Slide Number Placeholder 2"/>
          <p:cNvSpPr>
            <a:spLocks noGrp="1"/>
          </p:cNvSpPr>
          <p:nvPr>
            <p:ph type="sldNum" sz="quarter" idx="12"/>
          </p:nvPr>
        </p:nvSpPr>
        <p:spPr/>
        <p:txBody>
          <a:bodyPr/>
          <a:lstStyle/>
          <a:p>
            <a:fld id="{8952BB00-CEA7-47F9-B371-083F3EC8A1A6}" type="slidenum">
              <a:rPr lang="id-ID" smtClean="0"/>
              <a:t>45</a:t>
            </a:fld>
            <a:endParaRPr lang="id-ID"/>
          </a:p>
        </p:txBody>
      </p:sp>
    </p:spTree>
    <p:extLst>
      <p:ext uri="{BB962C8B-B14F-4D97-AF65-F5344CB8AC3E}">
        <p14:creationId xmlns:p14="http://schemas.microsoft.com/office/powerpoint/2010/main" val="5737227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sz="3200" dirty="0" smtClean="0"/>
              <a:t>Histogram </a:t>
            </a:r>
            <a:r>
              <a:rPr lang="en-US" sz="3200" dirty="0"/>
              <a:t>Equalization</a:t>
            </a:r>
            <a:br>
              <a:rPr lang="en-US" sz="3200" dirty="0"/>
            </a:br>
            <a:r>
              <a:rPr lang="en-US" sz="3200" dirty="0" smtClean="0"/>
              <a:t>(Hist</a:t>
            </a:r>
            <a:r>
              <a:rPr lang="en-US" sz="3200" dirty="0"/>
              <a:t>. </a:t>
            </a:r>
            <a:r>
              <a:rPr lang="en-US" sz="3200" dirty="0" smtClean="0"/>
              <a:t>Specification</a:t>
            </a:r>
            <a:r>
              <a:rPr lang="en-US" sz="3200" dirty="0"/>
              <a:t>)</a:t>
            </a:r>
          </a:p>
        </p:txBody>
      </p:sp>
      <p:sp>
        <p:nvSpPr>
          <p:cNvPr id="19461" name="Rectangle 3"/>
          <p:cNvSpPr>
            <a:spLocks noGrp="1" noChangeArrowheads="1"/>
          </p:cNvSpPr>
          <p:nvPr>
            <p:ph type="body" idx="1"/>
          </p:nvPr>
        </p:nvSpPr>
        <p:spPr>
          <a:xfrm>
            <a:off x="471948" y="1776536"/>
            <a:ext cx="6135885" cy="2131787"/>
          </a:xfrm>
        </p:spPr>
        <p:txBody>
          <a:bodyPr/>
          <a:lstStyle/>
          <a:p>
            <a:pPr marL="0" indent="0" eaLnBrk="1" hangingPunct="1">
              <a:buNone/>
            </a:pPr>
            <a:r>
              <a:rPr lang="en-US" dirty="0"/>
              <a:t>Histogram equalization </a:t>
            </a:r>
            <a:r>
              <a:rPr lang="en-US" dirty="0" err="1"/>
              <a:t>tidak</a:t>
            </a:r>
            <a:r>
              <a:rPr lang="en-US" dirty="0"/>
              <a:t> </a:t>
            </a:r>
            <a:r>
              <a:rPr lang="en-US" dirty="0" err="1"/>
              <a:t>dilakukan</a:t>
            </a:r>
            <a:r>
              <a:rPr lang="en-US" dirty="0"/>
              <a:t> </a:t>
            </a:r>
            <a:r>
              <a:rPr lang="en-US" dirty="0" err="1"/>
              <a:t>pada</a:t>
            </a:r>
            <a:r>
              <a:rPr lang="en-US" dirty="0"/>
              <a:t> </a:t>
            </a:r>
            <a:r>
              <a:rPr lang="en-US" dirty="0" err="1"/>
              <a:t>seluruh</a:t>
            </a:r>
            <a:r>
              <a:rPr lang="en-US" dirty="0"/>
              <a:t> </a:t>
            </a:r>
            <a:r>
              <a:rPr lang="en-US" dirty="0" err="1"/>
              <a:t>bagian</a:t>
            </a:r>
            <a:r>
              <a:rPr lang="en-US" dirty="0"/>
              <a:t> </a:t>
            </a:r>
            <a:r>
              <a:rPr lang="en-US" dirty="0" err="1"/>
              <a:t>dari</a:t>
            </a:r>
            <a:r>
              <a:rPr lang="en-US" dirty="0"/>
              <a:t> </a:t>
            </a:r>
            <a:r>
              <a:rPr lang="en-US" u="sng" dirty="0" err="1"/>
              <a:t>histrogram</a:t>
            </a:r>
            <a:r>
              <a:rPr lang="en-US" dirty="0"/>
              <a:t> </a:t>
            </a:r>
            <a:r>
              <a:rPr lang="en-US" dirty="0" err="1"/>
              <a:t>tapi</a:t>
            </a:r>
            <a:r>
              <a:rPr lang="en-US" dirty="0"/>
              <a:t> </a:t>
            </a:r>
            <a:r>
              <a:rPr lang="en-US" dirty="0" err="1"/>
              <a:t>hanya</a:t>
            </a:r>
            <a:r>
              <a:rPr lang="en-US" dirty="0"/>
              <a:t> </a:t>
            </a:r>
            <a:r>
              <a:rPr lang="en-US" dirty="0" err="1"/>
              <a:t>pada</a:t>
            </a:r>
            <a:r>
              <a:rPr lang="en-US" dirty="0"/>
              <a:t> </a:t>
            </a:r>
            <a:r>
              <a:rPr lang="en-US" dirty="0" err="1"/>
              <a:t>bagian</a:t>
            </a:r>
            <a:r>
              <a:rPr lang="en-US" dirty="0"/>
              <a:t> </a:t>
            </a:r>
            <a:r>
              <a:rPr lang="en-US" dirty="0" err="1"/>
              <a:t>tertentu</a:t>
            </a:r>
            <a:r>
              <a:rPr lang="en-US" dirty="0"/>
              <a:t> </a:t>
            </a:r>
            <a:r>
              <a:rPr lang="en-US" dirty="0" err="1"/>
              <a:t>saja</a:t>
            </a:r>
            <a:endParaRPr lang="en-US" dirty="0"/>
          </a:p>
        </p:txBody>
      </p:sp>
      <p:pic>
        <p:nvPicPr>
          <p:cNvPr id="19462" name="Picture 4" descr="hi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833" y="1598114"/>
            <a:ext cx="4424794" cy="4620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650670" y="6353880"/>
            <a:ext cx="5151120" cy="261610"/>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100" dirty="0"/>
              <a:t>(Images from </a:t>
            </a:r>
            <a:r>
              <a:rPr lang="en-US" sz="1100" dirty="0" err="1" smtClean="0"/>
              <a:t>Aniati</a:t>
            </a:r>
            <a:r>
              <a:rPr lang="en-US" sz="1100" dirty="0" smtClean="0"/>
              <a:t> </a:t>
            </a:r>
            <a:r>
              <a:rPr lang="en-US" sz="1100" dirty="0" err="1" smtClean="0"/>
              <a:t>Murni</a:t>
            </a:r>
            <a:r>
              <a:rPr lang="en-US" sz="1100" dirty="0" smtClean="0"/>
              <a:t>, Dina </a:t>
            </a:r>
            <a:r>
              <a:rPr lang="en-US" sz="1100" dirty="0" err="1" smtClean="0"/>
              <a:t>Chahyati</a:t>
            </a:r>
            <a:r>
              <a:rPr lang="en-US" sz="1100" dirty="0" smtClean="0"/>
              <a:t>, Lecture Note </a:t>
            </a:r>
            <a:r>
              <a:rPr lang="en-US" sz="1100" dirty="0" err="1" smtClean="0"/>
              <a:t>Peningkatan</a:t>
            </a:r>
            <a:r>
              <a:rPr lang="en-US" sz="1100" dirty="0" smtClean="0"/>
              <a:t> </a:t>
            </a:r>
            <a:r>
              <a:rPr lang="en-US" sz="1100" dirty="0" err="1" smtClean="0"/>
              <a:t>Mutu</a:t>
            </a:r>
            <a:r>
              <a:rPr lang="en-US" sz="1100" dirty="0" smtClean="0"/>
              <a:t> Citra, UI).</a:t>
            </a:r>
            <a:endParaRPr lang="en-US" sz="1100" dirty="0"/>
          </a:p>
        </p:txBody>
      </p:sp>
      <p:sp>
        <p:nvSpPr>
          <p:cNvPr id="2" name="Slide Number Placeholder 1"/>
          <p:cNvSpPr>
            <a:spLocks noGrp="1"/>
          </p:cNvSpPr>
          <p:nvPr>
            <p:ph type="sldNum" sz="quarter" idx="12"/>
          </p:nvPr>
        </p:nvSpPr>
        <p:spPr/>
        <p:txBody>
          <a:bodyPr/>
          <a:lstStyle/>
          <a:p>
            <a:fld id="{8952BB00-CEA7-47F9-B371-083F3EC8A1A6}" type="slidenum">
              <a:rPr lang="id-ID" smtClean="0"/>
              <a:t>46</a:t>
            </a:fld>
            <a:endParaRPr lang="id-ID"/>
          </a:p>
        </p:txBody>
      </p:sp>
    </p:spTree>
    <p:extLst>
      <p:ext uri="{BB962C8B-B14F-4D97-AF65-F5344CB8AC3E}">
        <p14:creationId xmlns:p14="http://schemas.microsoft.com/office/powerpoint/2010/main" val="22913281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1427162" y="241539"/>
            <a:ext cx="7793038" cy="1225354"/>
          </a:xfrm>
        </p:spPr>
        <p:txBody>
          <a:bodyPr/>
          <a:lstStyle/>
          <a:p>
            <a:pPr eaLnBrk="1" hangingPunct="1"/>
            <a:r>
              <a:rPr lang="en-US" sz="3600" dirty="0" smtClean="0"/>
              <a:t>Histogram </a:t>
            </a:r>
            <a:r>
              <a:rPr lang="en-US" sz="3600" dirty="0"/>
              <a:t>Equalization</a:t>
            </a:r>
            <a:br>
              <a:rPr lang="en-US" sz="3600" dirty="0"/>
            </a:br>
            <a:r>
              <a:rPr lang="en-US" sz="3200" dirty="0" smtClean="0"/>
              <a:t>specific </a:t>
            </a:r>
            <a:r>
              <a:rPr lang="en-US" sz="3200" dirty="0"/>
              <a:t>area (local enhancement)</a:t>
            </a:r>
          </a:p>
        </p:txBody>
      </p:sp>
      <p:sp>
        <p:nvSpPr>
          <p:cNvPr id="20485" name="Rectangle 3"/>
          <p:cNvSpPr>
            <a:spLocks noGrp="1" noChangeArrowheads="1"/>
          </p:cNvSpPr>
          <p:nvPr>
            <p:ph type="body" idx="1"/>
          </p:nvPr>
        </p:nvSpPr>
        <p:spPr>
          <a:xfrm>
            <a:off x="1411288" y="1697734"/>
            <a:ext cx="9942512" cy="725487"/>
          </a:xfrm>
        </p:spPr>
        <p:txBody>
          <a:bodyPr>
            <a:noAutofit/>
          </a:bodyPr>
          <a:lstStyle/>
          <a:p>
            <a:pPr eaLnBrk="1" hangingPunct="1">
              <a:lnSpc>
                <a:spcPct val="80000"/>
              </a:lnSpc>
            </a:pPr>
            <a:r>
              <a:rPr lang="en-US" sz="3200" dirty="0"/>
              <a:t>Histogram equalization </a:t>
            </a:r>
            <a:r>
              <a:rPr lang="en-US" sz="3200" dirty="0" err="1"/>
              <a:t>hanya</a:t>
            </a:r>
            <a:r>
              <a:rPr lang="en-US" sz="3200" dirty="0"/>
              <a:t> </a:t>
            </a:r>
            <a:r>
              <a:rPr lang="en-US" sz="3200" dirty="0" err="1"/>
              <a:t>dilakukan</a:t>
            </a:r>
            <a:r>
              <a:rPr lang="en-US" sz="3200" dirty="0"/>
              <a:t> </a:t>
            </a:r>
            <a:r>
              <a:rPr lang="en-US" sz="3200" dirty="0" err="1"/>
              <a:t>pada</a:t>
            </a:r>
            <a:r>
              <a:rPr lang="en-US" sz="3200" dirty="0"/>
              <a:t> </a:t>
            </a:r>
            <a:r>
              <a:rPr lang="en-US" sz="3200" dirty="0" err="1"/>
              <a:t>bagian</a:t>
            </a:r>
            <a:r>
              <a:rPr lang="en-US" sz="3200" dirty="0"/>
              <a:t> </a:t>
            </a:r>
            <a:r>
              <a:rPr lang="en-US" sz="3200" dirty="0" err="1"/>
              <a:t>tertentu</a:t>
            </a:r>
            <a:r>
              <a:rPr lang="en-US" sz="3200" dirty="0"/>
              <a:t> </a:t>
            </a:r>
            <a:r>
              <a:rPr lang="en-US" sz="3200" dirty="0" err="1"/>
              <a:t>dari</a:t>
            </a:r>
            <a:r>
              <a:rPr lang="en-US" sz="3200" dirty="0"/>
              <a:t> </a:t>
            </a:r>
            <a:r>
              <a:rPr lang="en-US" sz="3200" u="sng" dirty="0" err="1"/>
              <a:t>citra</a:t>
            </a:r>
            <a:endParaRPr lang="en-US" sz="3200" u="sng" dirty="0"/>
          </a:p>
        </p:txBody>
      </p:sp>
      <p:pic>
        <p:nvPicPr>
          <p:cNvPr id="20486" name="Picture 4" descr="kucinglutueq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895601"/>
            <a:ext cx="33528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5" descr="kucinglut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05126"/>
            <a:ext cx="33528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3291840" y="6348046"/>
            <a:ext cx="5151120" cy="261610"/>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100" dirty="0"/>
              <a:t>(Images from </a:t>
            </a:r>
            <a:r>
              <a:rPr lang="en-US" sz="1100" dirty="0" err="1" smtClean="0"/>
              <a:t>Aniati</a:t>
            </a:r>
            <a:r>
              <a:rPr lang="en-US" sz="1100" dirty="0" smtClean="0"/>
              <a:t> </a:t>
            </a:r>
            <a:r>
              <a:rPr lang="en-US" sz="1100" dirty="0" err="1" smtClean="0"/>
              <a:t>Murni</a:t>
            </a:r>
            <a:r>
              <a:rPr lang="en-US" sz="1100" dirty="0" smtClean="0"/>
              <a:t>, Dina </a:t>
            </a:r>
            <a:r>
              <a:rPr lang="en-US" sz="1100" dirty="0" err="1" smtClean="0"/>
              <a:t>Chahyati</a:t>
            </a:r>
            <a:r>
              <a:rPr lang="en-US" sz="1100" dirty="0" smtClean="0"/>
              <a:t>, Lecture Note </a:t>
            </a:r>
            <a:r>
              <a:rPr lang="en-US" sz="1100" dirty="0" err="1" smtClean="0"/>
              <a:t>Peningkatan</a:t>
            </a:r>
            <a:r>
              <a:rPr lang="en-US" sz="1100" dirty="0" smtClean="0"/>
              <a:t> </a:t>
            </a:r>
            <a:r>
              <a:rPr lang="en-US" sz="1100" dirty="0" err="1" smtClean="0"/>
              <a:t>Mutu</a:t>
            </a:r>
            <a:r>
              <a:rPr lang="en-US" sz="1100" dirty="0" smtClean="0"/>
              <a:t> Citra, UI).</a:t>
            </a:r>
            <a:endParaRPr lang="en-US" sz="1100" dirty="0"/>
          </a:p>
        </p:txBody>
      </p:sp>
      <p:sp>
        <p:nvSpPr>
          <p:cNvPr id="2" name="Slide Number Placeholder 1"/>
          <p:cNvSpPr>
            <a:spLocks noGrp="1"/>
          </p:cNvSpPr>
          <p:nvPr>
            <p:ph type="sldNum" sz="quarter" idx="12"/>
          </p:nvPr>
        </p:nvSpPr>
        <p:spPr/>
        <p:txBody>
          <a:bodyPr/>
          <a:lstStyle/>
          <a:p>
            <a:fld id="{8952BB00-CEA7-47F9-B371-083F3EC8A1A6}" type="slidenum">
              <a:rPr lang="id-ID" smtClean="0"/>
              <a:t>47</a:t>
            </a:fld>
            <a:endParaRPr lang="id-ID"/>
          </a:p>
        </p:txBody>
      </p:sp>
    </p:spTree>
    <p:extLst>
      <p:ext uri="{BB962C8B-B14F-4D97-AF65-F5344CB8AC3E}">
        <p14:creationId xmlns:p14="http://schemas.microsoft.com/office/powerpoint/2010/main" val="10598389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Histogram </a:t>
            </a:r>
            <a:r>
              <a:rPr lang="en-US" dirty="0"/>
              <a:t>Equalization</a:t>
            </a:r>
            <a:br>
              <a:rPr lang="en-US" dirty="0"/>
            </a:br>
            <a:r>
              <a:rPr lang="en-US" dirty="0" smtClean="0"/>
              <a:t>specific </a:t>
            </a:r>
            <a:r>
              <a:rPr lang="en-US" dirty="0"/>
              <a:t>area (local enhancement)</a:t>
            </a:r>
          </a:p>
        </p:txBody>
      </p:sp>
      <p:pic>
        <p:nvPicPr>
          <p:cNvPr id="4" name="Picture 3" descr="h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5641" y="1715316"/>
            <a:ext cx="40401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1069676" y="2419351"/>
            <a:ext cx="449292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2800" dirty="0"/>
              <a:t>Histogram equalization</a:t>
            </a:r>
          </a:p>
          <a:p>
            <a:r>
              <a:rPr lang="en-US" sz="2800" dirty="0" err="1"/>
              <a:t>menggunakan</a:t>
            </a:r>
            <a:r>
              <a:rPr lang="en-US" sz="2800" dirty="0"/>
              <a:t> </a:t>
            </a:r>
            <a:r>
              <a:rPr lang="en-US" sz="2800" dirty="0" err="1"/>
              <a:t>jendela</a:t>
            </a:r>
            <a:r>
              <a:rPr lang="en-US" sz="2800" dirty="0"/>
              <a:t> 7x7</a:t>
            </a:r>
          </a:p>
          <a:p>
            <a:endParaRPr lang="en-US" sz="2800" dirty="0"/>
          </a:p>
        </p:txBody>
      </p:sp>
      <p:sp>
        <p:nvSpPr>
          <p:cNvPr id="6" name="Text Box 5"/>
          <p:cNvSpPr txBox="1">
            <a:spLocks noChangeArrowheads="1"/>
          </p:cNvSpPr>
          <p:nvPr/>
        </p:nvSpPr>
        <p:spPr bwMode="auto">
          <a:xfrm>
            <a:off x="5260175" y="6387467"/>
            <a:ext cx="5151120" cy="261610"/>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100" dirty="0"/>
              <a:t>(Images from </a:t>
            </a:r>
            <a:r>
              <a:rPr lang="en-US" sz="1100" dirty="0" err="1" smtClean="0"/>
              <a:t>Aniati</a:t>
            </a:r>
            <a:r>
              <a:rPr lang="en-US" sz="1100" dirty="0" smtClean="0"/>
              <a:t> </a:t>
            </a:r>
            <a:r>
              <a:rPr lang="en-US" sz="1100" dirty="0" err="1" smtClean="0"/>
              <a:t>Murni</a:t>
            </a:r>
            <a:r>
              <a:rPr lang="en-US" sz="1100" dirty="0" smtClean="0"/>
              <a:t>, Dina </a:t>
            </a:r>
            <a:r>
              <a:rPr lang="en-US" sz="1100" dirty="0" err="1" smtClean="0"/>
              <a:t>Chahyati</a:t>
            </a:r>
            <a:r>
              <a:rPr lang="en-US" sz="1100" dirty="0" smtClean="0"/>
              <a:t>, Lecture Note </a:t>
            </a:r>
            <a:r>
              <a:rPr lang="en-US" sz="1100" dirty="0" err="1" smtClean="0"/>
              <a:t>Peningkatan</a:t>
            </a:r>
            <a:r>
              <a:rPr lang="en-US" sz="1100" dirty="0" smtClean="0"/>
              <a:t> </a:t>
            </a:r>
            <a:r>
              <a:rPr lang="en-US" sz="1100" dirty="0" err="1" smtClean="0"/>
              <a:t>Mutu</a:t>
            </a:r>
            <a:r>
              <a:rPr lang="en-US" sz="1100" dirty="0" smtClean="0"/>
              <a:t> Citra, UI).</a:t>
            </a:r>
            <a:endParaRPr lang="en-US" sz="1100" dirty="0"/>
          </a:p>
        </p:txBody>
      </p:sp>
      <p:sp>
        <p:nvSpPr>
          <p:cNvPr id="3" name="Slide Number Placeholder 2"/>
          <p:cNvSpPr>
            <a:spLocks noGrp="1"/>
          </p:cNvSpPr>
          <p:nvPr>
            <p:ph type="sldNum" sz="quarter" idx="12"/>
          </p:nvPr>
        </p:nvSpPr>
        <p:spPr/>
        <p:txBody>
          <a:bodyPr/>
          <a:lstStyle/>
          <a:p>
            <a:fld id="{8952BB00-CEA7-47F9-B371-083F3EC8A1A6}" type="slidenum">
              <a:rPr lang="id-ID" smtClean="0"/>
              <a:t>48</a:t>
            </a:fld>
            <a:endParaRPr lang="id-ID"/>
          </a:p>
        </p:txBody>
      </p:sp>
    </p:spTree>
    <p:extLst>
      <p:ext uri="{BB962C8B-B14F-4D97-AF65-F5344CB8AC3E}">
        <p14:creationId xmlns:p14="http://schemas.microsoft.com/office/powerpoint/2010/main" val="8463713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Image Enhancement </a:t>
            </a:r>
            <a:r>
              <a:rPr lang="en-US" dirty="0" err="1" smtClean="0"/>
              <a:t>menggunakan</a:t>
            </a:r>
            <a:r>
              <a:rPr lang="en-US" dirty="0" smtClean="0"/>
              <a:t/>
            </a:r>
            <a:br>
              <a:rPr lang="en-US" dirty="0" smtClean="0"/>
            </a:br>
            <a:r>
              <a:rPr lang="en-US" dirty="0" err="1" smtClean="0"/>
              <a:t>Operasi</a:t>
            </a:r>
            <a:r>
              <a:rPr lang="en-US" dirty="0" smtClean="0"/>
              <a:t> </a:t>
            </a:r>
            <a:r>
              <a:rPr lang="en-US" dirty="0" err="1" smtClean="0"/>
              <a:t>Aritmatika</a:t>
            </a:r>
            <a:r>
              <a:rPr lang="en-US" dirty="0" smtClean="0"/>
              <a:t> </a:t>
            </a:r>
            <a:r>
              <a:rPr lang="en-US" dirty="0" err="1" smtClean="0"/>
              <a:t>dan</a:t>
            </a:r>
            <a:r>
              <a:rPr lang="en-US" dirty="0" smtClean="0"/>
              <a:t> </a:t>
            </a:r>
            <a:r>
              <a:rPr lang="en-US" dirty="0" err="1" smtClean="0"/>
              <a:t>Logika</a:t>
            </a:r>
            <a:endParaRPr lang="en-US" dirty="0"/>
          </a:p>
        </p:txBody>
      </p:sp>
      <p:sp>
        <p:nvSpPr>
          <p:cNvPr id="104451" name="Content Placeholder 2"/>
          <p:cNvSpPr>
            <a:spLocks noGrp="1"/>
          </p:cNvSpPr>
          <p:nvPr>
            <p:ph idx="1"/>
          </p:nvPr>
        </p:nvSpPr>
        <p:spPr/>
        <p:txBody>
          <a:bodyPr>
            <a:normAutofit/>
          </a:bodyPr>
          <a:lstStyle/>
          <a:p>
            <a:r>
              <a:rPr lang="en-US" sz="3600" dirty="0" err="1" smtClean="0"/>
              <a:t>Operasi</a:t>
            </a:r>
            <a:r>
              <a:rPr lang="en-US" sz="3600" dirty="0" smtClean="0"/>
              <a:t> </a:t>
            </a:r>
            <a:r>
              <a:rPr lang="en-US" sz="3600" dirty="0" err="1" smtClean="0"/>
              <a:t>Aritmatika</a:t>
            </a:r>
            <a:r>
              <a:rPr lang="en-US" sz="3600" dirty="0" smtClean="0"/>
              <a:t> </a:t>
            </a:r>
            <a:r>
              <a:rPr lang="en-US" sz="3600" dirty="0" err="1" smtClean="0"/>
              <a:t>dan</a:t>
            </a:r>
            <a:r>
              <a:rPr lang="en-US" sz="3600" dirty="0" smtClean="0"/>
              <a:t> </a:t>
            </a:r>
            <a:r>
              <a:rPr lang="en-US" sz="3600" dirty="0" err="1" smtClean="0"/>
              <a:t>Logika</a:t>
            </a:r>
            <a:r>
              <a:rPr lang="en-US" sz="3600" dirty="0" smtClean="0"/>
              <a:t> </a:t>
            </a:r>
            <a:r>
              <a:rPr lang="en-US" sz="3600" dirty="0" err="1" smtClean="0"/>
              <a:t>dilakukan</a:t>
            </a:r>
            <a:r>
              <a:rPr lang="en-US" sz="3600" dirty="0" smtClean="0"/>
              <a:t> </a:t>
            </a:r>
            <a:r>
              <a:rPr lang="en-US" sz="3600" dirty="0" err="1" smtClean="0"/>
              <a:t>pada</a:t>
            </a:r>
            <a:r>
              <a:rPr lang="en-US" sz="3600" dirty="0" smtClean="0"/>
              <a:t> </a:t>
            </a:r>
            <a:r>
              <a:rPr lang="en-US" sz="3600" dirty="0" err="1" smtClean="0"/>
              <a:t>piksel</a:t>
            </a:r>
            <a:r>
              <a:rPr lang="en-US" sz="3600" dirty="0" smtClean="0"/>
              <a:t> per </a:t>
            </a:r>
            <a:r>
              <a:rPr lang="en-US" sz="3600" dirty="0" err="1" smtClean="0"/>
              <a:t>piksel</a:t>
            </a:r>
            <a:r>
              <a:rPr lang="en-US" sz="3600" dirty="0" smtClean="0"/>
              <a:t> </a:t>
            </a:r>
            <a:r>
              <a:rPr lang="en-US" sz="3600" dirty="0" err="1" smtClean="0"/>
              <a:t>diantara</a:t>
            </a:r>
            <a:r>
              <a:rPr lang="en-US" sz="3600" dirty="0" smtClean="0"/>
              <a:t> </a:t>
            </a:r>
            <a:r>
              <a:rPr lang="en-US" sz="3600" dirty="0" err="1" smtClean="0"/>
              <a:t>dua</a:t>
            </a:r>
            <a:r>
              <a:rPr lang="en-US" sz="3600" dirty="0" smtClean="0"/>
              <a:t> </a:t>
            </a:r>
            <a:r>
              <a:rPr lang="en-US" sz="3600" dirty="0" err="1" smtClean="0"/>
              <a:t>atau</a:t>
            </a:r>
            <a:r>
              <a:rPr lang="en-US" sz="3600" dirty="0" smtClean="0"/>
              <a:t> </a:t>
            </a:r>
            <a:r>
              <a:rPr lang="en-US" sz="3600" dirty="0" err="1" smtClean="0"/>
              <a:t>lebih</a:t>
            </a:r>
            <a:r>
              <a:rPr lang="en-US" sz="3600" dirty="0" smtClean="0"/>
              <a:t> </a:t>
            </a:r>
            <a:r>
              <a:rPr lang="en-US" sz="3600" dirty="0" err="1" smtClean="0"/>
              <a:t>gambar</a:t>
            </a:r>
            <a:endParaRPr lang="en-US" sz="3600" dirty="0" smtClean="0"/>
          </a:p>
          <a:p>
            <a:r>
              <a:rPr lang="en-US" sz="3600" dirty="0" err="1" smtClean="0"/>
              <a:t>Kecuali</a:t>
            </a:r>
            <a:r>
              <a:rPr lang="en-US" sz="3600" dirty="0" smtClean="0"/>
              <a:t> Not </a:t>
            </a:r>
            <a:r>
              <a:rPr lang="en-US" sz="3600" dirty="0" err="1" smtClean="0"/>
              <a:t>operasi</a:t>
            </a:r>
            <a:r>
              <a:rPr lang="en-US" sz="3600" dirty="0" smtClean="0"/>
              <a:t> yang </a:t>
            </a:r>
            <a:r>
              <a:rPr lang="en-US" sz="3600" dirty="0" err="1" smtClean="0"/>
              <a:t>dijalankan</a:t>
            </a:r>
            <a:r>
              <a:rPr lang="en-US" sz="3600" dirty="0" smtClean="0"/>
              <a:t> </a:t>
            </a:r>
            <a:r>
              <a:rPr lang="en-US" sz="3600" dirty="0" err="1" smtClean="0"/>
              <a:t>hanya</a:t>
            </a:r>
            <a:r>
              <a:rPr lang="en-US" sz="3600" dirty="0" smtClean="0"/>
              <a:t> </a:t>
            </a:r>
            <a:r>
              <a:rPr lang="en-US" sz="3600" dirty="0" err="1" smtClean="0"/>
              <a:t>pada</a:t>
            </a:r>
            <a:r>
              <a:rPr lang="en-US" sz="3600" dirty="0" smtClean="0"/>
              <a:t> </a:t>
            </a:r>
            <a:r>
              <a:rPr lang="en-US" sz="3600" dirty="0" err="1" smtClean="0"/>
              <a:t>satu</a:t>
            </a:r>
            <a:r>
              <a:rPr lang="en-US" sz="3600" dirty="0" smtClean="0"/>
              <a:t> </a:t>
            </a:r>
            <a:r>
              <a:rPr lang="en-US" sz="3600" dirty="0" err="1" smtClean="0"/>
              <a:t>gambar</a:t>
            </a:r>
            <a:endParaRPr lang="en-US" sz="3600" dirty="0" smtClean="0"/>
          </a:p>
        </p:txBody>
      </p:sp>
      <p:sp>
        <p:nvSpPr>
          <p:cNvPr id="3" name="Slide Number Placeholder 2"/>
          <p:cNvSpPr>
            <a:spLocks noGrp="1"/>
          </p:cNvSpPr>
          <p:nvPr>
            <p:ph type="sldNum" sz="quarter" idx="12"/>
          </p:nvPr>
        </p:nvSpPr>
        <p:spPr/>
        <p:txBody>
          <a:bodyPr/>
          <a:lstStyle/>
          <a:p>
            <a:fld id="{8952BB00-CEA7-47F9-B371-083F3EC8A1A6}" type="slidenum">
              <a:rPr lang="id-ID" smtClean="0"/>
              <a:t>49</a:t>
            </a:fld>
            <a:endParaRPr lang="id-ID"/>
          </a:p>
        </p:txBody>
      </p:sp>
    </p:spTree>
    <p:extLst>
      <p:ext uri="{BB962C8B-B14F-4D97-AF65-F5344CB8AC3E}">
        <p14:creationId xmlns:p14="http://schemas.microsoft.com/office/powerpoint/2010/main" val="8900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Arial" panose="020B0604020202020204" pitchFamily="34" charset="0"/>
                <a:cs typeface="Arial" panose="020B0604020202020204" pitchFamily="34" charset="0"/>
              </a:rPr>
              <a:t>Citra yang </a:t>
            </a:r>
            <a:r>
              <a:rPr lang="en-US" dirty="0" err="1">
                <a:latin typeface="Arial" panose="020B0604020202020204" pitchFamily="34" charset="0"/>
                <a:cs typeface="Arial" panose="020B0604020202020204" pitchFamily="34" charset="0"/>
              </a:rPr>
              <a:t>Baik</a:t>
            </a:r>
            <a:endParaRPr 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365125" indent="-282575">
              <a:buFont typeface="Wingdings 2" panose="05020102010507070707" pitchFamily="18" charset="2"/>
              <a:buChar char=""/>
            </a:pPr>
            <a:r>
              <a:rPr lang="en-US" dirty="0">
                <a:latin typeface="Segoe Print" panose="02000600000000000000" pitchFamily="2" charset="0"/>
              </a:rPr>
              <a:t>Dari visual </a:t>
            </a:r>
            <a:r>
              <a:rPr lang="en-US" dirty="0" err="1">
                <a:latin typeface="Segoe Print" panose="02000600000000000000" pitchFamily="2" charset="0"/>
              </a:rPr>
              <a:t>manusia</a:t>
            </a:r>
            <a:endParaRPr lang="en-US" dirty="0">
              <a:latin typeface="Segoe Print" panose="02000600000000000000" pitchFamily="2" charset="0"/>
            </a:endParaRPr>
          </a:p>
          <a:p>
            <a:pPr marL="639763" lvl="1" indent="-236538">
              <a:buFont typeface="Verdana" panose="020B0604030504040204" pitchFamily="34" charset="0"/>
              <a:buChar char="◦"/>
            </a:pPr>
            <a:r>
              <a:rPr lang="en-US" dirty="0" err="1">
                <a:latin typeface="Segoe Print" panose="02000600000000000000" pitchFamily="2" charset="0"/>
              </a:rPr>
              <a:t>Evaluasi</a:t>
            </a:r>
            <a:r>
              <a:rPr lang="en-US" dirty="0">
                <a:latin typeface="Segoe Print" panose="02000600000000000000" pitchFamily="2" charset="0"/>
              </a:rPr>
              <a:t> visual </a:t>
            </a:r>
            <a:r>
              <a:rPr lang="en-US" dirty="0" err="1">
                <a:latin typeface="Segoe Print" panose="02000600000000000000" pitchFamily="2" charset="0"/>
              </a:rPr>
              <a:t>terhadap</a:t>
            </a:r>
            <a:r>
              <a:rPr lang="en-US" dirty="0">
                <a:latin typeface="Segoe Print" panose="02000600000000000000" pitchFamily="2" charset="0"/>
              </a:rPr>
              <a:t> </a:t>
            </a:r>
            <a:r>
              <a:rPr lang="en-US" dirty="0" err="1">
                <a:latin typeface="Segoe Print" panose="02000600000000000000" pitchFamily="2" charset="0"/>
              </a:rPr>
              <a:t>kualitas</a:t>
            </a:r>
            <a:r>
              <a:rPr lang="en-US" dirty="0">
                <a:latin typeface="Segoe Print" panose="02000600000000000000" pitchFamily="2" charset="0"/>
              </a:rPr>
              <a:t> </a:t>
            </a:r>
            <a:r>
              <a:rPr lang="en-US" dirty="0" err="1">
                <a:latin typeface="Segoe Print" panose="02000600000000000000" pitchFamily="2" charset="0"/>
              </a:rPr>
              <a:t>citra</a:t>
            </a:r>
            <a:r>
              <a:rPr lang="en-US" dirty="0">
                <a:latin typeface="Segoe Print" panose="02000600000000000000" pitchFamily="2" charset="0"/>
              </a:rPr>
              <a:t> </a:t>
            </a:r>
            <a:r>
              <a:rPr lang="en-US" dirty="0" err="1">
                <a:latin typeface="Segoe Print" panose="02000600000000000000" pitchFamily="2" charset="0"/>
              </a:rPr>
              <a:t>sangat</a:t>
            </a:r>
            <a:r>
              <a:rPr lang="en-US" dirty="0">
                <a:latin typeface="Segoe Print" panose="02000600000000000000" pitchFamily="2" charset="0"/>
              </a:rPr>
              <a:t> </a:t>
            </a:r>
            <a:r>
              <a:rPr lang="en-US" dirty="0" err="1">
                <a:latin typeface="Segoe Print" panose="02000600000000000000" pitchFamily="2" charset="0"/>
              </a:rPr>
              <a:t>subjektif</a:t>
            </a:r>
            <a:endParaRPr lang="en-US" dirty="0">
              <a:latin typeface="Segoe Print" panose="02000600000000000000" pitchFamily="2" charset="0"/>
            </a:endParaRPr>
          </a:p>
          <a:p>
            <a:pPr marL="639763" lvl="1" indent="-236538">
              <a:buFont typeface="Verdana" panose="020B0604030504040204" pitchFamily="34" charset="0"/>
              <a:buChar char="◦"/>
            </a:pPr>
            <a:r>
              <a:rPr lang="en-US" dirty="0" err="1">
                <a:latin typeface="Segoe Print" panose="02000600000000000000" pitchFamily="2" charset="0"/>
              </a:rPr>
              <a:t>Sulit</a:t>
            </a:r>
            <a:r>
              <a:rPr lang="en-US" dirty="0">
                <a:latin typeface="Segoe Print" panose="02000600000000000000" pitchFamily="2" charset="0"/>
              </a:rPr>
              <a:t> </a:t>
            </a:r>
            <a:r>
              <a:rPr lang="en-US" dirty="0" err="1">
                <a:latin typeface="Segoe Print" panose="02000600000000000000" pitchFamily="2" charset="0"/>
              </a:rPr>
              <a:t>untuk</a:t>
            </a:r>
            <a:r>
              <a:rPr lang="en-US" dirty="0">
                <a:latin typeface="Segoe Print" panose="02000600000000000000" pitchFamily="2" charset="0"/>
              </a:rPr>
              <a:t> </a:t>
            </a:r>
            <a:r>
              <a:rPr lang="en-US" dirty="0" err="1">
                <a:latin typeface="Segoe Print" panose="02000600000000000000" pitchFamily="2" charset="0"/>
              </a:rPr>
              <a:t>membakukan</a:t>
            </a:r>
            <a:r>
              <a:rPr lang="en-US" dirty="0">
                <a:latin typeface="Segoe Print" panose="02000600000000000000" pitchFamily="2" charset="0"/>
              </a:rPr>
              <a:t> </a:t>
            </a:r>
            <a:r>
              <a:rPr lang="en-US" dirty="0" err="1">
                <a:latin typeface="Segoe Print" panose="02000600000000000000" pitchFamily="2" charset="0"/>
              </a:rPr>
              <a:t>definisi</a:t>
            </a:r>
            <a:r>
              <a:rPr lang="en-US" dirty="0">
                <a:latin typeface="Segoe Print" panose="02000600000000000000" pitchFamily="2" charset="0"/>
              </a:rPr>
              <a:t> </a:t>
            </a:r>
            <a:r>
              <a:rPr lang="en-US" dirty="0" err="1">
                <a:latin typeface="Segoe Print" panose="02000600000000000000" pitchFamily="2" charset="0"/>
              </a:rPr>
              <a:t>citra</a:t>
            </a:r>
            <a:r>
              <a:rPr lang="en-US" dirty="0">
                <a:latin typeface="Segoe Print" panose="02000600000000000000" pitchFamily="2" charset="0"/>
              </a:rPr>
              <a:t> yang </a:t>
            </a:r>
            <a:r>
              <a:rPr lang="en-US" dirty="0" err="1">
                <a:latin typeface="Segoe Print" panose="02000600000000000000" pitchFamily="2" charset="0"/>
              </a:rPr>
              <a:t>baik</a:t>
            </a:r>
            <a:r>
              <a:rPr lang="en-US" dirty="0">
                <a:latin typeface="Segoe Print" panose="02000600000000000000" pitchFamily="2" charset="0"/>
              </a:rPr>
              <a:t>.</a:t>
            </a:r>
          </a:p>
          <a:p>
            <a:pPr marL="365125" indent="-282575">
              <a:buFont typeface="Wingdings 2" panose="05020102010507070707" pitchFamily="18" charset="2"/>
              <a:buChar char=""/>
            </a:pPr>
            <a:r>
              <a:rPr lang="en-US" dirty="0">
                <a:latin typeface="Segoe Print" panose="02000600000000000000" pitchFamily="2" charset="0"/>
              </a:rPr>
              <a:t>Dari </a:t>
            </a:r>
            <a:r>
              <a:rPr lang="en-US" dirty="0" err="1">
                <a:latin typeface="Segoe Print" panose="02000600000000000000" pitchFamily="2" charset="0"/>
              </a:rPr>
              <a:t>persepsi</a:t>
            </a:r>
            <a:r>
              <a:rPr lang="en-US" dirty="0">
                <a:latin typeface="Segoe Print" panose="02000600000000000000" pitchFamily="2" charset="0"/>
              </a:rPr>
              <a:t> </a:t>
            </a:r>
            <a:r>
              <a:rPr lang="en-US" dirty="0" err="1">
                <a:latin typeface="Segoe Print" panose="02000600000000000000" pitchFamily="2" charset="0"/>
              </a:rPr>
              <a:t>mesin</a:t>
            </a:r>
            <a:endParaRPr lang="en-US" dirty="0">
              <a:latin typeface="Segoe Print" panose="02000600000000000000" pitchFamily="2" charset="0"/>
            </a:endParaRPr>
          </a:p>
          <a:p>
            <a:pPr marL="639763" lvl="1" indent="-236538">
              <a:buFont typeface="Verdana" panose="020B0604030504040204" pitchFamily="34" charset="0"/>
              <a:buChar char="◦"/>
            </a:pPr>
            <a:r>
              <a:rPr lang="en-US" dirty="0" err="1">
                <a:latin typeface="Segoe Print" panose="02000600000000000000" pitchFamily="2" charset="0"/>
              </a:rPr>
              <a:t>Tugas</a:t>
            </a:r>
            <a:r>
              <a:rPr lang="en-US" dirty="0">
                <a:latin typeface="Segoe Print" panose="02000600000000000000" pitchFamily="2" charset="0"/>
              </a:rPr>
              <a:t> </a:t>
            </a:r>
            <a:r>
              <a:rPr lang="en-US" dirty="0" err="1">
                <a:latin typeface="Segoe Print" panose="02000600000000000000" pitchFamily="2" charset="0"/>
              </a:rPr>
              <a:t>Evaluasi</a:t>
            </a:r>
            <a:r>
              <a:rPr lang="en-US" dirty="0">
                <a:latin typeface="Segoe Print" panose="02000600000000000000" pitchFamily="2" charset="0"/>
              </a:rPr>
              <a:t> </a:t>
            </a:r>
            <a:r>
              <a:rPr lang="en-US" dirty="0" err="1">
                <a:latin typeface="Segoe Print" panose="02000600000000000000" pitchFamily="2" charset="0"/>
              </a:rPr>
              <a:t>lebih</a:t>
            </a:r>
            <a:r>
              <a:rPr lang="en-US" dirty="0">
                <a:latin typeface="Segoe Print" panose="02000600000000000000" pitchFamily="2" charset="0"/>
              </a:rPr>
              <a:t> </a:t>
            </a:r>
            <a:r>
              <a:rPr lang="en-US" dirty="0" err="1">
                <a:latin typeface="Segoe Print" panose="02000600000000000000" pitchFamily="2" charset="0"/>
              </a:rPr>
              <a:t>mudah</a:t>
            </a:r>
            <a:r>
              <a:rPr lang="en-US" dirty="0">
                <a:latin typeface="Segoe Print" panose="02000600000000000000" pitchFamily="2" charset="0"/>
              </a:rPr>
              <a:t>.</a:t>
            </a:r>
          </a:p>
          <a:p>
            <a:pPr marL="639763" lvl="1" indent="-236538">
              <a:buFont typeface="Verdana" panose="020B0604030504040204" pitchFamily="34" charset="0"/>
              <a:buChar char="◦"/>
            </a:pPr>
            <a:r>
              <a:rPr lang="en-US" dirty="0">
                <a:latin typeface="Segoe Print" panose="02000600000000000000" pitchFamily="2" charset="0"/>
              </a:rPr>
              <a:t>Citra yang </a:t>
            </a:r>
            <a:r>
              <a:rPr lang="en-US" dirty="0" err="1">
                <a:latin typeface="Segoe Print" panose="02000600000000000000" pitchFamily="2" charset="0"/>
              </a:rPr>
              <a:t>baik</a:t>
            </a:r>
            <a:r>
              <a:rPr lang="en-US" dirty="0">
                <a:latin typeface="Segoe Print" panose="02000600000000000000" pitchFamily="2" charset="0"/>
              </a:rPr>
              <a:t> </a:t>
            </a:r>
            <a:r>
              <a:rPr lang="en-US" dirty="0" err="1">
                <a:latin typeface="Segoe Print" panose="02000600000000000000" pitchFamily="2" charset="0"/>
              </a:rPr>
              <a:t>adalah</a:t>
            </a:r>
            <a:r>
              <a:rPr lang="en-US" dirty="0">
                <a:latin typeface="Segoe Print" panose="02000600000000000000" pitchFamily="2" charset="0"/>
              </a:rPr>
              <a:t> </a:t>
            </a:r>
            <a:r>
              <a:rPr lang="en-US" dirty="0" err="1">
                <a:latin typeface="Segoe Print" panose="02000600000000000000" pitchFamily="2" charset="0"/>
              </a:rPr>
              <a:t>salah</a:t>
            </a:r>
            <a:r>
              <a:rPr lang="en-US" dirty="0">
                <a:latin typeface="Segoe Print" panose="02000600000000000000" pitchFamily="2" charset="0"/>
              </a:rPr>
              <a:t> </a:t>
            </a:r>
            <a:r>
              <a:rPr lang="en-US" dirty="0" err="1">
                <a:latin typeface="Segoe Print" panose="02000600000000000000" pitchFamily="2" charset="0"/>
              </a:rPr>
              <a:t>satunya</a:t>
            </a:r>
            <a:r>
              <a:rPr lang="en-US" dirty="0">
                <a:latin typeface="Segoe Print" panose="02000600000000000000" pitchFamily="2" charset="0"/>
              </a:rPr>
              <a:t> yang </a:t>
            </a:r>
            <a:r>
              <a:rPr lang="en-US" dirty="0" err="1">
                <a:latin typeface="Segoe Print" panose="02000600000000000000" pitchFamily="2" charset="0"/>
              </a:rPr>
              <a:t>memberikan</a:t>
            </a:r>
            <a:r>
              <a:rPr lang="en-US" dirty="0">
                <a:latin typeface="Segoe Print" panose="02000600000000000000" pitchFamily="2" charset="0"/>
              </a:rPr>
              <a:t> </a:t>
            </a:r>
            <a:r>
              <a:rPr lang="en-US" dirty="0" err="1">
                <a:latin typeface="Segoe Print" panose="02000600000000000000" pitchFamily="2" charset="0"/>
              </a:rPr>
              <a:t>hasil</a:t>
            </a:r>
            <a:r>
              <a:rPr lang="en-US" dirty="0">
                <a:latin typeface="Segoe Print" panose="02000600000000000000" pitchFamily="2" charset="0"/>
              </a:rPr>
              <a:t> </a:t>
            </a:r>
            <a:r>
              <a:rPr lang="en-US" dirty="0" err="1">
                <a:latin typeface="Segoe Print" panose="02000600000000000000" pitchFamily="2" charset="0"/>
              </a:rPr>
              <a:t>pengenalan</a:t>
            </a:r>
            <a:r>
              <a:rPr lang="en-US" dirty="0">
                <a:latin typeface="Segoe Print" panose="02000600000000000000" pitchFamily="2" charset="0"/>
              </a:rPr>
              <a:t> yang </a:t>
            </a:r>
            <a:r>
              <a:rPr lang="en-US" dirty="0" err="1">
                <a:latin typeface="Segoe Print" panose="02000600000000000000" pitchFamily="2" charset="0"/>
              </a:rPr>
              <a:t>terbaik</a:t>
            </a:r>
            <a:r>
              <a:rPr lang="en-US" dirty="0">
                <a:latin typeface="Segoe Print" panose="02000600000000000000" pitchFamily="2" charset="0"/>
              </a:rPr>
              <a:t>.</a:t>
            </a:r>
          </a:p>
          <a:p>
            <a:pPr marL="365125" indent="-282575">
              <a:buFont typeface="Wingdings 2" panose="05020102010507070707" pitchFamily="18" charset="2"/>
              <a:buChar char=""/>
            </a:pPr>
            <a:r>
              <a:rPr lang="en-US" dirty="0" err="1">
                <a:latin typeface="Segoe Print" panose="02000600000000000000" pitchFamily="2" charset="0"/>
              </a:rPr>
              <a:t>Sejumlah</a:t>
            </a:r>
            <a:r>
              <a:rPr lang="en-US" dirty="0">
                <a:latin typeface="Segoe Print" panose="02000600000000000000" pitchFamily="2" charset="0"/>
              </a:rPr>
              <a:t> trial </a:t>
            </a:r>
            <a:r>
              <a:rPr lang="en-US" dirty="0" err="1">
                <a:latin typeface="Segoe Print" panose="02000600000000000000" pitchFamily="2" charset="0"/>
              </a:rPr>
              <a:t>dan</a:t>
            </a:r>
            <a:r>
              <a:rPr lang="en-US" dirty="0">
                <a:latin typeface="Segoe Print" panose="02000600000000000000" pitchFamily="2" charset="0"/>
              </a:rPr>
              <a:t> error </a:t>
            </a:r>
            <a:r>
              <a:rPr lang="en-US" dirty="0" err="1">
                <a:latin typeface="Segoe Print" panose="02000600000000000000" pitchFamily="2" charset="0"/>
              </a:rPr>
              <a:t>diperlukan</a:t>
            </a:r>
            <a:r>
              <a:rPr lang="en-US" dirty="0">
                <a:latin typeface="Segoe Print" panose="02000600000000000000" pitchFamily="2" charset="0"/>
              </a:rPr>
              <a:t> </a:t>
            </a:r>
            <a:r>
              <a:rPr lang="en-US" dirty="0" err="1">
                <a:latin typeface="Segoe Print" panose="02000600000000000000" pitchFamily="2" charset="0"/>
              </a:rPr>
              <a:t>sebelum</a:t>
            </a:r>
            <a:r>
              <a:rPr lang="en-US" dirty="0">
                <a:latin typeface="Segoe Print" panose="02000600000000000000" pitchFamily="2" charset="0"/>
              </a:rPr>
              <a:t> </a:t>
            </a:r>
            <a:r>
              <a:rPr lang="en-US" dirty="0" err="1">
                <a:latin typeface="Segoe Print" panose="02000600000000000000" pitchFamily="2" charset="0"/>
              </a:rPr>
              <a:t>pendekatan</a:t>
            </a:r>
            <a:r>
              <a:rPr lang="en-US" dirty="0">
                <a:latin typeface="Segoe Print" panose="02000600000000000000" pitchFamily="2" charset="0"/>
              </a:rPr>
              <a:t> </a:t>
            </a:r>
            <a:r>
              <a:rPr lang="en-US" dirty="0" err="1">
                <a:latin typeface="Segoe Print" panose="02000600000000000000" pitchFamily="2" charset="0"/>
              </a:rPr>
              <a:t>citra</a:t>
            </a:r>
            <a:r>
              <a:rPr lang="en-US" dirty="0">
                <a:latin typeface="Segoe Print" panose="02000600000000000000" pitchFamily="2" charset="0"/>
              </a:rPr>
              <a:t> </a:t>
            </a:r>
            <a:r>
              <a:rPr lang="en-US" dirty="0" err="1">
                <a:latin typeface="Segoe Print" panose="02000600000000000000" pitchFamily="2" charset="0"/>
              </a:rPr>
              <a:t>tertentu</a:t>
            </a:r>
            <a:r>
              <a:rPr lang="en-US" dirty="0">
                <a:latin typeface="Segoe Print" panose="02000600000000000000" pitchFamily="2" charset="0"/>
              </a:rPr>
              <a:t> </a:t>
            </a:r>
            <a:r>
              <a:rPr lang="en-US" dirty="0" err="1">
                <a:latin typeface="Segoe Print" panose="02000600000000000000" pitchFamily="2" charset="0"/>
              </a:rPr>
              <a:t>dan</a:t>
            </a:r>
            <a:r>
              <a:rPr lang="en-US" dirty="0">
                <a:latin typeface="Segoe Print" panose="02000600000000000000" pitchFamily="2" charset="0"/>
              </a:rPr>
              <a:t> </a:t>
            </a:r>
            <a:r>
              <a:rPr lang="en-US" dirty="0" err="1">
                <a:latin typeface="Segoe Print" panose="02000600000000000000" pitchFamily="2" charset="0"/>
              </a:rPr>
              <a:t>perangkat</a:t>
            </a:r>
            <a:r>
              <a:rPr lang="en-US" dirty="0">
                <a:latin typeface="Segoe Print" panose="02000600000000000000" pitchFamily="2" charset="0"/>
              </a:rPr>
              <a:t> </a:t>
            </a:r>
            <a:r>
              <a:rPr lang="en-US" dirty="0" err="1">
                <a:latin typeface="Segoe Print" panose="02000600000000000000" pitchFamily="2" charset="0"/>
              </a:rPr>
              <a:t>tambahan</a:t>
            </a:r>
            <a:r>
              <a:rPr lang="en-US" dirty="0">
                <a:latin typeface="Segoe Print" panose="02000600000000000000" pitchFamily="2" charset="0"/>
              </a:rPr>
              <a:t> yang </a:t>
            </a:r>
            <a:r>
              <a:rPr lang="en-US" dirty="0" err="1">
                <a:latin typeface="Segoe Print" panose="02000600000000000000" pitchFamily="2" charset="0"/>
              </a:rPr>
              <a:t>dipilih</a:t>
            </a:r>
            <a:r>
              <a:rPr lang="en-US" dirty="0">
                <a:latin typeface="Segoe Print" panose="02000600000000000000" pitchFamily="2" charset="0"/>
              </a:rPr>
              <a:t>.</a:t>
            </a:r>
          </a:p>
        </p:txBody>
      </p:sp>
      <p:sp>
        <p:nvSpPr>
          <p:cNvPr id="4" name="Slide Number Placeholder 3"/>
          <p:cNvSpPr>
            <a:spLocks noGrp="1"/>
          </p:cNvSpPr>
          <p:nvPr>
            <p:ph type="sldNum" sz="quarter" idx="12"/>
          </p:nvPr>
        </p:nvSpPr>
        <p:spPr/>
        <p:txBody>
          <a:bodyPr/>
          <a:lstStyle/>
          <a:p>
            <a:fld id="{8952BB00-CEA7-47F9-B371-083F3EC8A1A6}" type="slidenum">
              <a:rPr lang="id-ID" smtClean="0"/>
              <a:t>5</a:t>
            </a:fld>
            <a:endParaRPr lang="id-ID"/>
          </a:p>
        </p:txBody>
      </p:sp>
    </p:spTree>
    <p:extLst>
      <p:ext uri="{BB962C8B-B14F-4D97-AF65-F5344CB8AC3E}">
        <p14:creationId xmlns:p14="http://schemas.microsoft.com/office/powerpoint/2010/main" val="32953631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Operasi</a:t>
            </a:r>
            <a:r>
              <a:rPr lang="en-US" dirty="0" smtClean="0"/>
              <a:t> </a:t>
            </a:r>
            <a:r>
              <a:rPr lang="en-US" dirty="0" err="1" smtClean="0"/>
              <a:t>logika</a:t>
            </a:r>
            <a:endParaRPr lang="en-US" dirty="0"/>
          </a:p>
        </p:txBody>
      </p:sp>
      <p:sp>
        <p:nvSpPr>
          <p:cNvPr id="105475" name="Content Placeholder 2"/>
          <p:cNvSpPr>
            <a:spLocks noGrp="1"/>
          </p:cNvSpPr>
          <p:nvPr>
            <p:ph idx="1"/>
          </p:nvPr>
        </p:nvSpPr>
        <p:spPr/>
        <p:txBody>
          <a:bodyPr/>
          <a:lstStyle/>
          <a:p>
            <a:r>
              <a:rPr lang="en-US" sz="3200" dirty="0" err="1" smtClean="0"/>
              <a:t>Operasi</a:t>
            </a:r>
            <a:r>
              <a:rPr lang="en-US" sz="3200" dirty="0" smtClean="0"/>
              <a:t> </a:t>
            </a:r>
            <a:r>
              <a:rPr lang="en-US" sz="3200" dirty="0" err="1" smtClean="0"/>
              <a:t>logika</a:t>
            </a:r>
            <a:r>
              <a:rPr lang="en-US" sz="3200" dirty="0" smtClean="0"/>
              <a:t> </a:t>
            </a:r>
            <a:r>
              <a:rPr lang="en-US" sz="3200" dirty="0" err="1" smtClean="0"/>
              <a:t>dilakukan</a:t>
            </a:r>
            <a:r>
              <a:rPr lang="en-US" sz="3200" dirty="0" smtClean="0"/>
              <a:t> </a:t>
            </a:r>
            <a:r>
              <a:rPr lang="en-US" sz="3200" dirty="0" err="1" smtClean="0"/>
              <a:t>pada</a:t>
            </a:r>
            <a:r>
              <a:rPr lang="en-US" sz="3200" dirty="0" smtClean="0"/>
              <a:t> </a:t>
            </a:r>
            <a:r>
              <a:rPr lang="en-US" sz="3200" dirty="0" err="1" smtClean="0"/>
              <a:t>citra</a:t>
            </a:r>
            <a:r>
              <a:rPr lang="en-US" sz="3200" dirty="0" smtClean="0"/>
              <a:t> </a:t>
            </a:r>
            <a:r>
              <a:rPr lang="en-US" sz="3200" dirty="0" err="1" smtClean="0"/>
              <a:t>keabuan</a:t>
            </a:r>
            <a:r>
              <a:rPr lang="en-US" sz="3200" dirty="0" smtClean="0"/>
              <a:t>, </a:t>
            </a:r>
            <a:r>
              <a:rPr lang="en-US" sz="3200" dirty="0" err="1" smtClean="0"/>
              <a:t>nilai-nilai</a:t>
            </a:r>
            <a:r>
              <a:rPr lang="en-US" sz="3200" dirty="0" smtClean="0"/>
              <a:t> </a:t>
            </a:r>
            <a:r>
              <a:rPr lang="en-US" sz="3200" dirty="0" err="1" smtClean="0"/>
              <a:t>piksel</a:t>
            </a:r>
            <a:r>
              <a:rPr lang="en-US" sz="3200" dirty="0" smtClean="0"/>
              <a:t> yang </a:t>
            </a:r>
            <a:r>
              <a:rPr lang="en-US" sz="3200" dirty="0" err="1" smtClean="0"/>
              <a:t>diproses</a:t>
            </a:r>
            <a:r>
              <a:rPr lang="en-US" sz="3200" dirty="0" smtClean="0"/>
              <a:t> </a:t>
            </a:r>
            <a:r>
              <a:rPr lang="en-US" sz="3200" dirty="0" err="1" smtClean="0"/>
              <a:t>adalah</a:t>
            </a:r>
            <a:r>
              <a:rPr lang="en-US" sz="3200" dirty="0" smtClean="0"/>
              <a:t> </a:t>
            </a:r>
            <a:r>
              <a:rPr lang="en-US" sz="3200" dirty="0" err="1" smtClean="0"/>
              <a:t>nilai</a:t>
            </a:r>
            <a:r>
              <a:rPr lang="en-US" sz="3200" dirty="0" smtClean="0"/>
              <a:t> </a:t>
            </a:r>
            <a:r>
              <a:rPr lang="en-US" sz="3200" dirty="0" err="1" smtClean="0"/>
              <a:t>biner</a:t>
            </a:r>
            <a:r>
              <a:rPr lang="en-US" sz="3200" dirty="0" smtClean="0"/>
              <a:t> 0/1</a:t>
            </a:r>
          </a:p>
          <a:p>
            <a:r>
              <a:rPr lang="en-US" sz="3200" dirty="0" err="1" smtClean="0"/>
              <a:t>Terang</a:t>
            </a:r>
            <a:r>
              <a:rPr lang="en-US" sz="3200" dirty="0" smtClean="0"/>
              <a:t> </a:t>
            </a:r>
            <a:r>
              <a:rPr lang="en-US" sz="3200" dirty="0" err="1" smtClean="0"/>
              <a:t>merepresentasikan</a:t>
            </a:r>
            <a:r>
              <a:rPr lang="en-US" sz="3200" dirty="0" smtClean="0"/>
              <a:t> bit 1, </a:t>
            </a:r>
            <a:r>
              <a:rPr lang="en-US" sz="3200" dirty="0" err="1" smtClean="0"/>
              <a:t>dan</a:t>
            </a:r>
            <a:r>
              <a:rPr lang="en-US" sz="3200" dirty="0" smtClean="0"/>
              <a:t> </a:t>
            </a:r>
            <a:r>
              <a:rPr lang="en-US" sz="3200" dirty="0" err="1" smtClean="0"/>
              <a:t>gelap</a:t>
            </a:r>
            <a:r>
              <a:rPr lang="en-US" sz="3200" dirty="0" smtClean="0"/>
              <a:t> </a:t>
            </a:r>
            <a:r>
              <a:rPr lang="en-US" sz="3200" dirty="0" err="1" smtClean="0"/>
              <a:t>mewakili</a:t>
            </a:r>
            <a:r>
              <a:rPr lang="en-US" sz="3200" dirty="0" smtClean="0"/>
              <a:t> bit 0</a:t>
            </a:r>
          </a:p>
          <a:p>
            <a:r>
              <a:rPr lang="en-US" sz="3200" dirty="0" err="1" smtClean="0"/>
              <a:t>Operasi</a:t>
            </a:r>
            <a:r>
              <a:rPr lang="en-US" sz="3200" dirty="0" smtClean="0"/>
              <a:t> Not = </a:t>
            </a:r>
            <a:r>
              <a:rPr lang="en-US" sz="3200" dirty="0" err="1" smtClean="0"/>
              <a:t>transformasi</a:t>
            </a:r>
            <a:r>
              <a:rPr lang="en-US" sz="3200" dirty="0" smtClean="0"/>
              <a:t> </a:t>
            </a:r>
            <a:r>
              <a:rPr lang="en-US" sz="3200" dirty="0" err="1" smtClean="0"/>
              <a:t>negatif</a:t>
            </a:r>
            <a:endParaRPr lang="en-US" dirty="0" smtClean="0"/>
          </a:p>
        </p:txBody>
      </p:sp>
      <p:sp>
        <p:nvSpPr>
          <p:cNvPr id="3" name="Slide Number Placeholder 2"/>
          <p:cNvSpPr>
            <a:spLocks noGrp="1"/>
          </p:cNvSpPr>
          <p:nvPr>
            <p:ph type="sldNum" sz="quarter" idx="12"/>
          </p:nvPr>
        </p:nvSpPr>
        <p:spPr/>
        <p:txBody>
          <a:bodyPr/>
          <a:lstStyle/>
          <a:p>
            <a:fld id="{8952BB00-CEA7-47F9-B371-083F3EC8A1A6}" type="slidenum">
              <a:rPr lang="id-ID" smtClean="0"/>
              <a:t>50</a:t>
            </a:fld>
            <a:endParaRPr lang="id-ID"/>
          </a:p>
        </p:txBody>
      </p:sp>
    </p:spTree>
    <p:extLst>
      <p:ext uri="{BB962C8B-B14F-4D97-AF65-F5344CB8AC3E}">
        <p14:creationId xmlns:p14="http://schemas.microsoft.com/office/powerpoint/2010/main" val="615427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Contoh</a:t>
            </a:r>
            <a:r>
              <a:rPr lang="en-US" dirty="0" smtClean="0"/>
              <a:t> </a:t>
            </a:r>
            <a:r>
              <a:rPr lang="en-US" dirty="0" err="1" smtClean="0"/>
              <a:t>Operasi</a:t>
            </a:r>
            <a:r>
              <a:rPr lang="en-US" dirty="0" smtClean="0"/>
              <a:t> AND</a:t>
            </a:r>
            <a:endParaRPr lang="en-US" dirty="0"/>
          </a:p>
        </p:txBody>
      </p:sp>
      <p:pic>
        <p:nvPicPr>
          <p:cNvPr id="1065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39" y="1661999"/>
            <a:ext cx="7467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1668379" y="6135259"/>
            <a:ext cx="5151120" cy="247958"/>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sp>
        <p:nvSpPr>
          <p:cNvPr id="3" name="Slide Number Placeholder 2"/>
          <p:cNvSpPr>
            <a:spLocks noGrp="1"/>
          </p:cNvSpPr>
          <p:nvPr>
            <p:ph type="sldNum" sz="quarter" idx="12"/>
          </p:nvPr>
        </p:nvSpPr>
        <p:spPr/>
        <p:txBody>
          <a:bodyPr/>
          <a:lstStyle/>
          <a:p>
            <a:fld id="{8952BB00-CEA7-47F9-B371-083F3EC8A1A6}" type="slidenum">
              <a:rPr lang="id-ID" smtClean="0"/>
              <a:t>51</a:t>
            </a:fld>
            <a:endParaRPr lang="id-ID"/>
          </a:p>
        </p:txBody>
      </p:sp>
    </p:spTree>
    <p:extLst>
      <p:ext uri="{BB962C8B-B14F-4D97-AF65-F5344CB8AC3E}">
        <p14:creationId xmlns:p14="http://schemas.microsoft.com/office/powerpoint/2010/main" val="40839442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Contoh</a:t>
            </a:r>
            <a:r>
              <a:rPr lang="en-US" dirty="0" smtClean="0"/>
              <a:t> </a:t>
            </a:r>
            <a:r>
              <a:rPr lang="en-US" dirty="0" err="1" smtClean="0"/>
              <a:t>operasi</a:t>
            </a:r>
            <a:r>
              <a:rPr lang="en-US" dirty="0" smtClean="0"/>
              <a:t> OR</a:t>
            </a:r>
            <a:endParaRPr lang="en-US" dirty="0"/>
          </a:p>
        </p:txBody>
      </p:sp>
      <p:pic>
        <p:nvPicPr>
          <p:cNvPr id="1075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1" y="1583420"/>
            <a:ext cx="75850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2352358" y="6137711"/>
            <a:ext cx="5151120" cy="247958"/>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sp>
        <p:nvSpPr>
          <p:cNvPr id="3" name="Slide Number Placeholder 2"/>
          <p:cNvSpPr>
            <a:spLocks noGrp="1"/>
          </p:cNvSpPr>
          <p:nvPr>
            <p:ph type="sldNum" sz="quarter" idx="12"/>
          </p:nvPr>
        </p:nvSpPr>
        <p:spPr/>
        <p:txBody>
          <a:bodyPr/>
          <a:lstStyle/>
          <a:p>
            <a:fld id="{8952BB00-CEA7-47F9-B371-083F3EC8A1A6}" type="slidenum">
              <a:rPr lang="id-ID" smtClean="0"/>
              <a:t>52</a:t>
            </a:fld>
            <a:endParaRPr lang="id-ID"/>
          </a:p>
        </p:txBody>
      </p:sp>
    </p:spTree>
    <p:extLst>
      <p:ext uri="{BB962C8B-B14F-4D97-AF65-F5344CB8AC3E}">
        <p14:creationId xmlns:p14="http://schemas.microsoft.com/office/powerpoint/2010/main" val="41313601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
            </a:r>
            <a:r>
              <a:rPr lang="en-US" dirty="0" err="1"/>
              <a:t>Substraction</a:t>
            </a:r>
            <a:endParaRPr lang="en-US" dirty="0"/>
          </a:p>
        </p:txBody>
      </p:sp>
      <p:sp>
        <p:nvSpPr>
          <p:cNvPr id="4" name="Rectangle 3"/>
          <p:cNvSpPr txBox="1">
            <a:spLocks noChangeArrowheads="1"/>
          </p:cNvSpPr>
          <p:nvPr/>
        </p:nvSpPr>
        <p:spPr>
          <a:xfrm>
            <a:off x="521469" y="1601802"/>
            <a:ext cx="10939514" cy="7540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err="1" smtClean="0">
                <a:latin typeface="Segoe Print" panose="02000600000000000000" pitchFamily="2" charset="0"/>
              </a:rPr>
              <a:t>Dilakukan</a:t>
            </a:r>
            <a:r>
              <a:rPr lang="en-US" sz="2400" dirty="0" smtClean="0">
                <a:latin typeface="Segoe Print" panose="02000600000000000000" pitchFamily="2" charset="0"/>
              </a:rPr>
              <a:t> </a:t>
            </a:r>
            <a:r>
              <a:rPr lang="en-US" sz="2400" dirty="0" err="1" smtClean="0">
                <a:latin typeface="Segoe Print" panose="02000600000000000000" pitchFamily="2" charset="0"/>
              </a:rPr>
              <a:t>jika</a:t>
            </a:r>
            <a:r>
              <a:rPr lang="en-US" sz="2400" dirty="0" smtClean="0">
                <a:latin typeface="Segoe Print" panose="02000600000000000000" pitchFamily="2" charset="0"/>
              </a:rPr>
              <a:t> </a:t>
            </a:r>
            <a:r>
              <a:rPr lang="en-US" sz="2400" dirty="0" err="1" smtClean="0">
                <a:latin typeface="Segoe Print" panose="02000600000000000000" pitchFamily="2" charset="0"/>
              </a:rPr>
              <a:t>kita</a:t>
            </a:r>
            <a:r>
              <a:rPr lang="en-US" sz="2400" dirty="0" smtClean="0">
                <a:latin typeface="Segoe Print" panose="02000600000000000000" pitchFamily="2" charset="0"/>
              </a:rPr>
              <a:t> </a:t>
            </a:r>
            <a:r>
              <a:rPr lang="en-US" sz="2400" dirty="0" err="1" smtClean="0">
                <a:latin typeface="Segoe Print" panose="02000600000000000000" pitchFamily="2" charset="0"/>
              </a:rPr>
              <a:t>ingin</a:t>
            </a:r>
            <a:r>
              <a:rPr lang="en-US" sz="2400" dirty="0" smtClean="0">
                <a:latin typeface="Segoe Print" panose="02000600000000000000" pitchFamily="2" charset="0"/>
              </a:rPr>
              <a:t> </a:t>
            </a:r>
            <a:r>
              <a:rPr lang="en-US" sz="2400" dirty="0" err="1" smtClean="0">
                <a:latin typeface="Segoe Print" panose="02000600000000000000" pitchFamily="2" charset="0"/>
              </a:rPr>
              <a:t>mengambil</a:t>
            </a:r>
            <a:r>
              <a:rPr lang="en-US" sz="2400" dirty="0" smtClean="0">
                <a:latin typeface="Segoe Print" panose="02000600000000000000" pitchFamily="2" charset="0"/>
              </a:rPr>
              <a:t> </a:t>
            </a:r>
            <a:r>
              <a:rPr lang="en-US" sz="2400" dirty="0" err="1" smtClean="0">
                <a:latin typeface="Segoe Print" panose="02000600000000000000" pitchFamily="2" charset="0"/>
              </a:rPr>
              <a:t>bagian</a:t>
            </a:r>
            <a:r>
              <a:rPr lang="en-US" sz="2400" dirty="0" smtClean="0">
                <a:latin typeface="Segoe Print" panose="02000600000000000000" pitchFamily="2" charset="0"/>
              </a:rPr>
              <a:t> </a:t>
            </a:r>
            <a:r>
              <a:rPr lang="en-US" sz="2400" dirty="0" err="1" smtClean="0">
                <a:latin typeface="Segoe Print" panose="02000600000000000000" pitchFamily="2" charset="0"/>
              </a:rPr>
              <a:t>tertentu</a:t>
            </a:r>
            <a:r>
              <a:rPr lang="en-US" sz="2400" dirty="0" smtClean="0">
                <a:latin typeface="Segoe Print" panose="02000600000000000000" pitchFamily="2" charset="0"/>
              </a:rPr>
              <a:t> </a:t>
            </a:r>
            <a:r>
              <a:rPr lang="en-US" sz="2400" dirty="0" err="1" smtClean="0">
                <a:latin typeface="Segoe Print" panose="02000600000000000000" pitchFamily="2" charset="0"/>
              </a:rPr>
              <a:t>saja</a:t>
            </a:r>
            <a:r>
              <a:rPr lang="en-US" sz="2400" dirty="0" smtClean="0">
                <a:latin typeface="Segoe Print" panose="02000600000000000000" pitchFamily="2" charset="0"/>
              </a:rPr>
              <a:t> </a:t>
            </a:r>
            <a:r>
              <a:rPr lang="en-US" sz="2400" dirty="0" err="1" smtClean="0">
                <a:latin typeface="Segoe Print" panose="02000600000000000000" pitchFamily="2" charset="0"/>
              </a:rPr>
              <a:t>dari</a:t>
            </a:r>
            <a:r>
              <a:rPr lang="en-US" sz="2400" dirty="0" smtClean="0">
                <a:latin typeface="Segoe Print" panose="02000600000000000000" pitchFamily="2" charset="0"/>
              </a:rPr>
              <a:t> </a:t>
            </a:r>
            <a:r>
              <a:rPr lang="en-US" sz="2400" dirty="0" err="1" smtClean="0">
                <a:latin typeface="Segoe Print" panose="02000600000000000000" pitchFamily="2" charset="0"/>
              </a:rPr>
              <a:t>citra</a:t>
            </a:r>
            <a:endParaRPr lang="en-US" sz="2400" dirty="0" smtClean="0">
              <a:latin typeface="Segoe Print" panose="02000600000000000000" pitchFamily="2" charset="0"/>
            </a:endParaRPr>
          </a:p>
          <a:p>
            <a:pPr algn="ctr">
              <a:buFont typeface="Wingdings" panose="05000000000000000000" pitchFamily="2" charset="2"/>
              <a:buNone/>
            </a:pPr>
            <a:endParaRPr lang="en-US" sz="2400" dirty="0">
              <a:latin typeface="Segoe Print" panose="02000600000000000000" pitchFamily="2" charset="0"/>
            </a:endParaRPr>
          </a:p>
        </p:txBody>
      </p:sp>
      <p:pic>
        <p:nvPicPr>
          <p:cNvPr id="5" name="Picture 9" descr="FZ-LOGO"/>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2381250" y="2924175"/>
            <a:ext cx="2065338" cy="212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11" descr="hehe"/>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4951414" y="2924175"/>
            <a:ext cx="2079625" cy="2133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13" descr="hehek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0051" y="2924175"/>
            <a:ext cx="20034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4"/>
          <p:cNvSpPr txBox="1">
            <a:spLocks noChangeArrowheads="1"/>
          </p:cNvSpPr>
          <p:nvPr/>
        </p:nvSpPr>
        <p:spPr bwMode="auto">
          <a:xfrm>
            <a:off x="4438650" y="3305175"/>
            <a:ext cx="515938"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7200"/>
              <a:t>-</a:t>
            </a:r>
          </a:p>
        </p:txBody>
      </p:sp>
      <p:sp>
        <p:nvSpPr>
          <p:cNvPr id="9" name="Text Box 15"/>
          <p:cNvSpPr txBox="1">
            <a:spLocks noChangeArrowheads="1"/>
          </p:cNvSpPr>
          <p:nvPr/>
        </p:nvSpPr>
        <p:spPr bwMode="auto">
          <a:xfrm>
            <a:off x="7029451" y="3381375"/>
            <a:ext cx="849313"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sz="7200"/>
              <a:t>=</a:t>
            </a:r>
          </a:p>
        </p:txBody>
      </p:sp>
      <p:sp>
        <p:nvSpPr>
          <p:cNvPr id="10" name="Text Box 5"/>
          <p:cNvSpPr txBox="1">
            <a:spLocks noChangeArrowheads="1"/>
          </p:cNvSpPr>
          <p:nvPr/>
        </p:nvSpPr>
        <p:spPr bwMode="auto">
          <a:xfrm>
            <a:off x="2868930" y="5707040"/>
            <a:ext cx="6389369" cy="261610"/>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100" dirty="0"/>
              <a:t>(Images from </a:t>
            </a:r>
            <a:r>
              <a:rPr lang="en-US" sz="1100" dirty="0" err="1" smtClean="0"/>
              <a:t>Aniati</a:t>
            </a:r>
            <a:r>
              <a:rPr lang="en-US" sz="1100" dirty="0" smtClean="0"/>
              <a:t> </a:t>
            </a:r>
            <a:r>
              <a:rPr lang="en-US" sz="1100" dirty="0" err="1" smtClean="0"/>
              <a:t>Murni</a:t>
            </a:r>
            <a:r>
              <a:rPr lang="en-US" sz="1100" dirty="0" smtClean="0"/>
              <a:t>, Dina </a:t>
            </a:r>
            <a:r>
              <a:rPr lang="en-US" sz="1100" dirty="0" err="1" smtClean="0"/>
              <a:t>Chahyati</a:t>
            </a:r>
            <a:r>
              <a:rPr lang="en-US" sz="1100" dirty="0" smtClean="0"/>
              <a:t>, Lecture Note </a:t>
            </a:r>
            <a:r>
              <a:rPr lang="en-US" sz="1100" dirty="0" err="1" smtClean="0"/>
              <a:t>Peningkatan</a:t>
            </a:r>
            <a:r>
              <a:rPr lang="en-US" sz="1100" dirty="0" smtClean="0"/>
              <a:t> </a:t>
            </a:r>
            <a:r>
              <a:rPr lang="en-US" sz="1100" dirty="0" err="1" smtClean="0"/>
              <a:t>Mutu</a:t>
            </a:r>
            <a:r>
              <a:rPr lang="en-US" sz="1100" dirty="0" smtClean="0"/>
              <a:t> Citra, UI).</a:t>
            </a:r>
            <a:endParaRPr lang="en-US" sz="1100" dirty="0"/>
          </a:p>
        </p:txBody>
      </p:sp>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1" y="2133600"/>
            <a:ext cx="5158739" cy="64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8952BB00-CEA7-47F9-B371-083F3EC8A1A6}" type="slidenum">
              <a:rPr lang="id-ID" smtClean="0"/>
              <a:t>53</a:t>
            </a:fld>
            <a:endParaRPr lang="id-ID"/>
          </a:p>
        </p:txBody>
      </p:sp>
    </p:spTree>
    <p:extLst>
      <p:ext uri="{BB962C8B-B14F-4D97-AF65-F5344CB8AC3E}">
        <p14:creationId xmlns:p14="http://schemas.microsoft.com/office/powerpoint/2010/main" val="31065637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Image </a:t>
            </a:r>
            <a:r>
              <a:rPr lang="en-US" dirty="0" err="1" smtClean="0"/>
              <a:t>Substraction</a:t>
            </a:r>
            <a:endParaRPr lang="en-US" dirty="0"/>
          </a:p>
        </p:txBody>
      </p:sp>
      <p:sp>
        <p:nvSpPr>
          <p:cNvPr id="109571" name="Content Placeholder 2"/>
          <p:cNvSpPr>
            <a:spLocks noGrp="1"/>
          </p:cNvSpPr>
          <p:nvPr>
            <p:ph idx="1"/>
          </p:nvPr>
        </p:nvSpPr>
        <p:spPr>
          <a:xfrm>
            <a:off x="6100009" y="1805941"/>
            <a:ext cx="5638800" cy="4442460"/>
          </a:xfrm>
        </p:spPr>
        <p:txBody>
          <a:bodyPr>
            <a:noAutofit/>
          </a:bodyPr>
          <a:lstStyle/>
          <a:p>
            <a:pPr marL="0" indent="0">
              <a:buNone/>
            </a:pPr>
            <a:r>
              <a:rPr lang="en-US" sz="2000" dirty="0"/>
              <a:t>a). </a:t>
            </a:r>
            <a:r>
              <a:rPr lang="en-US" sz="2000" dirty="0" smtClean="0"/>
              <a:t>Citra </a:t>
            </a:r>
            <a:r>
              <a:rPr lang="en-US" sz="2000" dirty="0" err="1" smtClean="0"/>
              <a:t>fraktal</a:t>
            </a:r>
            <a:endParaRPr lang="en-US" sz="2000" dirty="0"/>
          </a:p>
          <a:p>
            <a:pPr marL="0" indent="0">
              <a:buNone/>
            </a:pPr>
            <a:r>
              <a:rPr lang="en-US" sz="2000" dirty="0"/>
              <a:t>b). </a:t>
            </a:r>
            <a:r>
              <a:rPr lang="en-US" sz="2000" dirty="0" err="1" smtClean="0"/>
              <a:t>Hasil</a:t>
            </a:r>
            <a:r>
              <a:rPr lang="en-US" sz="2000" dirty="0" smtClean="0"/>
              <a:t> Bit Plane </a:t>
            </a:r>
            <a:r>
              <a:rPr lang="en-US" sz="2000" dirty="0" err="1" smtClean="0"/>
              <a:t>Ke</a:t>
            </a:r>
            <a:r>
              <a:rPr lang="en-US" sz="2000" dirty="0" smtClean="0"/>
              <a:t> 4 Citra </a:t>
            </a:r>
            <a:r>
              <a:rPr lang="en-US" sz="2000" dirty="0" err="1" smtClean="0"/>
              <a:t>Fraktal</a:t>
            </a:r>
            <a:endParaRPr lang="en-US" sz="2000" dirty="0"/>
          </a:p>
          <a:p>
            <a:r>
              <a:rPr lang="en-US" sz="2000" dirty="0" err="1"/>
              <a:t>Mengacu</a:t>
            </a:r>
            <a:r>
              <a:rPr lang="en-US" sz="2000" dirty="0"/>
              <a:t> </a:t>
            </a:r>
            <a:r>
              <a:rPr lang="en-US" sz="2000" dirty="0" err="1"/>
              <a:t>pada</a:t>
            </a:r>
            <a:r>
              <a:rPr lang="en-US" sz="2000" dirty="0"/>
              <a:t> bit-plane slicing</a:t>
            </a:r>
          </a:p>
          <a:p>
            <a:r>
              <a:rPr lang="en-US" sz="2000" dirty="0"/>
              <a:t>Bit planes </a:t>
            </a:r>
            <a:r>
              <a:rPr lang="en-US" sz="2000" dirty="0" err="1"/>
              <a:t>yg</a:t>
            </a:r>
            <a:r>
              <a:rPr lang="en-US" sz="2000" dirty="0"/>
              <a:t> </a:t>
            </a:r>
            <a:r>
              <a:rPr lang="en-US" sz="2000" dirty="0" err="1"/>
              <a:t>lebih</a:t>
            </a:r>
            <a:r>
              <a:rPr lang="en-US" sz="2000" dirty="0"/>
              <a:t> </a:t>
            </a:r>
            <a:r>
              <a:rPr lang="en-US" sz="2000" dirty="0" err="1"/>
              <a:t>besar</a:t>
            </a:r>
            <a:r>
              <a:rPr lang="en-US" sz="2000" dirty="0"/>
              <a:t> </a:t>
            </a:r>
            <a:r>
              <a:rPr lang="en-US" sz="2000" dirty="0" err="1"/>
              <a:t>berkontribusi</a:t>
            </a:r>
            <a:r>
              <a:rPr lang="en-US" sz="2000" dirty="0"/>
              <a:t> </a:t>
            </a:r>
            <a:r>
              <a:rPr lang="en-US" sz="2000" dirty="0" err="1"/>
              <a:t>untuk</a:t>
            </a:r>
            <a:r>
              <a:rPr lang="en-US" sz="2000" dirty="0"/>
              <a:t> detail yang </a:t>
            </a:r>
            <a:r>
              <a:rPr lang="en-US" sz="2000" dirty="0" err="1"/>
              <a:t>penting</a:t>
            </a:r>
            <a:endParaRPr lang="en-US" sz="2000" dirty="0"/>
          </a:p>
          <a:p>
            <a:r>
              <a:rPr lang="en-US" sz="2000" dirty="0"/>
              <a:t>Bit planes yang </a:t>
            </a:r>
            <a:r>
              <a:rPr lang="en-US" sz="2000" dirty="0" err="1"/>
              <a:t>lebih</a:t>
            </a:r>
            <a:r>
              <a:rPr lang="en-US" sz="2000" dirty="0"/>
              <a:t> </a:t>
            </a:r>
            <a:r>
              <a:rPr lang="en-US" sz="2000" dirty="0" err="1"/>
              <a:t>rendah</a:t>
            </a:r>
            <a:r>
              <a:rPr lang="en-US" sz="2000" dirty="0"/>
              <a:t> </a:t>
            </a:r>
            <a:r>
              <a:rPr lang="en-US" sz="2000" dirty="0" err="1"/>
              <a:t>berkontribusi</a:t>
            </a:r>
            <a:r>
              <a:rPr lang="en-US" sz="2000" dirty="0"/>
              <a:t> </a:t>
            </a:r>
            <a:r>
              <a:rPr lang="en-US" sz="2000" dirty="0" err="1"/>
              <a:t>lebih</a:t>
            </a:r>
            <a:r>
              <a:rPr lang="en-US" sz="2000" dirty="0"/>
              <a:t> </a:t>
            </a:r>
            <a:r>
              <a:rPr lang="en-US" sz="2000" dirty="0" err="1"/>
              <a:t>banyak</a:t>
            </a:r>
            <a:r>
              <a:rPr lang="en-US" sz="2000" dirty="0"/>
              <a:t> </a:t>
            </a:r>
            <a:r>
              <a:rPr lang="en-US" sz="2000" dirty="0" err="1"/>
              <a:t>pada</a:t>
            </a:r>
            <a:r>
              <a:rPr lang="en-US" sz="2000" dirty="0"/>
              <a:t> detail </a:t>
            </a:r>
            <a:r>
              <a:rPr lang="en-US" sz="2000" dirty="0" err="1"/>
              <a:t>yg</a:t>
            </a:r>
            <a:r>
              <a:rPr lang="en-US" sz="2000" dirty="0"/>
              <a:t> </a:t>
            </a:r>
            <a:r>
              <a:rPr lang="en-US" sz="2000" dirty="0" err="1"/>
              <a:t>bagus</a:t>
            </a:r>
            <a:endParaRPr lang="en-US" sz="2000" dirty="0"/>
          </a:p>
          <a:p>
            <a:r>
              <a:rPr lang="en-US" sz="2000" dirty="0"/>
              <a:t> Citra b </a:t>
            </a:r>
            <a:r>
              <a:rPr lang="en-US" sz="2000" dirty="0" err="1" smtClean="0"/>
              <a:t>hampir</a:t>
            </a:r>
            <a:r>
              <a:rPr lang="en-US" sz="2000" dirty="0" smtClean="0"/>
              <a:t> </a:t>
            </a:r>
            <a:r>
              <a:rPr lang="en-US" sz="2000" dirty="0" err="1"/>
              <a:t>indetik</a:t>
            </a:r>
            <a:r>
              <a:rPr lang="en-US" sz="2000" dirty="0"/>
              <a:t> </a:t>
            </a:r>
            <a:r>
              <a:rPr lang="en-US" sz="2000" dirty="0" err="1"/>
              <a:t>dengan</a:t>
            </a:r>
            <a:r>
              <a:rPr lang="en-US" sz="2000" dirty="0"/>
              <a:t> </a:t>
            </a:r>
            <a:r>
              <a:rPr lang="en-US" sz="2000" dirty="0" err="1"/>
              <a:t>citra</a:t>
            </a:r>
            <a:r>
              <a:rPr lang="en-US" sz="2000" dirty="0"/>
              <a:t> a</a:t>
            </a:r>
          </a:p>
          <a:p>
            <a:pPr marL="0" indent="0">
              <a:buNone/>
            </a:pPr>
            <a:r>
              <a:rPr lang="en-US" sz="2000" dirty="0" smtClean="0"/>
              <a:t>c) </a:t>
            </a:r>
            <a:r>
              <a:rPr lang="en-US" sz="2000" dirty="0" err="1" smtClean="0"/>
              <a:t>Perbedaan</a:t>
            </a:r>
            <a:r>
              <a:rPr lang="en-US" sz="2000" dirty="0" smtClean="0"/>
              <a:t> </a:t>
            </a:r>
            <a:r>
              <a:rPr lang="en-US" sz="2000" dirty="0" err="1"/>
              <a:t>antara</a:t>
            </a:r>
            <a:r>
              <a:rPr lang="en-US" sz="2000" dirty="0"/>
              <a:t> </a:t>
            </a:r>
            <a:r>
              <a:rPr lang="en-US" sz="2000" dirty="0" err="1"/>
              <a:t>citra</a:t>
            </a:r>
            <a:r>
              <a:rPr lang="en-US" sz="2000" dirty="0"/>
              <a:t> a </a:t>
            </a:r>
            <a:r>
              <a:rPr lang="en-US" sz="2000" dirty="0" err="1"/>
              <a:t>dan</a:t>
            </a:r>
            <a:r>
              <a:rPr lang="en-US" sz="2000" dirty="0"/>
              <a:t> b (</a:t>
            </a:r>
            <a:r>
              <a:rPr lang="en-US" sz="2000" dirty="0" err="1"/>
              <a:t>hampir</a:t>
            </a:r>
            <a:r>
              <a:rPr lang="en-US" sz="2000" dirty="0"/>
              <a:t> </a:t>
            </a:r>
            <a:r>
              <a:rPr lang="en-US" sz="2000" dirty="0" err="1"/>
              <a:t>hitam</a:t>
            </a:r>
            <a:r>
              <a:rPr lang="en-US" sz="2000" dirty="0"/>
              <a:t>)</a:t>
            </a:r>
          </a:p>
          <a:p>
            <a:pPr marL="0" indent="0">
              <a:buNone/>
            </a:pPr>
            <a:r>
              <a:rPr lang="en-US" sz="2000" dirty="0" smtClean="0"/>
              <a:t>d) Histogram </a:t>
            </a:r>
            <a:r>
              <a:rPr lang="en-US" sz="2000" dirty="0" err="1" smtClean="0"/>
              <a:t>Ekualiasasi</a:t>
            </a:r>
            <a:r>
              <a:rPr lang="en-US" sz="2000" dirty="0" smtClean="0"/>
              <a:t> c </a:t>
            </a:r>
          </a:p>
          <a:p>
            <a:pPr marL="0" indent="0">
              <a:buNone/>
            </a:pPr>
            <a:r>
              <a:rPr lang="en-US" sz="2000" dirty="0"/>
              <a:t> </a:t>
            </a:r>
            <a:r>
              <a:rPr lang="en-US" sz="2000" dirty="0" smtClean="0"/>
              <a:t>    (</a:t>
            </a:r>
            <a:r>
              <a:rPr lang="en-US" sz="2000" dirty="0" err="1" smtClean="0"/>
              <a:t>dengan</a:t>
            </a:r>
            <a:r>
              <a:rPr lang="en-US" sz="2000" dirty="0" smtClean="0"/>
              <a:t> contrast stretching)</a:t>
            </a:r>
            <a:endParaRPr lang="en-US" sz="2000" dirty="0"/>
          </a:p>
          <a:p>
            <a:endParaRPr lang="en-US" sz="2000" dirty="0"/>
          </a:p>
        </p:txBody>
      </p:sp>
      <p:pic>
        <p:nvPicPr>
          <p:cNvPr id="1095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 y="1805940"/>
            <a:ext cx="4696484" cy="44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435622" y="6474422"/>
            <a:ext cx="5151120" cy="247958"/>
          </a:xfrm>
          <a:prstGeom prst="rect">
            <a:avLst/>
          </a:prstGeom>
          <a:solidFill>
            <a:schemeClr val="accent1">
              <a:lumMod val="40000"/>
              <a:lumOff val="60000"/>
            </a:schemeClr>
          </a:solidFill>
          <a:ln w="9525">
            <a:noFill/>
            <a:miter lim="800000"/>
            <a:headEnd/>
            <a:tailEnd/>
          </a:ln>
          <a:effectLst/>
        </p:spPr>
        <p:txBody>
          <a:bodyPr wrap="square">
            <a:spAutoFit/>
          </a:bodyPr>
          <a:lstStyle/>
          <a:p>
            <a:pPr algn="ctr"/>
            <a:r>
              <a:rPr lang="en-US" sz="1000" dirty="0"/>
              <a:t>(Images from Rafael C. Gonzalez and Richard E. </a:t>
            </a:r>
            <a:r>
              <a:rPr lang="en-US" sz="1000" dirty="0" smtClean="0"/>
              <a:t>Wood</a:t>
            </a:r>
            <a:r>
              <a:rPr lang="en-US" sz="1000" dirty="0"/>
              <a:t>, Digital Image Processing, 2</a:t>
            </a:r>
            <a:r>
              <a:rPr lang="en-US" sz="1000" baseline="30000" dirty="0"/>
              <a:t>nd</a:t>
            </a:r>
            <a:r>
              <a:rPr lang="en-US" sz="1000" dirty="0"/>
              <a:t> Edition.</a:t>
            </a:r>
          </a:p>
        </p:txBody>
      </p:sp>
      <p:sp>
        <p:nvSpPr>
          <p:cNvPr id="3" name="Slide Number Placeholder 2"/>
          <p:cNvSpPr>
            <a:spLocks noGrp="1"/>
          </p:cNvSpPr>
          <p:nvPr>
            <p:ph type="sldNum" sz="quarter" idx="12"/>
          </p:nvPr>
        </p:nvSpPr>
        <p:spPr/>
        <p:txBody>
          <a:bodyPr/>
          <a:lstStyle/>
          <a:p>
            <a:fld id="{8952BB00-CEA7-47F9-B371-083F3EC8A1A6}" type="slidenum">
              <a:rPr lang="id-ID" smtClean="0"/>
              <a:t>54</a:t>
            </a:fld>
            <a:endParaRPr lang="id-ID"/>
          </a:p>
        </p:txBody>
      </p:sp>
    </p:spTree>
    <p:extLst>
      <p:ext uri="{BB962C8B-B14F-4D97-AF65-F5344CB8AC3E}">
        <p14:creationId xmlns:p14="http://schemas.microsoft.com/office/powerpoint/2010/main" val="10485335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806" y="232421"/>
            <a:ext cx="10304645" cy="1168330"/>
          </a:xfrm>
        </p:spPr>
        <p:txBody>
          <a:bodyPr/>
          <a:lstStyle/>
          <a:p>
            <a:pPr>
              <a:defRPr/>
            </a:pPr>
            <a:r>
              <a:rPr lang="en-US" dirty="0" err="1" smtClean="0"/>
              <a:t>Radiografi</a:t>
            </a:r>
            <a:r>
              <a:rPr lang="en-US" dirty="0" smtClean="0"/>
              <a:t> Modus Mask</a:t>
            </a:r>
            <a:endParaRPr lang="en-US" dirty="0"/>
          </a:p>
        </p:txBody>
      </p:sp>
      <p:sp>
        <p:nvSpPr>
          <p:cNvPr id="110595" name="Content Placeholder 2"/>
          <p:cNvSpPr>
            <a:spLocks noGrp="1"/>
          </p:cNvSpPr>
          <p:nvPr>
            <p:ph idx="1"/>
          </p:nvPr>
        </p:nvSpPr>
        <p:spPr>
          <a:xfrm>
            <a:off x="6476128" y="1838115"/>
            <a:ext cx="4822867" cy="4326202"/>
          </a:xfrm>
        </p:spPr>
        <p:txBody>
          <a:bodyPr>
            <a:noAutofit/>
          </a:bodyPr>
          <a:lstStyle/>
          <a:p>
            <a:r>
              <a:rPr lang="en-US" sz="2000" dirty="0"/>
              <a:t>h (x, y) </a:t>
            </a:r>
            <a:r>
              <a:rPr lang="en-US" sz="2000" dirty="0" err="1"/>
              <a:t>adalah</a:t>
            </a:r>
            <a:r>
              <a:rPr lang="en-US" sz="2000" dirty="0"/>
              <a:t> </a:t>
            </a:r>
            <a:r>
              <a:rPr lang="en-US" sz="2000" dirty="0" smtClean="0"/>
              <a:t>mask, </a:t>
            </a:r>
            <a:r>
              <a:rPr lang="en-US" sz="2000" dirty="0" err="1" smtClean="0"/>
              <a:t>sebuah</a:t>
            </a:r>
            <a:r>
              <a:rPr lang="en-US" sz="2000" dirty="0" smtClean="0"/>
              <a:t> </a:t>
            </a:r>
            <a:r>
              <a:rPr lang="en-US" sz="2000" dirty="0" err="1" smtClean="0"/>
              <a:t>citra</a:t>
            </a:r>
            <a:r>
              <a:rPr lang="en-US" sz="2000" dirty="0" smtClean="0"/>
              <a:t> X-ray </a:t>
            </a:r>
            <a:r>
              <a:rPr lang="en-US" sz="2000" dirty="0" err="1" smtClean="0"/>
              <a:t>dari</a:t>
            </a:r>
            <a:r>
              <a:rPr lang="en-US" sz="2000" dirty="0" smtClean="0"/>
              <a:t> </a:t>
            </a:r>
            <a:r>
              <a:rPr lang="en-US" sz="2000" dirty="0" err="1" smtClean="0"/>
              <a:t>badan</a:t>
            </a:r>
            <a:r>
              <a:rPr lang="en-US" sz="2000" dirty="0" smtClean="0"/>
              <a:t> </a:t>
            </a:r>
            <a:r>
              <a:rPr lang="en-US" sz="2000" dirty="0" err="1" smtClean="0"/>
              <a:t>pasien</a:t>
            </a:r>
            <a:r>
              <a:rPr lang="en-US" sz="2000" dirty="0" smtClean="0"/>
              <a:t> yang </a:t>
            </a:r>
            <a:r>
              <a:rPr lang="en-US" sz="2000" dirty="0" err="1" smtClean="0"/>
              <a:t>dicapture</a:t>
            </a:r>
            <a:r>
              <a:rPr lang="en-US" sz="2000" dirty="0" smtClean="0"/>
              <a:t> </a:t>
            </a:r>
            <a:r>
              <a:rPr lang="en-US" sz="2000" dirty="0" err="1" smtClean="0"/>
              <a:t>dengan</a:t>
            </a:r>
            <a:r>
              <a:rPr lang="en-US" sz="2000" dirty="0" smtClean="0"/>
              <a:t> TV camera, X-ray film </a:t>
            </a:r>
            <a:r>
              <a:rPr lang="en-US" sz="2000" dirty="0" err="1" smtClean="0"/>
              <a:t>ditempatkan</a:t>
            </a:r>
            <a:r>
              <a:rPr lang="en-US" sz="2000" dirty="0" smtClean="0"/>
              <a:t> </a:t>
            </a:r>
            <a:r>
              <a:rPr lang="en-US" sz="2000" dirty="0" err="1" smtClean="0"/>
              <a:t>berlawanan</a:t>
            </a:r>
            <a:r>
              <a:rPr lang="en-US" sz="2000" dirty="0" smtClean="0"/>
              <a:t> </a:t>
            </a:r>
            <a:r>
              <a:rPr lang="en-US" sz="2000" dirty="0" err="1" smtClean="0"/>
              <a:t>dengan</a:t>
            </a:r>
            <a:r>
              <a:rPr lang="en-US" sz="2000" dirty="0" smtClean="0"/>
              <a:t> </a:t>
            </a:r>
            <a:r>
              <a:rPr lang="en-US" sz="2000" dirty="0" err="1" smtClean="0"/>
              <a:t>sumber</a:t>
            </a:r>
            <a:r>
              <a:rPr lang="en-US" sz="2000" dirty="0" smtClean="0"/>
              <a:t> X-ray.</a:t>
            </a:r>
            <a:endParaRPr lang="en-US" sz="2000" dirty="0"/>
          </a:p>
          <a:p>
            <a:r>
              <a:rPr lang="en-US" sz="2000" dirty="0"/>
              <a:t>f (x, y) </a:t>
            </a:r>
            <a:r>
              <a:rPr lang="en-US" sz="2000" dirty="0" err="1"/>
              <a:t>adalah</a:t>
            </a:r>
            <a:r>
              <a:rPr lang="en-US" sz="2000" dirty="0"/>
              <a:t> </a:t>
            </a:r>
            <a:r>
              <a:rPr lang="en-US" sz="2000" dirty="0" err="1" smtClean="0"/>
              <a:t>citra</a:t>
            </a:r>
            <a:r>
              <a:rPr lang="en-US" sz="2000" dirty="0" smtClean="0"/>
              <a:t> X-ray yang </a:t>
            </a:r>
            <a:r>
              <a:rPr lang="en-US" sz="2000" dirty="0" err="1"/>
              <a:t>diambil</a:t>
            </a:r>
            <a:r>
              <a:rPr lang="en-US" sz="2000" dirty="0"/>
              <a:t> </a:t>
            </a:r>
            <a:r>
              <a:rPr lang="en-US" sz="2000" dirty="0" err="1"/>
              <a:t>setelah</a:t>
            </a:r>
            <a:r>
              <a:rPr lang="en-US" sz="2000" dirty="0"/>
              <a:t> </a:t>
            </a:r>
            <a:r>
              <a:rPr lang="en-US" sz="2000" dirty="0" err="1"/>
              <a:t>injeksi</a:t>
            </a:r>
            <a:r>
              <a:rPr lang="en-US" sz="2000" dirty="0"/>
              <a:t> </a:t>
            </a:r>
            <a:r>
              <a:rPr lang="en-US" sz="2000" dirty="0" err="1" smtClean="0"/>
              <a:t>kontras</a:t>
            </a:r>
            <a:r>
              <a:rPr lang="en-US" sz="2000" dirty="0" smtClean="0"/>
              <a:t> medium </a:t>
            </a:r>
            <a:r>
              <a:rPr lang="en-US" sz="2000" dirty="0" err="1"/>
              <a:t>ke</a:t>
            </a:r>
            <a:r>
              <a:rPr lang="en-US" sz="2000" dirty="0"/>
              <a:t> </a:t>
            </a:r>
            <a:r>
              <a:rPr lang="en-US" sz="2000" dirty="0" err="1" smtClean="0"/>
              <a:t>darah</a:t>
            </a:r>
            <a:r>
              <a:rPr lang="en-US" sz="2000" dirty="0" smtClean="0"/>
              <a:t> </a:t>
            </a:r>
            <a:r>
              <a:rPr lang="en-US" sz="2000" dirty="0" err="1" smtClean="0"/>
              <a:t>pasien</a:t>
            </a:r>
            <a:endParaRPr lang="en-US" sz="2000" dirty="0" smtClean="0"/>
          </a:p>
          <a:p>
            <a:r>
              <a:rPr lang="en-US" sz="2000" dirty="0" smtClean="0"/>
              <a:t>Citra </a:t>
            </a:r>
            <a:r>
              <a:rPr lang="en-US" sz="2000" dirty="0" err="1"/>
              <a:t>diambil</a:t>
            </a:r>
            <a:r>
              <a:rPr lang="en-US" sz="2000" dirty="0"/>
              <a:t> </a:t>
            </a:r>
            <a:r>
              <a:rPr lang="en-US" sz="2000" dirty="0" err="1" smtClean="0"/>
              <a:t>dari</a:t>
            </a:r>
            <a:r>
              <a:rPr lang="en-US" sz="2000" dirty="0" smtClean="0"/>
              <a:t> </a:t>
            </a:r>
            <a:r>
              <a:rPr lang="en-US" sz="2000" dirty="0"/>
              <a:t>TV </a:t>
            </a:r>
            <a:r>
              <a:rPr lang="en-US" sz="2000" dirty="0" smtClean="0"/>
              <a:t>, </a:t>
            </a:r>
            <a:r>
              <a:rPr lang="en-US" sz="2000" dirty="0" err="1" smtClean="0"/>
              <a:t>sehingga</a:t>
            </a:r>
            <a:r>
              <a:rPr lang="en-US" sz="2000" dirty="0" smtClean="0"/>
              <a:t> </a:t>
            </a:r>
            <a:r>
              <a:rPr lang="en-US" sz="2000" dirty="0" err="1"/>
              <a:t>dokter</a:t>
            </a:r>
            <a:r>
              <a:rPr lang="en-US" sz="2000" dirty="0"/>
              <a:t> </a:t>
            </a:r>
            <a:r>
              <a:rPr lang="en-US" sz="2000" dirty="0" err="1"/>
              <a:t>dapat</a:t>
            </a:r>
            <a:r>
              <a:rPr lang="en-US" sz="2000" dirty="0"/>
              <a:t> </a:t>
            </a:r>
            <a:r>
              <a:rPr lang="en-US" sz="2000" dirty="0" err="1"/>
              <a:t>melihat</a:t>
            </a:r>
            <a:r>
              <a:rPr lang="en-US" sz="2000" dirty="0"/>
              <a:t> </a:t>
            </a:r>
            <a:r>
              <a:rPr lang="en-US" sz="2000" dirty="0" err="1"/>
              <a:t>bagaimana</a:t>
            </a:r>
            <a:r>
              <a:rPr lang="en-US" sz="2000" dirty="0"/>
              <a:t> media </a:t>
            </a:r>
            <a:r>
              <a:rPr lang="en-US" sz="2000" dirty="0" err="1"/>
              <a:t>menjalar</a:t>
            </a:r>
            <a:r>
              <a:rPr lang="en-US" sz="2000" dirty="0"/>
              <a:t> </a:t>
            </a:r>
            <a:r>
              <a:rPr lang="en-US" sz="2000" dirty="0" err="1"/>
              <a:t>melalui</a:t>
            </a:r>
            <a:r>
              <a:rPr lang="en-US" sz="2000" dirty="0"/>
              <a:t> </a:t>
            </a:r>
            <a:r>
              <a:rPr lang="en-US" sz="2000" dirty="0" err="1"/>
              <a:t>berbagai</a:t>
            </a:r>
            <a:r>
              <a:rPr lang="en-US" sz="2000" dirty="0"/>
              <a:t> </a:t>
            </a:r>
            <a:r>
              <a:rPr lang="en-US" sz="2000" dirty="0" err="1"/>
              <a:t>arteri</a:t>
            </a:r>
            <a:r>
              <a:rPr lang="en-US" sz="2000" dirty="0"/>
              <a:t> di </a:t>
            </a:r>
            <a:r>
              <a:rPr lang="en-US" sz="2000" dirty="0" err="1"/>
              <a:t>daerah</a:t>
            </a:r>
            <a:r>
              <a:rPr lang="en-US" sz="2000" dirty="0"/>
              <a:t> yang </a:t>
            </a:r>
            <a:r>
              <a:rPr lang="en-US" sz="2000" dirty="0" err="1"/>
              <a:t>sedang</a:t>
            </a:r>
            <a:r>
              <a:rPr lang="en-US" sz="2000" dirty="0"/>
              <a:t> </a:t>
            </a:r>
            <a:r>
              <a:rPr lang="en-US" sz="2000" dirty="0" err="1"/>
              <a:t>diamati</a:t>
            </a:r>
            <a:r>
              <a:rPr lang="en-US" sz="2000" dirty="0"/>
              <a:t> (</a:t>
            </a:r>
            <a:r>
              <a:rPr lang="en-US" sz="2000" dirty="0" err="1"/>
              <a:t>efek</a:t>
            </a:r>
            <a:r>
              <a:rPr lang="en-US" sz="2000" dirty="0"/>
              <a:t> </a:t>
            </a:r>
            <a:r>
              <a:rPr lang="en-US" sz="2000" dirty="0" err="1"/>
              <a:t>dari</a:t>
            </a:r>
            <a:r>
              <a:rPr lang="en-US" sz="2000" dirty="0"/>
              <a:t> </a:t>
            </a:r>
            <a:r>
              <a:rPr lang="en-US" sz="2000" dirty="0" err="1"/>
              <a:t>pengurangan</a:t>
            </a:r>
            <a:r>
              <a:rPr lang="en-US" sz="2000" dirty="0"/>
              <a:t>) </a:t>
            </a:r>
            <a:r>
              <a:rPr lang="en-US" sz="2000" dirty="0" smtClean="0"/>
              <a:t>yang </a:t>
            </a:r>
            <a:r>
              <a:rPr lang="en-US" sz="2000" dirty="0" err="1" smtClean="0"/>
              <a:t>ditunjukkan</a:t>
            </a:r>
            <a:r>
              <a:rPr lang="en-US" sz="2000" dirty="0" smtClean="0"/>
              <a:t> </a:t>
            </a:r>
            <a:r>
              <a:rPr lang="en-US" sz="2000" dirty="0" err="1" smtClean="0"/>
              <a:t>dalam</a:t>
            </a:r>
            <a:r>
              <a:rPr lang="en-US" sz="2000" dirty="0" smtClean="0"/>
              <a:t> film.</a:t>
            </a:r>
            <a:endParaRPr lang="en-US" sz="2000" dirty="0"/>
          </a:p>
        </p:txBody>
      </p:sp>
      <p:pic>
        <p:nvPicPr>
          <p:cNvPr id="1105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60" y="1558159"/>
            <a:ext cx="4924095" cy="50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8952BB00-CEA7-47F9-B371-083F3EC8A1A6}" type="slidenum">
              <a:rPr lang="id-ID" smtClean="0"/>
              <a:t>55</a:t>
            </a:fld>
            <a:endParaRPr lang="id-ID"/>
          </a:p>
        </p:txBody>
      </p:sp>
    </p:spTree>
    <p:extLst>
      <p:ext uri="{BB962C8B-B14F-4D97-AF65-F5344CB8AC3E}">
        <p14:creationId xmlns:p14="http://schemas.microsoft.com/office/powerpoint/2010/main" val="1817725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Catatan</a:t>
            </a:r>
            <a:r>
              <a:rPr lang="en-US" dirty="0" smtClean="0"/>
              <a:t> Image Subtraction</a:t>
            </a:r>
            <a:endParaRPr lang="en-US" dirty="0"/>
          </a:p>
        </p:txBody>
      </p:sp>
      <p:sp>
        <p:nvSpPr>
          <p:cNvPr id="111619" name="Content Placeholder 2"/>
          <p:cNvSpPr>
            <a:spLocks noGrp="1"/>
          </p:cNvSpPr>
          <p:nvPr>
            <p:ph idx="1"/>
          </p:nvPr>
        </p:nvSpPr>
        <p:spPr/>
        <p:txBody>
          <a:bodyPr>
            <a:noAutofit/>
          </a:bodyPr>
          <a:lstStyle/>
          <a:p>
            <a:r>
              <a:rPr lang="en-US" sz="2400" dirty="0"/>
              <a:t>Kita </a:t>
            </a:r>
            <a:r>
              <a:rPr lang="en-US" sz="2400" dirty="0" err="1"/>
              <a:t>mungkin</a:t>
            </a:r>
            <a:r>
              <a:rPr lang="en-US" sz="2400" dirty="0"/>
              <a:t> </a:t>
            </a:r>
            <a:r>
              <a:rPr lang="en-US" sz="2400" dirty="0" err="1"/>
              <a:t>harus</a:t>
            </a:r>
            <a:r>
              <a:rPr lang="en-US" sz="2400" dirty="0"/>
              <a:t> </a:t>
            </a:r>
            <a:r>
              <a:rPr lang="en-US" sz="2400" dirty="0" err="1"/>
              <a:t>menyesuaikan</a:t>
            </a:r>
            <a:r>
              <a:rPr lang="en-US" sz="2400" dirty="0"/>
              <a:t> </a:t>
            </a:r>
            <a:r>
              <a:rPr lang="en-US" sz="2400" dirty="0" err="1" smtClean="0"/>
              <a:t>derajat</a:t>
            </a:r>
            <a:r>
              <a:rPr lang="en-US" sz="2400" dirty="0" smtClean="0"/>
              <a:t> </a:t>
            </a:r>
            <a:r>
              <a:rPr lang="en-US" sz="2400" dirty="0" err="1" smtClean="0"/>
              <a:t>keabuan</a:t>
            </a:r>
            <a:r>
              <a:rPr lang="en-US" sz="2400" dirty="0" smtClean="0"/>
              <a:t> </a:t>
            </a:r>
            <a:r>
              <a:rPr lang="en-US" sz="2400" dirty="0" err="1" smtClean="0"/>
              <a:t>citra</a:t>
            </a:r>
            <a:r>
              <a:rPr lang="en-US" sz="2400" dirty="0" smtClean="0"/>
              <a:t> yang </a:t>
            </a:r>
            <a:r>
              <a:rPr lang="en-US" sz="2400" dirty="0" err="1" smtClean="0"/>
              <a:t>akan</a:t>
            </a:r>
            <a:r>
              <a:rPr lang="en-US" sz="2400" dirty="0" smtClean="0"/>
              <a:t> </a:t>
            </a:r>
            <a:r>
              <a:rPr lang="en-US" sz="2400" dirty="0" err="1"/>
              <a:t>dikurangi</a:t>
            </a:r>
            <a:r>
              <a:rPr lang="en-US" sz="2400" dirty="0"/>
              <a:t> </a:t>
            </a:r>
            <a:r>
              <a:rPr lang="en-US" sz="2400" dirty="0" err="1" smtClean="0"/>
              <a:t>menjadi</a:t>
            </a:r>
            <a:r>
              <a:rPr lang="en-US" sz="2400" dirty="0" smtClean="0"/>
              <a:t> [0</a:t>
            </a:r>
            <a:r>
              <a:rPr lang="en-US" sz="2400" dirty="0"/>
              <a:t>, 255] (</a:t>
            </a:r>
            <a:r>
              <a:rPr lang="en-US" sz="2400" dirty="0" err="1"/>
              <a:t>jika</a:t>
            </a:r>
            <a:r>
              <a:rPr lang="en-US" sz="2400" dirty="0"/>
              <a:t> </a:t>
            </a:r>
            <a:r>
              <a:rPr lang="en-US" sz="2400" dirty="0" smtClean="0"/>
              <a:t>8-bit)</a:t>
            </a:r>
            <a:endParaRPr lang="en-US" sz="2400" dirty="0"/>
          </a:p>
          <a:p>
            <a:pPr lvl="1"/>
            <a:r>
              <a:rPr lang="en-US" dirty="0" err="1"/>
              <a:t>pertama</a:t>
            </a:r>
            <a:r>
              <a:rPr lang="en-US" dirty="0"/>
              <a:t>, </a:t>
            </a:r>
            <a:r>
              <a:rPr lang="en-US" dirty="0" err="1" smtClean="0"/>
              <a:t>dapatkan</a:t>
            </a:r>
            <a:r>
              <a:rPr lang="en-US" dirty="0" smtClean="0"/>
              <a:t> </a:t>
            </a:r>
            <a:r>
              <a:rPr lang="en-US" dirty="0"/>
              <a:t>minimum </a:t>
            </a:r>
            <a:r>
              <a:rPr lang="en-US" dirty="0" err="1"/>
              <a:t>nilai</a:t>
            </a:r>
            <a:r>
              <a:rPr lang="en-US" dirty="0"/>
              <a:t> </a:t>
            </a:r>
            <a:r>
              <a:rPr lang="en-US" dirty="0" err="1" smtClean="0"/>
              <a:t>keabuan</a:t>
            </a:r>
            <a:r>
              <a:rPr lang="en-US" dirty="0" smtClean="0"/>
              <a:t> </a:t>
            </a:r>
            <a:r>
              <a:rPr lang="en-US" dirty="0" err="1" smtClean="0"/>
              <a:t>citra</a:t>
            </a:r>
            <a:r>
              <a:rPr lang="en-US" dirty="0" smtClean="0"/>
              <a:t> yang </a:t>
            </a:r>
            <a:r>
              <a:rPr lang="en-US" dirty="0" err="1" smtClean="0"/>
              <a:t>dikurangi</a:t>
            </a:r>
            <a:endParaRPr lang="en-US" dirty="0"/>
          </a:p>
          <a:p>
            <a:pPr lvl="1"/>
            <a:r>
              <a:rPr lang="en-US" dirty="0" err="1"/>
              <a:t>kedua</a:t>
            </a:r>
            <a:r>
              <a:rPr lang="en-US" dirty="0"/>
              <a:t>, </a:t>
            </a:r>
            <a:r>
              <a:rPr lang="en-US" dirty="0" err="1" smtClean="0"/>
              <a:t>dapatkan</a:t>
            </a:r>
            <a:r>
              <a:rPr lang="en-US" dirty="0" smtClean="0"/>
              <a:t> </a:t>
            </a:r>
            <a:r>
              <a:rPr lang="en-US" dirty="0" err="1"/>
              <a:t>maksimum</a:t>
            </a:r>
            <a:r>
              <a:rPr lang="en-US" dirty="0"/>
              <a:t> </a:t>
            </a:r>
            <a:r>
              <a:rPr lang="en-US" dirty="0" err="1" smtClean="0"/>
              <a:t>nilai</a:t>
            </a:r>
            <a:r>
              <a:rPr lang="en-US" dirty="0" smtClean="0"/>
              <a:t> </a:t>
            </a:r>
            <a:r>
              <a:rPr lang="en-US" dirty="0" err="1" smtClean="0"/>
              <a:t>keabuan</a:t>
            </a:r>
            <a:r>
              <a:rPr lang="en-US" dirty="0" smtClean="0"/>
              <a:t> </a:t>
            </a:r>
            <a:r>
              <a:rPr lang="en-US" dirty="0" err="1" smtClean="0"/>
              <a:t>citra</a:t>
            </a:r>
            <a:r>
              <a:rPr lang="en-US" dirty="0" smtClean="0"/>
              <a:t> yang </a:t>
            </a:r>
            <a:r>
              <a:rPr lang="en-US" dirty="0" err="1" smtClean="0"/>
              <a:t>dikurangi</a:t>
            </a:r>
            <a:r>
              <a:rPr lang="en-US" dirty="0" smtClean="0"/>
              <a:t> </a:t>
            </a:r>
          </a:p>
          <a:p>
            <a:pPr lvl="1"/>
            <a:r>
              <a:rPr lang="en-US" dirty="0" err="1" smtClean="0"/>
              <a:t>tentukan</a:t>
            </a:r>
            <a:r>
              <a:rPr lang="en-US" dirty="0" smtClean="0"/>
              <a:t> </a:t>
            </a:r>
            <a:r>
              <a:rPr lang="en-US" dirty="0" err="1"/>
              <a:t>nilai</a:t>
            </a:r>
            <a:r>
              <a:rPr lang="en-US" dirty="0"/>
              <a:t> minimum </a:t>
            </a:r>
            <a:r>
              <a:rPr lang="en-US" dirty="0" err="1" smtClean="0"/>
              <a:t>ke</a:t>
            </a:r>
            <a:r>
              <a:rPr lang="en-US" dirty="0" smtClean="0"/>
              <a:t> </a:t>
            </a:r>
            <a:r>
              <a:rPr lang="en-US" dirty="0" err="1" smtClean="0"/>
              <a:t>nol</a:t>
            </a:r>
            <a:r>
              <a:rPr lang="en-US" dirty="0" smtClean="0"/>
              <a:t> </a:t>
            </a:r>
            <a:r>
              <a:rPr lang="en-US" dirty="0" err="1"/>
              <a:t>dan</a:t>
            </a:r>
            <a:r>
              <a:rPr lang="en-US" dirty="0"/>
              <a:t> </a:t>
            </a:r>
            <a:r>
              <a:rPr lang="en-US" dirty="0" err="1"/>
              <a:t>maksimum</a:t>
            </a:r>
            <a:r>
              <a:rPr lang="en-US" dirty="0"/>
              <a:t> </a:t>
            </a:r>
            <a:r>
              <a:rPr lang="en-US" dirty="0" err="1" smtClean="0"/>
              <a:t>ke</a:t>
            </a:r>
            <a:r>
              <a:rPr lang="en-US" dirty="0" smtClean="0"/>
              <a:t> 255</a:t>
            </a:r>
            <a:endParaRPr lang="en-US" dirty="0"/>
          </a:p>
          <a:p>
            <a:pPr lvl="1"/>
            <a:r>
              <a:rPr lang="en-US" dirty="0" err="1"/>
              <a:t>sedangkan</a:t>
            </a:r>
            <a:r>
              <a:rPr lang="en-US" dirty="0"/>
              <a:t> </a:t>
            </a:r>
            <a:r>
              <a:rPr lang="en-US" dirty="0" err="1"/>
              <a:t>sisanya</a:t>
            </a:r>
            <a:r>
              <a:rPr lang="en-US" dirty="0"/>
              <a:t> </a:t>
            </a:r>
            <a:r>
              <a:rPr lang="en-US" dirty="0" err="1"/>
              <a:t>disesuaikan</a:t>
            </a:r>
            <a:r>
              <a:rPr lang="en-US" dirty="0"/>
              <a:t> </a:t>
            </a:r>
            <a:r>
              <a:rPr lang="en-US" dirty="0" err="1"/>
              <a:t>dengan</a:t>
            </a:r>
            <a:r>
              <a:rPr lang="en-US" dirty="0"/>
              <a:t> interval [0, 255], </a:t>
            </a:r>
            <a:r>
              <a:rPr lang="en-US" dirty="0" err="1"/>
              <a:t>dengan</a:t>
            </a:r>
            <a:r>
              <a:rPr lang="en-US" dirty="0"/>
              <a:t> </a:t>
            </a:r>
            <a:r>
              <a:rPr lang="en-US" dirty="0" err="1" smtClean="0"/>
              <a:t>setiap</a:t>
            </a:r>
            <a:r>
              <a:rPr lang="en-US" dirty="0" smtClean="0"/>
              <a:t> </a:t>
            </a:r>
            <a:r>
              <a:rPr lang="en-US" dirty="0" err="1"/>
              <a:t>nilai</a:t>
            </a:r>
            <a:r>
              <a:rPr lang="en-US" dirty="0"/>
              <a:t> </a:t>
            </a:r>
            <a:r>
              <a:rPr lang="en-US" dirty="0" err="1" smtClean="0"/>
              <a:t>dikalikan</a:t>
            </a:r>
            <a:r>
              <a:rPr lang="en-US" dirty="0" smtClean="0"/>
              <a:t> </a:t>
            </a:r>
            <a:r>
              <a:rPr lang="en-US" dirty="0" err="1" smtClean="0"/>
              <a:t>dengan</a:t>
            </a:r>
            <a:r>
              <a:rPr lang="en-US" dirty="0" smtClean="0"/>
              <a:t> </a:t>
            </a:r>
            <a:r>
              <a:rPr lang="en-US" dirty="0"/>
              <a:t>255/max</a:t>
            </a:r>
          </a:p>
          <a:p>
            <a:r>
              <a:rPr lang="en-US" sz="2400" dirty="0" err="1"/>
              <a:t>Pengurangan</a:t>
            </a:r>
            <a:r>
              <a:rPr lang="en-US" sz="2400" dirty="0"/>
              <a:t>  </a:t>
            </a:r>
            <a:r>
              <a:rPr lang="en-US" sz="2400" dirty="0" err="1"/>
              <a:t>juga</a:t>
            </a:r>
            <a:r>
              <a:rPr lang="en-US" sz="2400" dirty="0"/>
              <a:t> </a:t>
            </a:r>
            <a:r>
              <a:rPr lang="en-US" sz="2400" dirty="0" err="1"/>
              <a:t>digunakan</a:t>
            </a:r>
            <a:r>
              <a:rPr lang="en-US" sz="2400" dirty="0"/>
              <a:t> </a:t>
            </a:r>
            <a:r>
              <a:rPr lang="en-US" sz="2400" dirty="0" err="1"/>
              <a:t>dalam</a:t>
            </a:r>
            <a:r>
              <a:rPr lang="en-US" sz="2400" dirty="0"/>
              <a:t> </a:t>
            </a:r>
            <a:r>
              <a:rPr lang="en-US" sz="2400" dirty="0" err="1"/>
              <a:t>segmentasi</a:t>
            </a:r>
            <a:r>
              <a:rPr lang="en-US" sz="2400" dirty="0"/>
              <a:t> </a:t>
            </a:r>
            <a:r>
              <a:rPr lang="en-US" sz="2400" dirty="0" err="1" smtClean="0"/>
              <a:t>citra</a:t>
            </a:r>
            <a:r>
              <a:rPr lang="en-US" sz="2400" dirty="0" smtClean="0"/>
              <a:t> </a:t>
            </a:r>
            <a:r>
              <a:rPr lang="en-US" sz="2400" dirty="0" err="1"/>
              <a:t>bergerak</a:t>
            </a:r>
            <a:r>
              <a:rPr lang="en-US" sz="2400" dirty="0"/>
              <a:t> </a:t>
            </a:r>
            <a:r>
              <a:rPr lang="en-US" sz="2400" dirty="0" err="1"/>
              <a:t>untuk</a:t>
            </a:r>
            <a:r>
              <a:rPr lang="en-US" sz="2400" dirty="0"/>
              <a:t> </a:t>
            </a:r>
            <a:r>
              <a:rPr lang="en-US" sz="2400" dirty="0" err="1"/>
              <a:t>melacak</a:t>
            </a:r>
            <a:r>
              <a:rPr lang="en-US" sz="2400" dirty="0"/>
              <a:t> </a:t>
            </a:r>
            <a:r>
              <a:rPr lang="en-US" sz="2400" dirty="0" err="1" smtClean="0"/>
              <a:t>perubahan</a:t>
            </a:r>
            <a:r>
              <a:rPr lang="en-US" sz="2400" dirty="0" smtClean="0"/>
              <a:t> yang </a:t>
            </a:r>
            <a:r>
              <a:rPr lang="en-US" sz="2400" dirty="0" err="1" smtClean="0"/>
              <a:t>terjadi</a:t>
            </a:r>
            <a:endParaRPr lang="en-US" sz="2400" dirty="0"/>
          </a:p>
          <a:p>
            <a:pPr lvl="1"/>
            <a:r>
              <a:rPr lang="en-US" dirty="0" err="1"/>
              <a:t>Kurangi</a:t>
            </a:r>
            <a:r>
              <a:rPr lang="en-US" dirty="0"/>
              <a:t> </a:t>
            </a:r>
            <a:r>
              <a:rPr lang="en-US" dirty="0" err="1" smtClean="0"/>
              <a:t>serangkaian</a:t>
            </a:r>
            <a:r>
              <a:rPr lang="en-US" dirty="0" smtClean="0"/>
              <a:t> </a:t>
            </a:r>
            <a:r>
              <a:rPr lang="en-US" dirty="0" err="1" smtClean="0"/>
              <a:t>citra</a:t>
            </a:r>
            <a:r>
              <a:rPr lang="en-US" dirty="0" smtClean="0"/>
              <a:t>, </a:t>
            </a:r>
            <a:r>
              <a:rPr lang="en-US" dirty="0" err="1"/>
              <a:t>apa</a:t>
            </a:r>
            <a:r>
              <a:rPr lang="en-US" dirty="0"/>
              <a:t> yang </a:t>
            </a:r>
            <a:r>
              <a:rPr lang="en-US" dirty="0" err="1"/>
              <a:t>tersisa</a:t>
            </a:r>
            <a:r>
              <a:rPr lang="en-US" dirty="0"/>
              <a:t> </a:t>
            </a:r>
            <a:r>
              <a:rPr lang="en-US" dirty="0" err="1" smtClean="0"/>
              <a:t>adalah</a:t>
            </a:r>
            <a:r>
              <a:rPr lang="en-US" dirty="0" smtClean="0"/>
              <a:t> </a:t>
            </a:r>
            <a:r>
              <a:rPr lang="en-US" dirty="0" err="1" smtClean="0"/>
              <a:t>elemen</a:t>
            </a:r>
            <a:r>
              <a:rPr lang="en-US" dirty="0" smtClean="0"/>
              <a:t> </a:t>
            </a:r>
            <a:r>
              <a:rPr lang="en-US" dirty="0"/>
              <a:t>yang </a:t>
            </a:r>
            <a:r>
              <a:rPr lang="en-US" dirty="0" err="1"/>
              <a:t>bergerak</a:t>
            </a:r>
            <a:r>
              <a:rPr lang="en-US" dirty="0"/>
              <a:t> </a:t>
            </a:r>
            <a:r>
              <a:rPr lang="en-US" dirty="0" err="1"/>
              <a:t>dalam</a:t>
            </a:r>
            <a:r>
              <a:rPr lang="en-US" dirty="0"/>
              <a:t> </a:t>
            </a:r>
            <a:r>
              <a:rPr lang="en-US" dirty="0" err="1" smtClean="0"/>
              <a:t>citra</a:t>
            </a:r>
            <a:r>
              <a:rPr lang="en-US" dirty="0" smtClean="0"/>
              <a:t>, </a:t>
            </a:r>
            <a:r>
              <a:rPr lang="en-US" dirty="0" err="1" smtClean="0"/>
              <a:t>ditambah</a:t>
            </a:r>
            <a:r>
              <a:rPr lang="en-US" dirty="0" smtClean="0"/>
              <a:t> </a:t>
            </a:r>
            <a:r>
              <a:rPr lang="en-US" dirty="0" err="1" smtClean="0"/>
              <a:t>dengan</a:t>
            </a:r>
            <a:r>
              <a:rPr lang="en-US" dirty="0" smtClean="0"/>
              <a:t> noise yang </a:t>
            </a:r>
            <a:r>
              <a:rPr lang="en-US" dirty="0" err="1" smtClean="0"/>
              <a:t>ada</a:t>
            </a:r>
            <a:r>
              <a:rPr lang="en-US" dirty="0" smtClean="0"/>
              <a:t>.</a:t>
            </a:r>
            <a:endParaRPr lang="en-US" dirty="0"/>
          </a:p>
        </p:txBody>
      </p:sp>
      <p:sp>
        <p:nvSpPr>
          <p:cNvPr id="3" name="Slide Number Placeholder 2"/>
          <p:cNvSpPr>
            <a:spLocks noGrp="1"/>
          </p:cNvSpPr>
          <p:nvPr>
            <p:ph type="sldNum" sz="quarter" idx="12"/>
          </p:nvPr>
        </p:nvSpPr>
        <p:spPr/>
        <p:txBody>
          <a:bodyPr/>
          <a:lstStyle/>
          <a:p>
            <a:fld id="{8952BB00-CEA7-47F9-B371-083F3EC8A1A6}" type="slidenum">
              <a:rPr lang="id-ID" smtClean="0"/>
              <a:t>56</a:t>
            </a:fld>
            <a:endParaRPr lang="id-ID"/>
          </a:p>
        </p:txBody>
      </p:sp>
    </p:spTree>
    <p:extLst>
      <p:ext uri="{BB962C8B-B14F-4D97-AF65-F5344CB8AC3E}">
        <p14:creationId xmlns:p14="http://schemas.microsoft.com/office/powerpoint/2010/main" val="13844639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9106" y="2649071"/>
            <a:ext cx="184731" cy="369332"/>
          </a:xfrm>
          <a:prstGeom prst="rect">
            <a:avLst/>
          </a:prstGeom>
          <a:noFill/>
        </p:spPr>
        <p:txBody>
          <a:bodyPr wrap="none" rtlCol="0">
            <a:spAutoFit/>
          </a:bodyPr>
          <a:lstStyle/>
          <a:p>
            <a:endParaRPr lang="en-US" dirty="0"/>
          </a:p>
        </p:txBody>
      </p:sp>
      <p:sp>
        <p:nvSpPr>
          <p:cNvPr id="3" name="TextBox 2"/>
          <p:cNvSpPr txBox="1"/>
          <p:nvPr/>
        </p:nvSpPr>
        <p:spPr>
          <a:xfrm>
            <a:off x="204508" y="1766943"/>
            <a:ext cx="11785931" cy="646331"/>
          </a:xfrm>
          <a:prstGeom prst="rect">
            <a:avLst/>
          </a:prstGeom>
          <a:noFill/>
        </p:spPr>
        <p:txBody>
          <a:bodyPr wrap="square" rtlCol="0">
            <a:spAutoFit/>
          </a:bodyPr>
          <a:lstStyle/>
          <a:p>
            <a:pPr marL="457200" lvl="0" indent="-457200">
              <a:buAutoNum type="arabicPeriod"/>
            </a:pPr>
            <a:r>
              <a:rPr lang="id-ID" dirty="0" smtClean="0">
                <a:latin typeface="Segoe Print" panose="02000600000000000000" pitchFamily="2" charset="0"/>
              </a:rPr>
              <a:t>Diketahui </a:t>
            </a:r>
            <a:r>
              <a:rPr lang="id-ID" dirty="0">
                <a:latin typeface="Segoe Print" panose="02000600000000000000" pitchFamily="2" charset="0"/>
              </a:rPr>
              <a:t>citra gray level </a:t>
            </a:r>
            <a:r>
              <a:rPr lang="id-ID" dirty="0" smtClean="0">
                <a:latin typeface="Segoe Print" panose="02000600000000000000" pitchFamily="2" charset="0"/>
              </a:rPr>
              <a:t>4x4,  </a:t>
            </a:r>
            <a:r>
              <a:rPr lang="id-ID" dirty="0">
                <a:latin typeface="Segoe Print" panose="02000600000000000000" pitchFamily="2" charset="0"/>
              </a:rPr>
              <a:t>lakukan transformasi pada setiap piksel mengacu pada fungsi </a:t>
            </a:r>
            <a:endParaRPr lang="en-US" dirty="0" smtClean="0">
              <a:latin typeface="Segoe Print" panose="02000600000000000000" pitchFamily="2" charset="0"/>
            </a:endParaRPr>
          </a:p>
          <a:p>
            <a:pPr lvl="0"/>
            <a:r>
              <a:rPr lang="en-US" dirty="0">
                <a:latin typeface="Segoe Print" panose="02000600000000000000" pitchFamily="2" charset="0"/>
              </a:rPr>
              <a:t> </a:t>
            </a:r>
            <a:r>
              <a:rPr lang="en-US" dirty="0" smtClean="0">
                <a:latin typeface="Segoe Print" panose="02000600000000000000" pitchFamily="2" charset="0"/>
              </a:rPr>
              <a:t>    </a:t>
            </a:r>
            <a:r>
              <a:rPr lang="id-ID" dirty="0" smtClean="0">
                <a:latin typeface="Segoe Print" panose="02000600000000000000" pitchFamily="2" charset="0"/>
              </a:rPr>
              <a:t>trasformasi </a:t>
            </a:r>
            <a:r>
              <a:rPr lang="id-ID" dirty="0">
                <a:latin typeface="Segoe Print" panose="02000600000000000000" pitchFamily="2" charset="0"/>
              </a:rPr>
              <a:t>gray </a:t>
            </a:r>
            <a:r>
              <a:rPr lang="id-ID" dirty="0" smtClean="0">
                <a:latin typeface="Segoe Print" panose="02000600000000000000" pitchFamily="2" charset="0"/>
              </a:rPr>
              <a:t>level. </a:t>
            </a:r>
            <a:r>
              <a:rPr lang="id-ID" dirty="0">
                <a:latin typeface="Segoe Print" panose="02000600000000000000" pitchFamily="2" charset="0"/>
              </a:rPr>
              <a:t>Dapatkan citra output hasil trasformasi gray levelnya. </a:t>
            </a:r>
            <a:endParaRPr lang="en-US" dirty="0">
              <a:latin typeface="Segoe Print" panose="02000600000000000000" pitchFamily="2" charset="0"/>
            </a:endParaRPr>
          </a:p>
        </p:txBody>
      </p:sp>
      <p:sp>
        <p:nvSpPr>
          <p:cNvPr id="4" name="Text Box 2"/>
          <p:cNvSpPr txBox="1">
            <a:spLocks noChangeArrowheads="1"/>
          </p:cNvSpPr>
          <p:nvPr/>
        </p:nvSpPr>
        <p:spPr bwMode="auto">
          <a:xfrm>
            <a:off x="1539626" y="445056"/>
            <a:ext cx="3299301" cy="523220"/>
          </a:xfrm>
          <a:prstGeom prst="rect">
            <a:avLst/>
          </a:prstGeom>
          <a:noFill/>
          <a:ln w="9525">
            <a:noFill/>
            <a:miter lim="800000"/>
            <a:headEnd/>
            <a:tailEnd/>
          </a:ln>
          <a:effectLst/>
        </p:spPr>
        <p:txBody>
          <a:bodyPr wrap="none">
            <a:spAutoFit/>
          </a:bodyPr>
          <a:lstStyle/>
          <a:p>
            <a:r>
              <a:rPr lang="en-US" sz="2800" b="1" i="1" dirty="0" err="1" smtClean="0">
                <a:solidFill>
                  <a:schemeClr val="bg1"/>
                </a:solidFill>
                <a:latin typeface="Arial" charset="0"/>
                <a:cs typeface="Arial" charset="0"/>
              </a:rPr>
              <a:t>Soal-Soal</a:t>
            </a:r>
            <a:r>
              <a:rPr lang="en-US" sz="2800" b="1" i="1" dirty="0" smtClean="0">
                <a:solidFill>
                  <a:schemeClr val="bg1"/>
                </a:solidFill>
                <a:latin typeface="Arial" charset="0"/>
                <a:cs typeface="Arial" charset="0"/>
              </a:rPr>
              <a:t> </a:t>
            </a:r>
            <a:r>
              <a:rPr lang="en-US" sz="2800" b="1" i="1" dirty="0" err="1" smtClean="0">
                <a:solidFill>
                  <a:schemeClr val="bg1"/>
                </a:solidFill>
                <a:latin typeface="Arial" charset="0"/>
                <a:cs typeface="Arial" charset="0"/>
              </a:rPr>
              <a:t>Latihan</a:t>
            </a:r>
            <a:r>
              <a:rPr lang="en-US" sz="2800" b="1" i="1" dirty="0" smtClean="0">
                <a:solidFill>
                  <a:schemeClr val="bg1"/>
                </a:solidFill>
                <a:latin typeface="Arial" charset="0"/>
                <a:cs typeface="Arial" charset="0"/>
              </a:rPr>
              <a:t> </a:t>
            </a:r>
            <a:endParaRPr lang="en-US" sz="2800" b="1" i="1" dirty="0">
              <a:solidFill>
                <a:schemeClr val="bg1"/>
              </a:solidFill>
              <a:latin typeface="Arial" charset="0"/>
              <a:cs typeface="Arial"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72129793"/>
              </p:ext>
            </p:extLst>
          </p:nvPr>
        </p:nvGraphicFramePr>
        <p:xfrm>
          <a:off x="745263" y="2561203"/>
          <a:ext cx="2145420" cy="1463040"/>
        </p:xfrm>
        <a:graphic>
          <a:graphicData uri="http://schemas.openxmlformats.org/drawingml/2006/table">
            <a:tbl>
              <a:tblPr firstRow="1" firstCol="1" bandRow="1">
                <a:tableStyleId>{5C22544A-7EE6-4342-B048-85BDC9FD1C3A}</a:tableStyleId>
              </a:tblPr>
              <a:tblGrid>
                <a:gridCol w="488974">
                  <a:extLst>
                    <a:ext uri="{9D8B030D-6E8A-4147-A177-3AD203B41FA5}">
                      <a16:colId xmlns:a16="http://schemas.microsoft.com/office/drawing/2014/main" val="20000"/>
                    </a:ext>
                  </a:extLst>
                </a:gridCol>
                <a:gridCol w="488974">
                  <a:extLst>
                    <a:ext uri="{9D8B030D-6E8A-4147-A177-3AD203B41FA5}">
                      <a16:colId xmlns:a16="http://schemas.microsoft.com/office/drawing/2014/main" val="20001"/>
                    </a:ext>
                  </a:extLst>
                </a:gridCol>
                <a:gridCol w="583736">
                  <a:extLst>
                    <a:ext uri="{9D8B030D-6E8A-4147-A177-3AD203B41FA5}">
                      <a16:colId xmlns:a16="http://schemas.microsoft.com/office/drawing/2014/main" val="20002"/>
                    </a:ext>
                  </a:extLst>
                </a:gridCol>
                <a:gridCol w="583736">
                  <a:extLst>
                    <a:ext uri="{9D8B030D-6E8A-4147-A177-3AD203B41FA5}">
                      <a16:colId xmlns:a16="http://schemas.microsoft.com/office/drawing/2014/main" val="20003"/>
                    </a:ext>
                  </a:extLst>
                </a:gridCol>
              </a:tblGrid>
              <a:tr h="340467">
                <a:tc>
                  <a:txBody>
                    <a:bodyPr/>
                    <a:lstStyle/>
                    <a:p>
                      <a:pPr marL="0" marR="0" algn="just">
                        <a:lnSpc>
                          <a:spcPct val="150000"/>
                        </a:lnSpc>
                        <a:spcBef>
                          <a:spcPts val="0"/>
                        </a:spcBef>
                        <a:spcAft>
                          <a:spcPts val="0"/>
                        </a:spcAft>
                      </a:pPr>
                      <a:r>
                        <a:rPr lang="id-ID" sz="1600" b="0" dirty="0">
                          <a:solidFill>
                            <a:schemeClr val="tx1"/>
                          </a:solidFill>
                          <a:effectLst/>
                        </a:rPr>
                        <a:t>17</a:t>
                      </a:r>
                      <a:endParaRPr lang="en-US" sz="16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just">
                        <a:lnSpc>
                          <a:spcPct val="150000"/>
                        </a:lnSpc>
                        <a:spcBef>
                          <a:spcPts val="0"/>
                        </a:spcBef>
                        <a:spcAft>
                          <a:spcPts val="0"/>
                        </a:spcAft>
                      </a:pPr>
                      <a:r>
                        <a:rPr lang="id-ID" sz="1600" b="0" dirty="0">
                          <a:solidFill>
                            <a:schemeClr val="tx1"/>
                          </a:solidFill>
                          <a:effectLst/>
                        </a:rPr>
                        <a:t>64</a:t>
                      </a:r>
                      <a:endParaRPr lang="en-US" sz="16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just">
                        <a:lnSpc>
                          <a:spcPct val="150000"/>
                        </a:lnSpc>
                        <a:spcBef>
                          <a:spcPts val="0"/>
                        </a:spcBef>
                        <a:spcAft>
                          <a:spcPts val="0"/>
                        </a:spcAft>
                      </a:pPr>
                      <a:r>
                        <a:rPr lang="id-ID" sz="1600" b="0" dirty="0">
                          <a:solidFill>
                            <a:schemeClr val="tx1"/>
                          </a:solidFill>
                          <a:effectLst/>
                        </a:rPr>
                        <a:t>128</a:t>
                      </a:r>
                      <a:endParaRPr lang="en-US" sz="16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just">
                        <a:lnSpc>
                          <a:spcPct val="150000"/>
                        </a:lnSpc>
                        <a:spcBef>
                          <a:spcPts val="0"/>
                        </a:spcBef>
                        <a:spcAft>
                          <a:spcPts val="0"/>
                        </a:spcAft>
                      </a:pPr>
                      <a:r>
                        <a:rPr lang="id-ID" sz="1600" b="0" dirty="0">
                          <a:solidFill>
                            <a:schemeClr val="tx1"/>
                          </a:solidFill>
                          <a:effectLst/>
                        </a:rPr>
                        <a:t>128</a:t>
                      </a:r>
                      <a:endParaRPr lang="en-US" sz="16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r h="340467">
                <a:tc>
                  <a:txBody>
                    <a:bodyPr/>
                    <a:lstStyle/>
                    <a:p>
                      <a:pPr marL="0" marR="0" algn="just">
                        <a:lnSpc>
                          <a:spcPct val="150000"/>
                        </a:lnSpc>
                        <a:spcBef>
                          <a:spcPts val="0"/>
                        </a:spcBef>
                        <a:spcAft>
                          <a:spcPts val="0"/>
                        </a:spcAft>
                      </a:pPr>
                      <a:r>
                        <a:rPr lang="id-ID" sz="1600" b="0" dirty="0">
                          <a:solidFill>
                            <a:schemeClr val="tx1"/>
                          </a:solidFill>
                          <a:effectLst/>
                        </a:rPr>
                        <a:t>15</a:t>
                      </a:r>
                      <a:endParaRPr lang="en-US" sz="16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just">
                        <a:lnSpc>
                          <a:spcPct val="150000"/>
                        </a:lnSpc>
                        <a:spcBef>
                          <a:spcPts val="0"/>
                        </a:spcBef>
                        <a:spcAft>
                          <a:spcPts val="0"/>
                        </a:spcAft>
                      </a:pPr>
                      <a:r>
                        <a:rPr lang="id-ID" sz="1600">
                          <a:solidFill>
                            <a:schemeClr val="tx1"/>
                          </a:solidFill>
                          <a:effectLst/>
                        </a:rPr>
                        <a:t>63</a:t>
                      </a:r>
                      <a:endParaRPr lang="en-US" sz="160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just">
                        <a:lnSpc>
                          <a:spcPct val="150000"/>
                        </a:lnSpc>
                        <a:spcBef>
                          <a:spcPts val="0"/>
                        </a:spcBef>
                        <a:spcAft>
                          <a:spcPts val="0"/>
                        </a:spcAft>
                      </a:pPr>
                      <a:r>
                        <a:rPr lang="id-ID" sz="1600" dirty="0">
                          <a:solidFill>
                            <a:schemeClr val="tx1"/>
                          </a:solidFill>
                          <a:effectLst/>
                        </a:rPr>
                        <a:t>132</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just">
                        <a:lnSpc>
                          <a:spcPct val="150000"/>
                        </a:lnSpc>
                        <a:spcBef>
                          <a:spcPts val="0"/>
                        </a:spcBef>
                        <a:spcAft>
                          <a:spcPts val="0"/>
                        </a:spcAft>
                      </a:pPr>
                      <a:r>
                        <a:rPr lang="id-ID" sz="1600" dirty="0">
                          <a:solidFill>
                            <a:schemeClr val="tx1"/>
                          </a:solidFill>
                          <a:effectLst/>
                        </a:rPr>
                        <a:t>133</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10001"/>
                  </a:ext>
                </a:extLst>
              </a:tr>
              <a:tr h="340467">
                <a:tc>
                  <a:txBody>
                    <a:bodyPr/>
                    <a:lstStyle/>
                    <a:p>
                      <a:pPr marL="0" marR="0" algn="just">
                        <a:lnSpc>
                          <a:spcPct val="150000"/>
                        </a:lnSpc>
                        <a:spcBef>
                          <a:spcPts val="0"/>
                        </a:spcBef>
                        <a:spcAft>
                          <a:spcPts val="0"/>
                        </a:spcAft>
                      </a:pPr>
                      <a:r>
                        <a:rPr lang="id-ID" sz="1600" b="0" dirty="0">
                          <a:solidFill>
                            <a:schemeClr val="tx1"/>
                          </a:solidFill>
                          <a:effectLst/>
                        </a:rPr>
                        <a:t>11</a:t>
                      </a:r>
                      <a:endParaRPr lang="en-US" sz="16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just">
                        <a:lnSpc>
                          <a:spcPct val="150000"/>
                        </a:lnSpc>
                        <a:spcBef>
                          <a:spcPts val="0"/>
                        </a:spcBef>
                        <a:spcAft>
                          <a:spcPts val="0"/>
                        </a:spcAft>
                      </a:pPr>
                      <a:r>
                        <a:rPr lang="id-ID" sz="1600">
                          <a:solidFill>
                            <a:schemeClr val="tx1"/>
                          </a:solidFill>
                          <a:effectLst/>
                        </a:rPr>
                        <a:t>60</a:t>
                      </a:r>
                      <a:endParaRPr lang="en-US" sz="160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just">
                        <a:lnSpc>
                          <a:spcPct val="150000"/>
                        </a:lnSpc>
                        <a:spcBef>
                          <a:spcPts val="0"/>
                        </a:spcBef>
                        <a:spcAft>
                          <a:spcPts val="0"/>
                        </a:spcAft>
                      </a:pPr>
                      <a:r>
                        <a:rPr lang="id-ID" sz="1600">
                          <a:solidFill>
                            <a:schemeClr val="tx1"/>
                          </a:solidFill>
                          <a:effectLst/>
                        </a:rPr>
                        <a:t>142</a:t>
                      </a:r>
                      <a:endParaRPr lang="en-US" sz="160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just">
                        <a:lnSpc>
                          <a:spcPct val="150000"/>
                        </a:lnSpc>
                        <a:spcBef>
                          <a:spcPts val="0"/>
                        </a:spcBef>
                        <a:spcAft>
                          <a:spcPts val="0"/>
                        </a:spcAft>
                      </a:pPr>
                      <a:r>
                        <a:rPr lang="id-ID" sz="1600" dirty="0">
                          <a:solidFill>
                            <a:schemeClr val="tx1"/>
                          </a:solidFill>
                          <a:effectLst/>
                        </a:rPr>
                        <a:t>140</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10002"/>
                  </a:ext>
                </a:extLst>
              </a:tr>
              <a:tr h="340467">
                <a:tc>
                  <a:txBody>
                    <a:bodyPr/>
                    <a:lstStyle/>
                    <a:p>
                      <a:pPr marL="0" marR="0" algn="just">
                        <a:lnSpc>
                          <a:spcPct val="150000"/>
                        </a:lnSpc>
                        <a:spcBef>
                          <a:spcPts val="0"/>
                        </a:spcBef>
                        <a:spcAft>
                          <a:spcPts val="0"/>
                        </a:spcAft>
                      </a:pPr>
                      <a:r>
                        <a:rPr lang="id-ID" sz="1600" b="0" dirty="0">
                          <a:solidFill>
                            <a:schemeClr val="tx1"/>
                          </a:solidFill>
                          <a:effectLst/>
                        </a:rPr>
                        <a:t>11</a:t>
                      </a:r>
                      <a:endParaRPr lang="en-US" sz="16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just">
                        <a:lnSpc>
                          <a:spcPct val="150000"/>
                        </a:lnSpc>
                        <a:spcBef>
                          <a:spcPts val="0"/>
                        </a:spcBef>
                        <a:spcAft>
                          <a:spcPts val="0"/>
                        </a:spcAft>
                      </a:pPr>
                      <a:r>
                        <a:rPr lang="id-ID" sz="1600">
                          <a:solidFill>
                            <a:schemeClr val="tx1"/>
                          </a:solidFill>
                          <a:effectLst/>
                        </a:rPr>
                        <a:t>60</a:t>
                      </a:r>
                      <a:endParaRPr lang="en-US" sz="160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just">
                        <a:lnSpc>
                          <a:spcPct val="150000"/>
                        </a:lnSpc>
                        <a:spcBef>
                          <a:spcPts val="0"/>
                        </a:spcBef>
                        <a:spcAft>
                          <a:spcPts val="0"/>
                        </a:spcAft>
                      </a:pPr>
                      <a:r>
                        <a:rPr lang="id-ID" sz="1600">
                          <a:solidFill>
                            <a:schemeClr val="tx1"/>
                          </a:solidFill>
                          <a:effectLst/>
                        </a:rPr>
                        <a:t>142</a:t>
                      </a:r>
                      <a:endParaRPr lang="en-US" sz="160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just">
                        <a:lnSpc>
                          <a:spcPct val="150000"/>
                        </a:lnSpc>
                        <a:spcBef>
                          <a:spcPts val="0"/>
                        </a:spcBef>
                        <a:spcAft>
                          <a:spcPts val="0"/>
                        </a:spcAft>
                      </a:pPr>
                      <a:r>
                        <a:rPr lang="id-ID" sz="1600" dirty="0">
                          <a:solidFill>
                            <a:schemeClr val="tx1"/>
                          </a:solidFill>
                          <a:effectLst/>
                        </a:rPr>
                        <a:t>138</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10003"/>
                  </a:ext>
                </a:extLst>
              </a:tr>
            </a:tbl>
          </a:graphicData>
        </a:graphic>
      </p:graphicFrame>
      <p:pic>
        <p:nvPicPr>
          <p:cNvPr id="16" name="Picture 15"/>
          <p:cNvPicPr/>
          <p:nvPr/>
        </p:nvPicPr>
        <p:blipFill>
          <a:blip r:embed="rId2">
            <a:extLst>
              <a:ext uri="{28A0092B-C50C-407E-A947-70E740481C1C}">
                <a14:useLocalDpi xmlns:a14="http://schemas.microsoft.com/office/drawing/2010/main" val="0"/>
              </a:ext>
            </a:extLst>
          </a:blip>
          <a:srcRect/>
          <a:stretch>
            <a:fillRect/>
          </a:stretch>
        </p:blipFill>
        <p:spPr bwMode="auto">
          <a:xfrm>
            <a:off x="3572336" y="2649071"/>
            <a:ext cx="1840322" cy="1362490"/>
          </a:xfrm>
          <a:prstGeom prst="rect">
            <a:avLst/>
          </a:prstGeom>
          <a:noFill/>
          <a:ln>
            <a:noFill/>
          </a:ln>
        </p:spPr>
      </p:pic>
      <p:sp>
        <p:nvSpPr>
          <p:cNvPr id="17" name="TextBox 16"/>
          <p:cNvSpPr txBox="1"/>
          <p:nvPr/>
        </p:nvSpPr>
        <p:spPr>
          <a:xfrm>
            <a:off x="210302" y="4426568"/>
            <a:ext cx="11785931" cy="923330"/>
          </a:xfrm>
          <a:prstGeom prst="rect">
            <a:avLst/>
          </a:prstGeom>
          <a:noFill/>
        </p:spPr>
        <p:txBody>
          <a:bodyPr wrap="square" rtlCol="0">
            <a:spAutoFit/>
          </a:bodyPr>
          <a:lstStyle/>
          <a:p>
            <a:pPr marL="398463" lvl="0" indent="-398463"/>
            <a:r>
              <a:rPr lang="en-US" dirty="0" smtClean="0">
                <a:latin typeface="Segoe Print" panose="02000600000000000000" pitchFamily="2" charset="0"/>
              </a:rPr>
              <a:t>2. 	</a:t>
            </a:r>
            <a:r>
              <a:rPr lang="id-ID" dirty="0" smtClean="0">
                <a:latin typeface="Segoe Print" panose="02000600000000000000" pitchFamily="2" charset="0"/>
              </a:rPr>
              <a:t>Diketahui </a:t>
            </a:r>
            <a:r>
              <a:rPr lang="id-ID" dirty="0">
                <a:latin typeface="Segoe Print" panose="02000600000000000000" pitchFamily="2" charset="0"/>
              </a:rPr>
              <a:t>citra  input gray level 8x8 dengan range [0 – 7] </a:t>
            </a:r>
            <a:r>
              <a:rPr lang="id-ID" dirty="0" smtClean="0">
                <a:latin typeface="Segoe Print" panose="02000600000000000000" pitchFamily="2" charset="0"/>
              </a:rPr>
              <a:t>gambarkan </a:t>
            </a:r>
            <a:r>
              <a:rPr lang="id-ID" dirty="0">
                <a:latin typeface="Segoe Print" panose="02000600000000000000" pitchFamily="2" charset="0"/>
              </a:rPr>
              <a:t>histogram citra input. </a:t>
            </a:r>
            <a:r>
              <a:rPr lang="en-US" dirty="0">
                <a:latin typeface="Segoe Print" panose="02000600000000000000" pitchFamily="2" charset="0"/>
              </a:rPr>
              <a:t> </a:t>
            </a:r>
            <a:r>
              <a:rPr lang="en-US" dirty="0" smtClean="0">
                <a:latin typeface="Segoe Print" panose="02000600000000000000" pitchFamily="2" charset="0"/>
              </a:rPr>
              <a:t>  </a:t>
            </a:r>
            <a:r>
              <a:rPr lang="id-ID" dirty="0" smtClean="0">
                <a:latin typeface="Segoe Print" panose="02000600000000000000" pitchFamily="2" charset="0"/>
              </a:rPr>
              <a:t>Lakukan </a:t>
            </a:r>
            <a:r>
              <a:rPr lang="id-ID" dirty="0">
                <a:latin typeface="Segoe Print" panose="02000600000000000000" pitchFamily="2" charset="0"/>
              </a:rPr>
              <a:t>ekualisasi buat tabelnya, dan dapatkan citra output hasil ekualisasi dan buat pula histogram citra hasil ekualisasi.</a:t>
            </a:r>
            <a:endParaRPr lang="en-US" dirty="0">
              <a:latin typeface="Segoe Print" panose="02000600000000000000" pitchFamily="2" charset="0"/>
            </a:endParaRPr>
          </a:p>
        </p:txBody>
      </p:sp>
      <p:pic>
        <p:nvPicPr>
          <p:cNvPr id="18" name="Picture 17"/>
          <p:cNvPicPr/>
          <p:nvPr/>
        </p:nvPicPr>
        <p:blipFill>
          <a:blip r:embed="rId3">
            <a:extLst>
              <a:ext uri="{28A0092B-C50C-407E-A947-70E740481C1C}">
                <a14:useLocalDpi xmlns:a14="http://schemas.microsoft.com/office/drawing/2010/main" val="0"/>
              </a:ext>
            </a:extLst>
          </a:blip>
          <a:srcRect/>
          <a:stretch>
            <a:fillRect/>
          </a:stretch>
        </p:blipFill>
        <p:spPr bwMode="auto">
          <a:xfrm>
            <a:off x="4492497" y="5050529"/>
            <a:ext cx="1878806" cy="1707533"/>
          </a:xfrm>
          <a:prstGeom prst="rect">
            <a:avLst/>
          </a:prstGeom>
          <a:noFill/>
          <a:ln>
            <a:noFill/>
          </a:ln>
        </p:spPr>
      </p:pic>
      <p:graphicFrame>
        <p:nvGraphicFramePr>
          <p:cNvPr id="12" name="Table 11"/>
          <p:cNvGraphicFramePr>
            <a:graphicFrameLocks noGrp="1"/>
          </p:cNvGraphicFramePr>
          <p:nvPr>
            <p:extLst>
              <p:ext uri="{D42A27DB-BD31-4B8C-83A1-F6EECF244321}">
                <p14:modId xmlns:p14="http://schemas.microsoft.com/office/powerpoint/2010/main" val="628578893"/>
              </p:ext>
            </p:extLst>
          </p:nvPr>
        </p:nvGraphicFramePr>
        <p:xfrm>
          <a:off x="6898467" y="5051503"/>
          <a:ext cx="2452012" cy="1739336"/>
        </p:xfrm>
        <a:graphic>
          <a:graphicData uri="http://schemas.openxmlformats.org/drawingml/2006/table">
            <a:tbl>
              <a:tblPr firstRow="1" firstCol="1" bandRow="1">
                <a:tableStyleId>{5C22544A-7EE6-4342-B048-85BDC9FD1C3A}</a:tableStyleId>
              </a:tblPr>
              <a:tblGrid>
                <a:gridCol w="285304">
                  <a:extLst>
                    <a:ext uri="{9D8B030D-6E8A-4147-A177-3AD203B41FA5}">
                      <a16:colId xmlns:a16="http://schemas.microsoft.com/office/drawing/2014/main" val="20000"/>
                    </a:ext>
                  </a:extLst>
                </a:gridCol>
                <a:gridCol w="309322">
                  <a:extLst>
                    <a:ext uri="{9D8B030D-6E8A-4147-A177-3AD203B41FA5}">
                      <a16:colId xmlns:a16="http://schemas.microsoft.com/office/drawing/2014/main" val="20001"/>
                    </a:ext>
                  </a:extLst>
                </a:gridCol>
                <a:gridCol w="309322">
                  <a:extLst>
                    <a:ext uri="{9D8B030D-6E8A-4147-A177-3AD203B41FA5}">
                      <a16:colId xmlns:a16="http://schemas.microsoft.com/office/drawing/2014/main" val="20002"/>
                    </a:ext>
                  </a:extLst>
                </a:gridCol>
                <a:gridCol w="310049">
                  <a:extLst>
                    <a:ext uri="{9D8B030D-6E8A-4147-A177-3AD203B41FA5}">
                      <a16:colId xmlns:a16="http://schemas.microsoft.com/office/drawing/2014/main" val="20003"/>
                    </a:ext>
                  </a:extLst>
                </a:gridCol>
                <a:gridCol w="309322">
                  <a:extLst>
                    <a:ext uri="{9D8B030D-6E8A-4147-A177-3AD203B41FA5}">
                      <a16:colId xmlns:a16="http://schemas.microsoft.com/office/drawing/2014/main" val="20004"/>
                    </a:ext>
                  </a:extLst>
                </a:gridCol>
                <a:gridCol w="309322">
                  <a:extLst>
                    <a:ext uri="{9D8B030D-6E8A-4147-A177-3AD203B41FA5}">
                      <a16:colId xmlns:a16="http://schemas.microsoft.com/office/drawing/2014/main" val="20005"/>
                    </a:ext>
                  </a:extLst>
                </a:gridCol>
                <a:gridCol w="309322">
                  <a:extLst>
                    <a:ext uri="{9D8B030D-6E8A-4147-A177-3AD203B41FA5}">
                      <a16:colId xmlns:a16="http://schemas.microsoft.com/office/drawing/2014/main" val="20006"/>
                    </a:ext>
                  </a:extLst>
                </a:gridCol>
                <a:gridCol w="310049">
                  <a:extLst>
                    <a:ext uri="{9D8B030D-6E8A-4147-A177-3AD203B41FA5}">
                      <a16:colId xmlns:a16="http://schemas.microsoft.com/office/drawing/2014/main" val="20007"/>
                    </a:ext>
                  </a:extLst>
                </a:gridCol>
              </a:tblGrid>
              <a:tr h="217417">
                <a:tc>
                  <a:txBody>
                    <a:bodyPr/>
                    <a:lstStyle/>
                    <a:p>
                      <a:pPr marL="0" marR="0" algn="r">
                        <a:spcBef>
                          <a:spcPts val="0"/>
                        </a:spcBef>
                        <a:spcAft>
                          <a:spcPts val="0"/>
                        </a:spcAft>
                      </a:pPr>
                      <a:r>
                        <a:rPr lang="en-AU" sz="1400" b="0" dirty="0">
                          <a:solidFill>
                            <a:schemeClr val="tx1"/>
                          </a:solidFill>
                          <a:effectLst/>
                        </a:rPr>
                        <a:t>4</a:t>
                      </a:r>
                      <a:endParaRPr lang="en-US" sz="105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b="0" dirty="0">
                          <a:solidFill>
                            <a:schemeClr val="tx1"/>
                          </a:solidFill>
                          <a:effectLst/>
                        </a:rPr>
                        <a:t>4</a:t>
                      </a:r>
                      <a:endParaRPr lang="en-US" sz="105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b="0" dirty="0">
                          <a:solidFill>
                            <a:schemeClr val="tx1"/>
                          </a:solidFill>
                          <a:effectLst/>
                        </a:rPr>
                        <a:t>4</a:t>
                      </a:r>
                      <a:endParaRPr lang="en-US" sz="105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b="0" dirty="0">
                          <a:solidFill>
                            <a:schemeClr val="tx1"/>
                          </a:solidFill>
                          <a:effectLst/>
                        </a:rPr>
                        <a:t>4</a:t>
                      </a:r>
                      <a:endParaRPr lang="en-US" sz="105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b="0" dirty="0">
                          <a:solidFill>
                            <a:schemeClr val="tx1"/>
                          </a:solidFill>
                          <a:effectLst/>
                        </a:rPr>
                        <a:t>4</a:t>
                      </a:r>
                      <a:endParaRPr lang="en-US" sz="105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b="0" dirty="0">
                          <a:solidFill>
                            <a:schemeClr val="tx1"/>
                          </a:solidFill>
                          <a:effectLst/>
                        </a:rPr>
                        <a:t>4</a:t>
                      </a:r>
                      <a:endParaRPr lang="en-US" sz="105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b="0" dirty="0">
                          <a:solidFill>
                            <a:schemeClr val="tx1"/>
                          </a:solidFill>
                          <a:effectLst/>
                        </a:rPr>
                        <a:t>4</a:t>
                      </a:r>
                      <a:endParaRPr lang="en-US" sz="105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b="0" dirty="0">
                          <a:solidFill>
                            <a:schemeClr val="tx1"/>
                          </a:solidFill>
                          <a:effectLst/>
                        </a:rPr>
                        <a:t>0</a:t>
                      </a:r>
                      <a:endParaRPr lang="en-US" sz="105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r h="217417">
                <a:tc>
                  <a:txBody>
                    <a:bodyPr/>
                    <a:lstStyle/>
                    <a:p>
                      <a:pPr marL="0" marR="0" algn="r">
                        <a:spcBef>
                          <a:spcPts val="0"/>
                        </a:spcBef>
                        <a:spcAft>
                          <a:spcPts val="0"/>
                        </a:spcAft>
                      </a:pPr>
                      <a:r>
                        <a:rPr lang="en-AU" sz="1400" b="0" dirty="0">
                          <a:solidFill>
                            <a:schemeClr val="tx1"/>
                          </a:solidFill>
                          <a:effectLst/>
                        </a:rPr>
                        <a:t>4</a:t>
                      </a:r>
                      <a:endParaRPr lang="en-US" sz="105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5</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5</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5</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5</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dirty="0">
                          <a:effectLst/>
                        </a:rPr>
                        <a:t>5</a:t>
                      </a:r>
                      <a:endParaRPr lang="en-US" sz="1050" dirty="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dirty="0">
                          <a:effectLst/>
                        </a:rPr>
                        <a:t>4</a:t>
                      </a:r>
                      <a:endParaRPr lang="en-US" sz="1050" dirty="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0</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10001"/>
                  </a:ext>
                </a:extLst>
              </a:tr>
              <a:tr h="217417">
                <a:tc>
                  <a:txBody>
                    <a:bodyPr/>
                    <a:lstStyle/>
                    <a:p>
                      <a:pPr marL="0" marR="0" algn="r">
                        <a:spcBef>
                          <a:spcPts val="0"/>
                        </a:spcBef>
                        <a:spcAft>
                          <a:spcPts val="0"/>
                        </a:spcAft>
                      </a:pPr>
                      <a:r>
                        <a:rPr lang="en-AU" sz="1400" b="0" dirty="0">
                          <a:solidFill>
                            <a:schemeClr val="tx1"/>
                          </a:solidFill>
                          <a:effectLst/>
                        </a:rPr>
                        <a:t>4</a:t>
                      </a:r>
                      <a:endParaRPr lang="en-US" sz="105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5</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6</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dirty="0">
                          <a:effectLst/>
                        </a:rPr>
                        <a:t>6</a:t>
                      </a:r>
                      <a:endParaRPr lang="en-US" sz="1050" dirty="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6</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5</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4</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0</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10002"/>
                  </a:ext>
                </a:extLst>
              </a:tr>
              <a:tr h="217417">
                <a:tc>
                  <a:txBody>
                    <a:bodyPr/>
                    <a:lstStyle/>
                    <a:p>
                      <a:pPr marL="0" marR="0" algn="r">
                        <a:spcBef>
                          <a:spcPts val="0"/>
                        </a:spcBef>
                        <a:spcAft>
                          <a:spcPts val="0"/>
                        </a:spcAft>
                      </a:pPr>
                      <a:r>
                        <a:rPr lang="en-AU" sz="1400" b="0" dirty="0">
                          <a:solidFill>
                            <a:schemeClr val="tx1"/>
                          </a:solidFill>
                          <a:effectLst/>
                        </a:rPr>
                        <a:t>4</a:t>
                      </a:r>
                      <a:endParaRPr lang="en-US" sz="105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5</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6</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7</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6</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5</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4</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0</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10003"/>
                  </a:ext>
                </a:extLst>
              </a:tr>
              <a:tr h="217417">
                <a:tc>
                  <a:txBody>
                    <a:bodyPr/>
                    <a:lstStyle/>
                    <a:p>
                      <a:pPr marL="0" marR="0" algn="r">
                        <a:spcBef>
                          <a:spcPts val="0"/>
                        </a:spcBef>
                        <a:spcAft>
                          <a:spcPts val="0"/>
                        </a:spcAft>
                      </a:pPr>
                      <a:r>
                        <a:rPr lang="en-AU" sz="1400" b="0" dirty="0">
                          <a:solidFill>
                            <a:schemeClr val="tx1"/>
                          </a:solidFill>
                          <a:effectLst/>
                        </a:rPr>
                        <a:t>4</a:t>
                      </a:r>
                      <a:endParaRPr lang="en-US" sz="105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dirty="0">
                          <a:effectLst/>
                        </a:rPr>
                        <a:t>5</a:t>
                      </a:r>
                      <a:endParaRPr lang="en-US" sz="1050" dirty="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6</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6</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6</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5</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4</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0</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10004"/>
                  </a:ext>
                </a:extLst>
              </a:tr>
              <a:tr h="217417">
                <a:tc>
                  <a:txBody>
                    <a:bodyPr/>
                    <a:lstStyle/>
                    <a:p>
                      <a:pPr marL="0" marR="0" algn="r">
                        <a:spcBef>
                          <a:spcPts val="0"/>
                        </a:spcBef>
                        <a:spcAft>
                          <a:spcPts val="0"/>
                        </a:spcAft>
                      </a:pPr>
                      <a:r>
                        <a:rPr lang="en-AU" sz="1400" b="0">
                          <a:solidFill>
                            <a:schemeClr val="tx1"/>
                          </a:solidFill>
                          <a:effectLst/>
                        </a:rPr>
                        <a:t>4</a:t>
                      </a:r>
                      <a:endParaRPr lang="en-US" sz="1050" b="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dirty="0">
                          <a:effectLst/>
                        </a:rPr>
                        <a:t>5</a:t>
                      </a:r>
                      <a:endParaRPr lang="en-US" sz="1050" dirty="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5</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5</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5</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5</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4</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0</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10005"/>
                  </a:ext>
                </a:extLst>
              </a:tr>
              <a:tr h="217417">
                <a:tc>
                  <a:txBody>
                    <a:bodyPr/>
                    <a:lstStyle/>
                    <a:p>
                      <a:pPr marL="0" marR="0" algn="r">
                        <a:spcBef>
                          <a:spcPts val="0"/>
                        </a:spcBef>
                        <a:spcAft>
                          <a:spcPts val="0"/>
                        </a:spcAft>
                      </a:pPr>
                      <a:r>
                        <a:rPr lang="en-AU" sz="1400" b="0">
                          <a:solidFill>
                            <a:schemeClr val="tx1"/>
                          </a:solidFill>
                          <a:effectLst/>
                        </a:rPr>
                        <a:t>4</a:t>
                      </a:r>
                      <a:endParaRPr lang="en-US" sz="1050" b="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dirty="0">
                          <a:effectLst/>
                        </a:rPr>
                        <a:t>4</a:t>
                      </a:r>
                      <a:endParaRPr lang="en-US" sz="1050" dirty="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4</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4</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4</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4</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4</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0</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10006"/>
                  </a:ext>
                </a:extLst>
              </a:tr>
              <a:tr h="217417">
                <a:tc>
                  <a:txBody>
                    <a:bodyPr/>
                    <a:lstStyle/>
                    <a:p>
                      <a:pPr marL="0" marR="0" algn="r">
                        <a:spcBef>
                          <a:spcPts val="0"/>
                        </a:spcBef>
                        <a:spcAft>
                          <a:spcPts val="0"/>
                        </a:spcAft>
                      </a:pPr>
                      <a:r>
                        <a:rPr lang="en-AU" sz="1400" b="0" dirty="0">
                          <a:solidFill>
                            <a:schemeClr val="tx1"/>
                          </a:solidFill>
                          <a:effectLst/>
                        </a:rPr>
                        <a:t>4</a:t>
                      </a:r>
                      <a:endParaRPr lang="en-US" sz="105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dirty="0">
                          <a:effectLst/>
                        </a:rPr>
                        <a:t>4</a:t>
                      </a:r>
                      <a:endParaRPr lang="en-US" sz="1050" dirty="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4</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4</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4</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4</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a:effectLst/>
                        </a:rPr>
                        <a:t>4</a:t>
                      </a:r>
                      <a:endParaRPr lang="en-US" sz="1050">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marL="0" marR="0" algn="r">
                        <a:spcBef>
                          <a:spcPts val="0"/>
                        </a:spcBef>
                        <a:spcAft>
                          <a:spcPts val="0"/>
                        </a:spcAft>
                      </a:pPr>
                      <a:r>
                        <a:rPr lang="en-AU" sz="1400" dirty="0">
                          <a:effectLst/>
                        </a:rPr>
                        <a:t>0</a:t>
                      </a:r>
                      <a:endParaRPr lang="en-US" sz="1050" dirty="0">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10007"/>
                  </a:ext>
                </a:extLst>
              </a:tr>
            </a:tbl>
          </a:graphicData>
        </a:graphic>
      </p:graphicFrame>
      <p:sp>
        <p:nvSpPr>
          <p:cNvPr id="5" name="Slide Number Placeholder 4"/>
          <p:cNvSpPr>
            <a:spLocks noGrp="1"/>
          </p:cNvSpPr>
          <p:nvPr>
            <p:ph type="sldNum" sz="quarter" idx="12"/>
          </p:nvPr>
        </p:nvSpPr>
        <p:spPr/>
        <p:txBody>
          <a:bodyPr/>
          <a:lstStyle/>
          <a:p>
            <a:fld id="{8952BB00-CEA7-47F9-B371-083F3EC8A1A6}" type="slidenum">
              <a:rPr lang="id-ID" smtClean="0"/>
              <a:t>57</a:t>
            </a:fld>
            <a:endParaRPr lang="id-ID"/>
          </a:p>
        </p:txBody>
      </p:sp>
    </p:spTree>
    <p:extLst>
      <p:ext uri="{BB962C8B-B14F-4D97-AF65-F5344CB8AC3E}">
        <p14:creationId xmlns:p14="http://schemas.microsoft.com/office/powerpoint/2010/main" val="26599001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Terima</a:t>
            </a:r>
            <a:r>
              <a:rPr lang="en-US" dirty="0"/>
              <a:t> </a:t>
            </a:r>
            <a:r>
              <a:rPr lang="en-US" dirty="0" err="1"/>
              <a:t>Kasih</a:t>
            </a:r>
            <a:endParaRPr lang="id-ID" dirty="0"/>
          </a:p>
        </p:txBody>
      </p:sp>
      <p:sp>
        <p:nvSpPr>
          <p:cNvPr id="2" name="Slide Number Placeholder 1"/>
          <p:cNvSpPr>
            <a:spLocks noGrp="1"/>
          </p:cNvSpPr>
          <p:nvPr>
            <p:ph type="sldNum" sz="quarter" idx="12"/>
          </p:nvPr>
        </p:nvSpPr>
        <p:spPr/>
        <p:txBody>
          <a:bodyPr/>
          <a:lstStyle/>
          <a:p>
            <a:fld id="{8952BB00-CEA7-47F9-B371-083F3EC8A1A6}" type="slidenum">
              <a:rPr lang="id-ID" smtClean="0"/>
              <a:t>58</a:t>
            </a:fld>
            <a:endParaRPr lang="id-ID"/>
          </a:p>
        </p:txBody>
      </p:sp>
    </p:spTree>
    <p:extLst>
      <p:ext uri="{BB962C8B-B14F-4D97-AF65-F5344CB8AC3E}">
        <p14:creationId xmlns:p14="http://schemas.microsoft.com/office/powerpoint/2010/main" val="1496986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latin typeface="Arial" panose="020B0604020202020204" pitchFamily="34" charset="0"/>
                <a:cs typeface="Arial" panose="020B0604020202020204" pitchFamily="34" charset="0"/>
              </a:rPr>
              <a:t>Domain Spatial</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04766" y="1757083"/>
            <a:ext cx="7503458" cy="4800600"/>
          </a:xfrm>
        </p:spPr>
        <p:txBody>
          <a:bodyPr>
            <a:normAutofit/>
          </a:bodyPr>
          <a:lstStyle/>
          <a:p>
            <a:pPr marL="365125" indent="-282575">
              <a:buNone/>
            </a:pPr>
            <a:r>
              <a:rPr lang="en-US" dirty="0" err="1"/>
              <a:t>Prosedur</a:t>
            </a:r>
            <a:r>
              <a:rPr lang="en-US" dirty="0"/>
              <a:t> yang </a:t>
            </a:r>
            <a:r>
              <a:rPr lang="en-US" dirty="0" err="1"/>
              <a:t>beroperasi</a:t>
            </a:r>
            <a:r>
              <a:rPr lang="en-US" dirty="0"/>
              <a:t> </a:t>
            </a:r>
            <a:r>
              <a:rPr lang="en-US" dirty="0" err="1"/>
              <a:t>langsung</a:t>
            </a:r>
            <a:r>
              <a:rPr lang="en-US" dirty="0"/>
              <a:t> </a:t>
            </a:r>
            <a:r>
              <a:rPr lang="en-US" dirty="0" err="1"/>
              <a:t>pada</a:t>
            </a:r>
            <a:r>
              <a:rPr lang="en-US" dirty="0"/>
              <a:t> </a:t>
            </a:r>
            <a:r>
              <a:rPr lang="en-US" dirty="0" err="1"/>
              <a:t>piksel</a:t>
            </a:r>
            <a:r>
              <a:rPr lang="en-US" dirty="0"/>
              <a:t>.</a:t>
            </a:r>
          </a:p>
          <a:p>
            <a:pPr marL="365125" indent="-282575">
              <a:buNone/>
            </a:pPr>
            <a:r>
              <a:rPr lang="en-US" dirty="0"/>
              <a:t>		</a:t>
            </a:r>
            <a:r>
              <a:rPr lang="en-US" i="1" dirty="0"/>
              <a:t>g (x, y) = T [f (x, y)]</a:t>
            </a:r>
          </a:p>
          <a:p>
            <a:pPr marL="365125" indent="-282575">
              <a:buNone/>
            </a:pPr>
            <a:r>
              <a:rPr lang="en-US" dirty="0"/>
              <a:t>di </a:t>
            </a:r>
            <a:r>
              <a:rPr lang="en-US" dirty="0" err="1"/>
              <a:t>mana</a:t>
            </a:r>
            <a:endParaRPr lang="en-US" dirty="0"/>
          </a:p>
          <a:p>
            <a:pPr marL="365125" indent="-282575">
              <a:buFont typeface="Wingdings 2" panose="05020102010507070707" pitchFamily="18" charset="2"/>
              <a:buChar char=""/>
            </a:pPr>
            <a:r>
              <a:rPr lang="en-US" i="1" dirty="0"/>
              <a:t>f (x, y) </a:t>
            </a:r>
            <a:r>
              <a:rPr lang="en-US" dirty="0" err="1"/>
              <a:t>adalah</a:t>
            </a:r>
            <a:r>
              <a:rPr lang="en-US" dirty="0"/>
              <a:t> </a:t>
            </a:r>
            <a:r>
              <a:rPr lang="en-US" dirty="0" err="1"/>
              <a:t>citra</a:t>
            </a:r>
            <a:r>
              <a:rPr lang="en-US" dirty="0"/>
              <a:t> input</a:t>
            </a:r>
          </a:p>
          <a:p>
            <a:pPr marL="365125" indent="-282575">
              <a:buFont typeface="Wingdings 2" panose="05020102010507070707" pitchFamily="18" charset="2"/>
              <a:buChar char=""/>
            </a:pPr>
            <a:r>
              <a:rPr lang="en-US" i="1" dirty="0"/>
              <a:t>g (x, y) </a:t>
            </a:r>
            <a:r>
              <a:rPr lang="en-US" dirty="0" err="1"/>
              <a:t>adalah</a:t>
            </a:r>
            <a:r>
              <a:rPr lang="en-US" dirty="0"/>
              <a:t> </a:t>
            </a:r>
            <a:r>
              <a:rPr lang="en-US" dirty="0" err="1"/>
              <a:t>citra</a:t>
            </a:r>
            <a:r>
              <a:rPr lang="en-US" dirty="0"/>
              <a:t> </a:t>
            </a:r>
            <a:r>
              <a:rPr lang="en-US" dirty="0" err="1"/>
              <a:t>hasil</a:t>
            </a:r>
            <a:r>
              <a:rPr lang="en-US" dirty="0"/>
              <a:t> proses</a:t>
            </a:r>
          </a:p>
          <a:p>
            <a:pPr marL="365125" indent="-282575">
              <a:buFont typeface="Wingdings 2" panose="05020102010507070707" pitchFamily="18" charset="2"/>
              <a:buChar char=""/>
            </a:pPr>
            <a:r>
              <a:rPr lang="en-US" i="1" dirty="0"/>
              <a:t>T</a:t>
            </a:r>
            <a:r>
              <a:rPr lang="en-US" dirty="0"/>
              <a:t> </a:t>
            </a:r>
            <a:r>
              <a:rPr lang="en-US" dirty="0" err="1"/>
              <a:t>adalah</a:t>
            </a:r>
            <a:r>
              <a:rPr lang="en-US" dirty="0"/>
              <a:t> operator </a:t>
            </a:r>
            <a:r>
              <a:rPr lang="en-US" dirty="0" err="1"/>
              <a:t>pada</a:t>
            </a:r>
            <a:r>
              <a:rPr lang="en-US" dirty="0"/>
              <a:t> </a:t>
            </a:r>
            <a:r>
              <a:rPr lang="en-US" i="1" dirty="0"/>
              <a:t>f</a:t>
            </a:r>
            <a:r>
              <a:rPr lang="en-US" dirty="0"/>
              <a:t> </a:t>
            </a:r>
            <a:r>
              <a:rPr lang="en-US" dirty="0" err="1"/>
              <a:t>didefinisikan</a:t>
            </a:r>
            <a:r>
              <a:rPr lang="en-US" dirty="0"/>
              <a:t> </a:t>
            </a:r>
            <a:r>
              <a:rPr lang="en-US" dirty="0" err="1"/>
              <a:t>melalui</a:t>
            </a:r>
            <a:r>
              <a:rPr lang="en-US" dirty="0"/>
              <a:t> </a:t>
            </a:r>
            <a:r>
              <a:rPr lang="en-US" dirty="0" err="1"/>
              <a:t>beberapa</a:t>
            </a:r>
            <a:r>
              <a:rPr lang="en-US" dirty="0"/>
              <a:t> </a:t>
            </a:r>
            <a:r>
              <a:rPr lang="en-US" dirty="0" err="1"/>
              <a:t>daerah</a:t>
            </a:r>
            <a:r>
              <a:rPr lang="en-US" dirty="0"/>
              <a:t> </a:t>
            </a:r>
            <a:r>
              <a:rPr lang="en-US" i="1" dirty="0"/>
              <a:t>(x, y)</a:t>
            </a:r>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213" y="1940859"/>
            <a:ext cx="3590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8952BB00-CEA7-47F9-B371-083F3EC8A1A6}" type="slidenum">
              <a:rPr lang="id-ID" smtClean="0"/>
              <a:t>6</a:t>
            </a:fld>
            <a:endParaRPr lang="id-ID"/>
          </a:p>
        </p:txBody>
      </p:sp>
    </p:spTree>
    <p:extLst>
      <p:ext uri="{BB962C8B-B14F-4D97-AF65-F5344CB8AC3E}">
        <p14:creationId xmlns:p14="http://schemas.microsoft.com/office/powerpoint/2010/main" val="3999225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587" y="0"/>
            <a:ext cx="10304645" cy="1168330"/>
          </a:xfrm>
        </p:spPr>
        <p:txBody>
          <a:bodyPr/>
          <a:lstStyle/>
          <a:p>
            <a:pPr>
              <a:defRPr/>
            </a:pPr>
            <a:r>
              <a:rPr lang="en-US" dirty="0" smtClean="0"/>
              <a:t>Mask / Filter</a:t>
            </a:r>
            <a:endParaRPr lang="en-US" dirty="0"/>
          </a:p>
        </p:txBody>
      </p:sp>
      <p:sp>
        <p:nvSpPr>
          <p:cNvPr id="3" name="Content Placeholder 2"/>
          <p:cNvSpPr>
            <a:spLocks noGrp="1"/>
          </p:cNvSpPr>
          <p:nvPr>
            <p:ph idx="1"/>
          </p:nvPr>
        </p:nvSpPr>
        <p:spPr>
          <a:xfrm>
            <a:off x="4428563" y="1636059"/>
            <a:ext cx="7498977" cy="4800600"/>
          </a:xfrm>
        </p:spPr>
        <p:txBody>
          <a:bodyPr>
            <a:normAutofit/>
          </a:bodyPr>
          <a:lstStyle/>
          <a:p>
            <a:pPr marL="365125" indent="-282575">
              <a:buFont typeface="Wingdings 2" panose="05020102010507070707" pitchFamily="18" charset="2"/>
              <a:buChar char=""/>
            </a:pPr>
            <a:r>
              <a:rPr lang="en-US" dirty="0" err="1"/>
              <a:t>Ketetanggaan</a:t>
            </a:r>
            <a:r>
              <a:rPr lang="en-US" dirty="0"/>
              <a:t> </a:t>
            </a:r>
            <a:r>
              <a:rPr lang="en-US" dirty="0" err="1"/>
              <a:t>dari</a:t>
            </a:r>
            <a:r>
              <a:rPr lang="en-US" dirty="0"/>
              <a:t> </a:t>
            </a:r>
            <a:r>
              <a:rPr lang="en-US" dirty="0" err="1"/>
              <a:t>sebuah</a:t>
            </a:r>
            <a:r>
              <a:rPr lang="en-US" dirty="0"/>
              <a:t> </a:t>
            </a:r>
            <a:r>
              <a:rPr lang="en-US" dirty="0" err="1"/>
              <a:t>piksel</a:t>
            </a:r>
            <a:r>
              <a:rPr lang="en-US" dirty="0"/>
              <a:t> (x, y) </a:t>
            </a:r>
            <a:r>
              <a:rPr lang="en-US" dirty="0" err="1"/>
              <a:t>dapat</a:t>
            </a:r>
            <a:r>
              <a:rPr lang="en-US" dirty="0"/>
              <a:t> </a:t>
            </a:r>
            <a:r>
              <a:rPr lang="en-US" dirty="0" err="1"/>
              <a:t>didefinisikan</a:t>
            </a:r>
            <a:r>
              <a:rPr lang="en-US" dirty="0"/>
              <a:t> </a:t>
            </a:r>
            <a:r>
              <a:rPr lang="en-US" dirty="0" err="1"/>
              <a:t>dengan</a:t>
            </a:r>
            <a:r>
              <a:rPr lang="en-US" dirty="0"/>
              <a:t> </a:t>
            </a:r>
            <a:r>
              <a:rPr lang="en-US" dirty="0" err="1"/>
              <a:t>menggunakan</a:t>
            </a:r>
            <a:r>
              <a:rPr lang="en-US" dirty="0"/>
              <a:t> </a:t>
            </a:r>
            <a:r>
              <a:rPr lang="en-US" dirty="0" err="1"/>
              <a:t>persegi</a:t>
            </a:r>
            <a:r>
              <a:rPr lang="en-US" dirty="0"/>
              <a:t> / </a:t>
            </a:r>
            <a:r>
              <a:rPr lang="en-US" dirty="0" err="1"/>
              <a:t>persegi</a:t>
            </a:r>
            <a:r>
              <a:rPr lang="en-US" dirty="0"/>
              <a:t> </a:t>
            </a:r>
            <a:r>
              <a:rPr lang="en-US" dirty="0" err="1"/>
              <a:t>panjang</a:t>
            </a:r>
            <a:r>
              <a:rPr lang="en-US" dirty="0"/>
              <a:t> </a:t>
            </a:r>
            <a:r>
              <a:rPr lang="en-US" dirty="0" smtClean="0"/>
              <a:t>/ </a:t>
            </a:r>
            <a:r>
              <a:rPr lang="en-US" dirty="0" err="1"/>
              <a:t>lingkaran</a:t>
            </a:r>
            <a:r>
              <a:rPr lang="en-US" dirty="0"/>
              <a:t> sub image </a:t>
            </a:r>
            <a:r>
              <a:rPr lang="en-US" dirty="0" err="1"/>
              <a:t>berpusat</a:t>
            </a:r>
            <a:r>
              <a:rPr lang="en-US" dirty="0"/>
              <a:t> di (x, y)</a:t>
            </a:r>
          </a:p>
          <a:p>
            <a:pPr marL="365125" indent="-282575">
              <a:buNone/>
            </a:pPr>
            <a:endParaRPr lang="en-US" dirty="0"/>
          </a:p>
          <a:p>
            <a:pPr marL="365125" indent="-282575">
              <a:buFont typeface="Wingdings 2" panose="05020102010507070707" pitchFamily="18" charset="2"/>
              <a:buChar char=""/>
            </a:pPr>
            <a:r>
              <a:rPr lang="en-US" dirty="0" err="1"/>
              <a:t>Bagian</a:t>
            </a:r>
            <a:r>
              <a:rPr lang="en-US" dirty="0"/>
              <a:t> </a:t>
            </a:r>
            <a:r>
              <a:rPr lang="en-US" dirty="0" err="1"/>
              <a:t>tengah</a:t>
            </a:r>
            <a:r>
              <a:rPr lang="en-US" dirty="0"/>
              <a:t> sub image </a:t>
            </a:r>
            <a:r>
              <a:rPr lang="en-US" dirty="0" err="1"/>
              <a:t>dipindahkan</a:t>
            </a:r>
            <a:r>
              <a:rPr lang="en-US" dirty="0"/>
              <a:t> </a:t>
            </a:r>
            <a:r>
              <a:rPr lang="en-US" dirty="0" err="1"/>
              <a:t>dari</a:t>
            </a:r>
            <a:r>
              <a:rPr lang="en-US" dirty="0"/>
              <a:t> pixel </a:t>
            </a:r>
            <a:r>
              <a:rPr lang="en-US" dirty="0" err="1"/>
              <a:t>ke</a:t>
            </a:r>
            <a:r>
              <a:rPr lang="en-US" dirty="0"/>
              <a:t> pixel </a:t>
            </a:r>
            <a:r>
              <a:rPr lang="en-US" dirty="0" err="1"/>
              <a:t>dimulai</a:t>
            </a:r>
            <a:r>
              <a:rPr lang="en-US" dirty="0"/>
              <a:t> </a:t>
            </a:r>
            <a:r>
              <a:rPr lang="en-US" dirty="0" err="1"/>
              <a:t>pada</a:t>
            </a:r>
            <a:r>
              <a:rPr lang="en-US" dirty="0"/>
              <a:t> </a:t>
            </a:r>
            <a:r>
              <a:rPr lang="en-US" dirty="0" err="1" smtClean="0"/>
              <a:t>sudut</a:t>
            </a:r>
            <a:r>
              <a:rPr lang="en-US" dirty="0" smtClean="0"/>
              <a:t> </a:t>
            </a:r>
            <a:r>
              <a:rPr lang="en-US" dirty="0" err="1" smtClean="0"/>
              <a:t>bagian</a:t>
            </a:r>
            <a:r>
              <a:rPr lang="en-US" dirty="0" smtClean="0"/>
              <a:t> </a:t>
            </a:r>
            <a:r>
              <a:rPr lang="en-US" dirty="0" err="1" smtClean="0"/>
              <a:t>atas</a:t>
            </a:r>
            <a:r>
              <a:rPr lang="en-US" dirty="0" smtClean="0"/>
              <a:t>.</a:t>
            </a:r>
            <a:endParaRPr lang="en-US" dirty="0"/>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471" y="1891553"/>
            <a:ext cx="272573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8952BB00-CEA7-47F9-B371-083F3EC8A1A6}" type="slidenum">
              <a:rPr lang="id-ID" smtClean="0"/>
              <a:t>7</a:t>
            </a:fld>
            <a:endParaRPr lang="id-ID"/>
          </a:p>
        </p:txBody>
      </p:sp>
    </p:spTree>
    <p:extLst>
      <p:ext uri="{BB962C8B-B14F-4D97-AF65-F5344CB8AC3E}">
        <p14:creationId xmlns:p14="http://schemas.microsoft.com/office/powerpoint/2010/main" val="1589714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Processing</a:t>
            </a:r>
            <a:endParaRPr lang="en-US" dirty="0"/>
          </a:p>
        </p:txBody>
      </p:sp>
      <p:sp>
        <p:nvSpPr>
          <p:cNvPr id="3" name="Content Placeholder 2"/>
          <p:cNvSpPr>
            <a:spLocks noGrp="1"/>
          </p:cNvSpPr>
          <p:nvPr>
            <p:ph idx="1"/>
          </p:nvPr>
        </p:nvSpPr>
        <p:spPr/>
        <p:txBody>
          <a:bodyPr/>
          <a:lstStyle/>
          <a:p>
            <a:pPr>
              <a:lnSpc>
                <a:spcPct val="80000"/>
              </a:lnSpc>
              <a:buFont typeface="Wingdings" panose="05000000000000000000" pitchFamily="2" charset="2"/>
              <a:buChar char="v"/>
            </a:pPr>
            <a:r>
              <a:rPr lang="en-US" sz="3200" dirty="0">
                <a:latin typeface="Segoe Print" panose="02000600000000000000" pitchFamily="2" charset="0"/>
              </a:rPr>
              <a:t>Cara paling </a:t>
            </a:r>
            <a:r>
              <a:rPr lang="en-US" sz="3200" dirty="0" err="1">
                <a:latin typeface="Segoe Print" panose="02000600000000000000" pitchFamily="2" charset="0"/>
              </a:rPr>
              <a:t>mudah</a:t>
            </a:r>
            <a:r>
              <a:rPr lang="en-US" sz="3200" dirty="0">
                <a:latin typeface="Segoe Print" panose="02000600000000000000" pitchFamily="2" charset="0"/>
              </a:rPr>
              <a:t> </a:t>
            </a:r>
            <a:r>
              <a:rPr lang="en-US" sz="3200" dirty="0" err="1">
                <a:latin typeface="Segoe Print" panose="02000600000000000000" pitchFamily="2" charset="0"/>
              </a:rPr>
              <a:t>untuk</a:t>
            </a:r>
            <a:r>
              <a:rPr lang="en-US" sz="3200" dirty="0">
                <a:latin typeface="Segoe Print" panose="02000600000000000000" pitchFamily="2" charset="0"/>
              </a:rPr>
              <a:t> </a:t>
            </a:r>
            <a:r>
              <a:rPr lang="en-US" sz="3200" dirty="0" err="1">
                <a:latin typeface="Segoe Print" panose="02000600000000000000" pitchFamily="2" charset="0"/>
              </a:rPr>
              <a:t>melakukan</a:t>
            </a:r>
            <a:r>
              <a:rPr lang="en-US" sz="3200" dirty="0">
                <a:latin typeface="Segoe Print" panose="02000600000000000000" pitchFamily="2" charset="0"/>
              </a:rPr>
              <a:t> </a:t>
            </a:r>
            <a:r>
              <a:rPr lang="en-US" sz="3200" dirty="0" err="1">
                <a:latin typeface="Segoe Print" panose="02000600000000000000" pitchFamily="2" charset="0"/>
              </a:rPr>
              <a:t>peningkatan</a:t>
            </a:r>
            <a:r>
              <a:rPr lang="en-US" sz="3200" dirty="0">
                <a:latin typeface="Segoe Print" panose="02000600000000000000" pitchFamily="2" charset="0"/>
              </a:rPr>
              <a:t> </a:t>
            </a:r>
            <a:r>
              <a:rPr lang="en-US" sz="3200" dirty="0" err="1">
                <a:latin typeface="Segoe Print" panose="02000600000000000000" pitchFamily="2" charset="0"/>
              </a:rPr>
              <a:t>mutu</a:t>
            </a:r>
            <a:r>
              <a:rPr lang="en-US" sz="3200" dirty="0">
                <a:latin typeface="Segoe Print" panose="02000600000000000000" pitchFamily="2" charset="0"/>
              </a:rPr>
              <a:t> </a:t>
            </a:r>
            <a:r>
              <a:rPr lang="en-US" sz="3200" dirty="0" err="1">
                <a:latin typeface="Segoe Print" panose="02000600000000000000" pitchFamily="2" charset="0"/>
              </a:rPr>
              <a:t>pada</a:t>
            </a:r>
            <a:r>
              <a:rPr lang="en-US" sz="3200" dirty="0">
                <a:latin typeface="Segoe Print" panose="02000600000000000000" pitchFamily="2" charset="0"/>
              </a:rPr>
              <a:t> domain </a:t>
            </a:r>
            <a:r>
              <a:rPr lang="en-US" sz="3200" dirty="0" err="1">
                <a:latin typeface="Segoe Print" panose="02000600000000000000" pitchFamily="2" charset="0"/>
              </a:rPr>
              <a:t>spasial</a:t>
            </a:r>
            <a:r>
              <a:rPr lang="en-US" sz="3200" dirty="0">
                <a:latin typeface="Segoe Print" panose="02000600000000000000" pitchFamily="2" charset="0"/>
              </a:rPr>
              <a:t> </a:t>
            </a:r>
            <a:r>
              <a:rPr lang="en-US" sz="3200" dirty="0" err="1">
                <a:latin typeface="Segoe Print" panose="02000600000000000000" pitchFamily="2" charset="0"/>
              </a:rPr>
              <a:t>adalah</a:t>
            </a:r>
            <a:r>
              <a:rPr lang="en-US" sz="3200" dirty="0">
                <a:latin typeface="Segoe Print" panose="02000600000000000000" pitchFamily="2" charset="0"/>
              </a:rPr>
              <a:t> </a:t>
            </a:r>
            <a:r>
              <a:rPr lang="en-US" sz="3200" dirty="0" err="1">
                <a:latin typeface="Segoe Print" panose="02000600000000000000" pitchFamily="2" charset="0"/>
              </a:rPr>
              <a:t>dengan</a:t>
            </a:r>
            <a:r>
              <a:rPr lang="en-US" sz="3200" dirty="0">
                <a:latin typeface="Segoe Print" panose="02000600000000000000" pitchFamily="2" charset="0"/>
              </a:rPr>
              <a:t> </a:t>
            </a:r>
            <a:r>
              <a:rPr lang="en-US" sz="3200" dirty="0" err="1">
                <a:latin typeface="Segoe Print" panose="02000600000000000000" pitchFamily="2" charset="0"/>
              </a:rPr>
              <a:t>melakukan</a:t>
            </a:r>
            <a:r>
              <a:rPr lang="en-US" sz="3200" dirty="0">
                <a:latin typeface="Segoe Print" panose="02000600000000000000" pitchFamily="2" charset="0"/>
              </a:rPr>
              <a:t> </a:t>
            </a:r>
            <a:r>
              <a:rPr lang="en-US" sz="3200" dirty="0" err="1">
                <a:latin typeface="Segoe Print" panose="02000600000000000000" pitchFamily="2" charset="0"/>
              </a:rPr>
              <a:t>pemrosesan</a:t>
            </a:r>
            <a:r>
              <a:rPr lang="en-US" sz="3200" dirty="0">
                <a:latin typeface="Segoe Print" panose="02000600000000000000" pitchFamily="2" charset="0"/>
              </a:rPr>
              <a:t> yang </a:t>
            </a:r>
            <a:r>
              <a:rPr lang="en-US" sz="3200" dirty="0" err="1">
                <a:latin typeface="Segoe Print" panose="02000600000000000000" pitchFamily="2" charset="0"/>
              </a:rPr>
              <a:t>hanya</a:t>
            </a:r>
            <a:r>
              <a:rPr lang="en-US" sz="3200" dirty="0">
                <a:latin typeface="Segoe Print" panose="02000600000000000000" pitchFamily="2" charset="0"/>
              </a:rPr>
              <a:t> </a:t>
            </a:r>
            <a:r>
              <a:rPr lang="en-US" sz="3200" dirty="0" err="1">
                <a:latin typeface="Segoe Print" panose="02000600000000000000" pitchFamily="2" charset="0"/>
              </a:rPr>
              <a:t>melibatkan</a:t>
            </a:r>
            <a:r>
              <a:rPr lang="en-US" sz="3200" dirty="0">
                <a:latin typeface="Segoe Print" panose="02000600000000000000" pitchFamily="2" charset="0"/>
              </a:rPr>
              <a:t> </a:t>
            </a:r>
            <a:r>
              <a:rPr lang="en-US" sz="3200" dirty="0" err="1">
                <a:latin typeface="Segoe Print" panose="02000600000000000000" pitchFamily="2" charset="0"/>
              </a:rPr>
              <a:t>satu</a:t>
            </a:r>
            <a:r>
              <a:rPr lang="en-US" sz="3200" dirty="0">
                <a:latin typeface="Segoe Print" panose="02000600000000000000" pitchFamily="2" charset="0"/>
              </a:rPr>
              <a:t> </a:t>
            </a:r>
            <a:r>
              <a:rPr lang="en-US" sz="3200" dirty="0" err="1">
                <a:latin typeface="Segoe Print" panose="02000600000000000000" pitchFamily="2" charset="0"/>
              </a:rPr>
              <a:t>piksel</a:t>
            </a:r>
            <a:r>
              <a:rPr lang="en-US" sz="3200" dirty="0">
                <a:latin typeface="Segoe Print" panose="02000600000000000000" pitchFamily="2" charset="0"/>
              </a:rPr>
              <a:t> </a:t>
            </a:r>
            <a:r>
              <a:rPr lang="en-US" sz="3200" dirty="0" err="1">
                <a:latin typeface="Segoe Print" panose="02000600000000000000" pitchFamily="2" charset="0"/>
              </a:rPr>
              <a:t>saja</a:t>
            </a:r>
            <a:r>
              <a:rPr lang="en-US" sz="3200" dirty="0">
                <a:latin typeface="Segoe Print" panose="02000600000000000000" pitchFamily="2" charset="0"/>
              </a:rPr>
              <a:t> (</a:t>
            </a:r>
            <a:r>
              <a:rPr lang="en-US" sz="3200" dirty="0" err="1">
                <a:latin typeface="Segoe Print" panose="02000600000000000000" pitchFamily="2" charset="0"/>
              </a:rPr>
              <a:t>tidak</a:t>
            </a:r>
            <a:r>
              <a:rPr lang="en-US" sz="3200" dirty="0">
                <a:latin typeface="Segoe Print" panose="02000600000000000000" pitchFamily="2" charset="0"/>
              </a:rPr>
              <a:t> </a:t>
            </a:r>
            <a:r>
              <a:rPr lang="en-US" sz="3200" dirty="0" err="1">
                <a:latin typeface="Segoe Print" panose="02000600000000000000" pitchFamily="2" charset="0"/>
              </a:rPr>
              <a:t>menggunakan</a:t>
            </a:r>
            <a:r>
              <a:rPr lang="en-US" sz="3200" dirty="0">
                <a:latin typeface="Segoe Print" panose="02000600000000000000" pitchFamily="2" charset="0"/>
              </a:rPr>
              <a:t> </a:t>
            </a:r>
            <a:r>
              <a:rPr lang="en-US" sz="3200" dirty="0" err="1">
                <a:latin typeface="Segoe Print" panose="02000600000000000000" pitchFamily="2" charset="0"/>
              </a:rPr>
              <a:t>jendela</a:t>
            </a:r>
            <a:r>
              <a:rPr lang="en-US" sz="3200" dirty="0">
                <a:latin typeface="Segoe Print" panose="02000600000000000000" pitchFamily="2" charset="0"/>
              </a:rPr>
              <a:t> </a:t>
            </a:r>
            <a:r>
              <a:rPr lang="en-US" sz="3200" dirty="0" err="1">
                <a:latin typeface="Segoe Print" panose="02000600000000000000" pitchFamily="2" charset="0"/>
              </a:rPr>
              <a:t>ketetanggaan</a:t>
            </a:r>
            <a:r>
              <a:rPr lang="en-US" sz="3200" dirty="0">
                <a:latin typeface="Segoe Print" panose="02000600000000000000" pitchFamily="2" charset="0"/>
              </a:rPr>
              <a:t>)</a:t>
            </a:r>
          </a:p>
          <a:p>
            <a:pPr>
              <a:lnSpc>
                <a:spcPct val="80000"/>
              </a:lnSpc>
              <a:buFont typeface="Wingdings" panose="05000000000000000000" pitchFamily="2" charset="2"/>
              <a:buChar char="v"/>
            </a:pPr>
            <a:endParaRPr lang="en-US" sz="3200" dirty="0">
              <a:latin typeface="Segoe Print" panose="02000600000000000000" pitchFamily="2" charset="0"/>
            </a:endParaRPr>
          </a:p>
          <a:p>
            <a:pPr>
              <a:lnSpc>
                <a:spcPct val="80000"/>
              </a:lnSpc>
              <a:buFont typeface="Wingdings" panose="05000000000000000000" pitchFamily="2" charset="2"/>
              <a:buChar char="v"/>
            </a:pPr>
            <a:r>
              <a:rPr lang="en-US" sz="3200" dirty="0" err="1">
                <a:latin typeface="Segoe Print" panose="02000600000000000000" pitchFamily="2" charset="0"/>
              </a:rPr>
              <a:t>Pengolahan</a:t>
            </a:r>
            <a:r>
              <a:rPr lang="en-US" sz="3200" dirty="0">
                <a:latin typeface="Segoe Print" panose="02000600000000000000" pitchFamily="2" charset="0"/>
              </a:rPr>
              <a:t> </a:t>
            </a:r>
            <a:r>
              <a:rPr lang="en-US" sz="3200" dirty="0" err="1">
                <a:latin typeface="Segoe Print" panose="02000600000000000000" pitchFamily="2" charset="0"/>
              </a:rPr>
              <a:t>menggunakan</a:t>
            </a:r>
            <a:r>
              <a:rPr lang="en-US" sz="3200" dirty="0">
                <a:latin typeface="Segoe Print" panose="02000600000000000000" pitchFamily="2" charset="0"/>
              </a:rPr>
              <a:t> histogram </a:t>
            </a:r>
            <a:r>
              <a:rPr lang="en-US" sz="3200" dirty="0" err="1">
                <a:latin typeface="Segoe Print" panose="02000600000000000000" pitchFamily="2" charset="0"/>
              </a:rPr>
              <a:t>juga</a:t>
            </a:r>
            <a:r>
              <a:rPr lang="en-US" sz="3200" dirty="0">
                <a:latin typeface="Segoe Print" panose="02000600000000000000" pitchFamily="2" charset="0"/>
              </a:rPr>
              <a:t> </a:t>
            </a:r>
            <a:r>
              <a:rPr lang="en-US" sz="3200" dirty="0" err="1">
                <a:latin typeface="Segoe Print" panose="02000600000000000000" pitchFamily="2" charset="0"/>
              </a:rPr>
              <a:t>termasuk</a:t>
            </a:r>
            <a:r>
              <a:rPr lang="en-US" sz="3200" dirty="0">
                <a:latin typeface="Segoe Print" panose="02000600000000000000" pitchFamily="2" charset="0"/>
              </a:rPr>
              <a:t> </a:t>
            </a:r>
            <a:r>
              <a:rPr lang="en-US" sz="3200" dirty="0" err="1">
                <a:latin typeface="Segoe Print" panose="02000600000000000000" pitchFamily="2" charset="0"/>
              </a:rPr>
              <a:t>dalam</a:t>
            </a:r>
            <a:r>
              <a:rPr lang="en-US" sz="3200" dirty="0">
                <a:latin typeface="Segoe Print" panose="02000600000000000000" pitchFamily="2" charset="0"/>
              </a:rPr>
              <a:t> </a:t>
            </a:r>
            <a:r>
              <a:rPr lang="en-US" sz="3200" dirty="0" err="1">
                <a:latin typeface="Segoe Print" panose="02000600000000000000" pitchFamily="2" charset="0"/>
              </a:rPr>
              <a:t>bagian</a:t>
            </a:r>
            <a:r>
              <a:rPr lang="en-US" sz="3200" dirty="0">
                <a:latin typeface="Segoe Print" panose="02000600000000000000" pitchFamily="2" charset="0"/>
              </a:rPr>
              <a:t> point processing</a:t>
            </a:r>
          </a:p>
          <a:p>
            <a:pPr marL="0" indent="0">
              <a:buNone/>
            </a:pPr>
            <a:endParaRPr lang="en-US" dirty="0"/>
          </a:p>
        </p:txBody>
      </p:sp>
      <p:sp>
        <p:nvSpPr>
          <p:cNvPr id="4" name="Slide Number Placeholder 3"/>
          <p:cNvSpPr>
            <a:spLocks noGrp="1"/>
          </p:cNvSpPr>
          <p:nvPr>
            <p:ph type="sldNum" sz="quarter" idx="12"/>
          </p:nvPr>
        </p:nvSpPr>
        <p:spPr/>
        <p:txBody>
          <a:bodyPr/>
          <a:lstStyle/>
          <a:p>
            <a:fld id="{8952BB00-CEA7-47F9-B371-083F3EC8A1A6}" type="slidenum">
              <a:rPr lang="id-ID" smtClean="0"/>
              <a:t>8</a:t>
            </a:fld>
            <a:endParaRPr lang="id-ID"/>
          </a:p>
        </p:txBody>
      </p:sp>
    </p:spTree>
    <p:extLst>
      <p:ext uri="{BB962C8B-B14F-4D97-AF65-F5344CB8AC3E}">
        <p14:creationId xmlns:p14="http://schemas.microsoft.com/office/powerpoint/2010/main" val="3535850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Point Processing</a:t>
            </a:r>
            <a:endParaRPr lang="en-US" dirty="0"/>
          </a:p>
        </p:txBody>
      </p:sp>
      <p:sp>
        <p:nvSpPr>
          <p:cNvPr id="3" name="Content Placeholder 2"/>
          <p:cNvSpPr>
            <a:spLocks noGrp="1"/>
          </p:cNvSpPr>
          <p:nvPr>
            <p:ph idx="1"/>
          </p:nvPr>
        </p:nvSpPr>
        <p:spPr>
          <a:xfrm>
            <a:off x="510139" y="1661999"/>
            <a:ext cx="11681861" cy="4351338"/>
          </a:xfrm>
        </p:spPr>
        <p:txBody>
          <a:bodyPr>
            <a:normAutofit/>
          </a:bodyPr>
          <a:lstStyle/>
          <a:p>
            <a:pPr marL="365760" indent="-283464">
              <a:buFont typeface="Wingdings 2"/>
              <a:buChar char=""/>
              <a:defRPr/>
            </a:pPr>
            <a:r>
              <a:rPr lang="en-US" dirty="0" err="1" smtClean="0"/>
              <a:t>Lingkungan</a:t>
            </a:r>
            <a:r>
              <a:rPr lang="en-US" dirty="0" smtClean="0"/>
              <a:t> = 1x1 pixel</a:t>
            </a:r>
          </a:p>
          <a:p>
            <a:pPr marL="365760" indent="-283464">
              <a:buFont typeface="Wingdings 2"/>
              <a:buChar char=""/>
              <a:defRPr/>
            </a:pPr>
            <a:r>
              <a:rPr lang="en-US" i="1" dirty="0" smtClean="0"/>
              <a:t>g </a:t>
            </a:r>
            <a:r>
              <a:rPr lang="en-US" dirty="0" err="1" smtClean="0"/>
              <a:t>hanya</a:t>
            </a:r>
            <a:r>
              <a:rPr lang="en-US" dirty="0" smtClean="0"/>
              <a:t> </a:t>
            </a:r>
            <a:r>
              <a:rPr lang="en-US" dirty="0" err="1" smtClean="0"/>
              <a:t>tergantung</a:t>
            </a:r>
            <a:r>
              <a:rPr lang="en-US" dirty="0" smtClean="0"/>
              <a:t> </a:t>
            </a:r>
            <a:r>
              <a:rPr lang="en-US" dirty="0" err="1" smtClean="0"/>
              <a:t>pada</a:t>
            </a:r>
            <a:r>
              <a:rPr lang="en-US" dirty="0" smtClean="0"/>
              <a:t> </a:t>
            </a:r>
            <a:r>
              <a:rPr lang="en-US" dirty="0" err="1" smtClean="0"/>
              <a:t>nilai</a:t>
            </a:r>
            <a:r>
              <a:rPr lang="en-US" dirty="0" smtClean="0"/>
              <a:t> </a:t>
            </a:r>
            <a:r>
              <a:rPr lang="en-US" i="1" dirty="0" smtClean="0"/>
              <a:t>f</a:t>
            </a:r>
            <a:r>
              <a:rPr lang="en-US" dirty="0" smtClean="0"/>
              <a:t> </a:t>
            </a:r>
            <a:r>
              <a:rPr lang="en-US" dirty="0" err="1" smtClean="0"/>
              <a:t>pada</a:t>
            </a:r>
            <a:r>
              <a:rPr lang="en-US" dirty="0" smtClean="0"/>
              <a:t> </a:t>
            </a:r>
            <a:r>
              <a:rPr lang="en-US" i="1" dirty="0" smtClean="0"/>
              <a:t>(x, y)</a:t>
            </a:r>
          </a:p>
          <a:p>
            <a:pPr marL="365760" indent="-283464">
              <a:buFont typeface="Wingdings 2"/>
              <a:buChar char=""/>
              <a:defRPr/>
            </a:pPr>
            <a:r>
              <a:rPr lang="en-US" dirty="0" smtClean="0"/>
              <a:t> </a:t>
            </a:r>
            <a:r>
              <a:rPr lang="en-US" i="1" dirty="0" smtClean="0"/>
              <a:t>T</a:t>
            </a:r>
            <a:r>
              <a:rPr lang="en-US" dirty="0" smtClean="0"/>
              <a:t> = </a:t>
            </a:r>
            <a:r>
              <a:rPr lang="en-US" dirty="0" err="1" smtClean="0"/>
              <a:t>tingkat</a:t>
            </a:r>
            <a:r>
              <a:rPr lang="en-US" dirty="0" smtClean="0"/>
              <a:t> </a:t>
            </a:r>
            <a:r>
              <a:rPr lang="en-US" dirty="0" err="1" smtClean="0"/>
              <a:t>keaabuan</a:t>
            </a:r>
            <a:r>
              <a:rPr lang="en-US" dirty="0" smtClean="0"/>
              <a:t> (</a:t>
            </a:r>
            <a:r>
              <a:rPr lang="en-US" dirty="0" err="1" smtClean="0"/>
              <a:t>atau</a:t>
            </a:r>
            <a:r>
              <a:rPr lang="en-US" dirty="0" smtClean="0"/>
              <a:t> </a:t>
            </a:r>
            <a:r>
              <a:rPr lang="en-US" dirty="0" err="1" smtClean="0"/>
              <a:t>intensitas</a:t>
            </a:r>
            <a:r>
              <a:rPr lang="en-US" dirty="0" smtClean="0"/>
              <a:t> </a:t>
            </a:r>
            <a:r>
              <a:rPr lang="en-US" dirty="0" err="1" smtClean="0"/>
              <a:t>atau</a:t>
            </a:r>
            <a:r>
              <a:rPr lang="en-US" dirty="0" smtClean="0"/>
              <a:t> </a:t>
            </a:r>
            <a:r>
              <a:rPr lang="en-US" dirty="0" err="1" smtClean="0"/>
              <a:t>pemetaan</a:t>
            </a:r>
            <a:r>
              <a:rPr lang="en-US" dirty="0" smtClean="0"/>
              <a:t>) </a:t>
            </a:r>
            <a:r>
              <a:rPr lang="en-US" dirty="0" err="1" smtClean="0"/>
              <a:t>fungsi</a:t>
            </a:r>
            <a:r>
              <a:rPr lang="en-US" dirty="0" smtClean="0"/>
              <a:t> </a:t>
            </a:r>
            <a:r>
              <a:rPr lang="en-US" dirty="0" err="1" smtClean="0"/>
              <a:t>transformasi</a:t>
            </a:r>
            <a:endParaRPr lang="en-US" dirty="0" smtClean="0"/>
          </a:p>
          <a:p>
            <a:pPr marL="365760" indent="-283464">
              <a:buNone/>
              <a:defRPr/>
            </a:pPr>
            <a:r>
              <a:rPr lang="en-US" dirty="0" smtClean="0"/>
              <a:t>				</a:t>
            </a:r>
            <a:r>
              <a:rPr lang="en-US" i="1" dirty="0" smtClean="0"/>
              <a:t>s = T (r)</a:t>
            </a:r>
          </a:p>
          <a:p>
            <a:pPr marL="365760" indent="-283464">
              <a:buNone/>
              <a:defRPr/>
            </a:pPr>
            <a:r>
              <a:rPr lang="en-US" dirty="0" smtClean="0"/>
              <a:t> </a:t>
            </a:r>
            <a:r>
              <a:rPr lang="en-US" dirty="0" err="1" smtClean="0"/>
              <a:t>dimana</a:t>
            </a:r>
            <a:endParaRPr lang="en-US" dirty="0" smtClean="0"/>
          </a:p>
          <a:p>
            <a:pPr marL="640080" lvl="1" indent="-237744">
              <a:buFont typeface="Verdana"/>
              <a:buChar char="◦"/>
              <a:defRPr/>
            </a:pPr>
            <a:r>
              <a:rPr lang="en-US" i="1" dirty="0" smtClean="0"/>
              <a:t>r</a:t>
            </a:r>
            <a:r>
              <a:rPr lang="en-US" dirty="0" smtClean="0"/>
              <a:t> = </a:t>
            </a:r>
            <a:r>
              <a:rPr lang="en-US" dirty="0" err="1" smtClean="0"/>
              <a:t>tingkat</a:t>
            </a:r>
            <a:r>
              <a:rPr lang="en-US" dirty="0" smtClean="0"/>
              <a:t> </a:t>
            </a:r>
            <a:r>
              <a:rPr lang="en-US" dirty="0" err="1" smtClean="0"/>
              <a:t>keaabuan</a:t>
            </a:r>
            <a:r>
              <a:rPr lang="en-US" dirty="0" smtClean="0"/>
              <a:t> </a:t>
            </a:r>
            <a:r>
              <a:rPr lang="en-US" dirty="0" err="1" smtClean="0"/>
              <a:t>dari</a:t>
            </a:r>
            <a:r>
              <a:rPr lang="en-US" dirty="0" smtClean="0"/>
              <a:t> </a:t>
            </a:r>
            <a:r>
              <a:rPr lang="en-US" i="1" dirty="0" smtClean="0"/>
              <a:t>f (x, y)</a:t>
            </a:r>
          </a:p>
          <a:p>
            <a:pPr marL="640080" lvl="1" indent="-237744">
              <a:buFont typeface="Verdana"/>
              <a:buChar char="◦"/>
              <a:defRPr/>
            </a:pPr>
            <a:r>
              <a:rPr lang="en-US" i="1" dirty="0" smtClean="0"/>
              <a:t>s </a:t>
            </a:r>
            <a:r>
              <a:rPr lang="en-US" dirty="0" smtClean="0"/>
              <a:t>= </a:t>
            </a:r>
            <a:r>
              <a:rPr lang="en-US" dirty="0" err="1" smtClean="0"/>
              <a:t>tingkat</a:t>
            </a:r>
            <a:r>
              <a:rPr lang="en-US" dirty="0" smtClean="0"/>
              <a:t> </a:t>
            </a:r>
            <a:r>
              <a:rPr lang="en-US" dirty="0" err="1" smtClean="0"/>
              <a:t>kelabu</a:t>
            </a:r>
            <a:r>
              <a:rPr lang="en-US" dirty="0" smtClean="0"/>
              <a:t> </a:t>
            </a:r>
            <a:r>
              <a:rPr lang="en-US" i="1" dirty="0" smtClean="0"/>
              <a:t>g (x, y)</a:t>
            </a:r>
            <a:endParaRPr lang="en-US" i="1" dirty="0"/>
          </a:p>
        </p:txBody>
      </p:sp>
      <p:sp>
        <p:nvSpPr>
          <p:cNvPr id="4" name="Slide Number Placeholder 3"/>
          <p:cNvSpPr>
            <a:spLocks noGrp="1"/>
          </p:cNvSpPr>
          <p:nvPr>
            <p:ph type="sldNum" sz="quarter" idx="12"/>
          </p:nvPr>
        </p:nvSpPr>
        <p:spPr/>
        <p:txBody>
          <a:bodyPr/>
          <a:lstStyle/>
          <a:p>
            <a:fld id="{8952BB00-CEA7-47F9-B371-083F3EC8A1A6}" type="slidenum">
              <a:rPr lang="id-ID" smtClean="0"/>
              <a:t>9</a:t>
            </a:fld>
            <a:endParaRPr lang="id-ID"/>
          </a:p>
        </p:txBody>
      </p:sp>
    </p:spTree>
    <p:extLst>
      <p:ext uri="{BB962C8B-B14F-4D97-AF65-F5344CB8AC3E}">
        <p14:creationId xmlns:p14="http://schemas.microsoft.com/office/powerpoint/2010/main" val="1154216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tohPresentasiUntukModulPENS.pptx" id="{23BD0960-48CD-4C49-89E7-CEC4AC1DB7B4}" vid="{3450A636-DD8D-488F-8024-338A71B42E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1495</TotalTime>
  <Words>2775</Words>
  <Application>Microsoft Office PowerPoint</Application>
  <PresentationFormat>Widescreen</PresentationFormat>
  <Paragraphs>485</Paragraphs>
  <Slides>58</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71" baseType="lpstr">
      <vt:lpstr>Arial</vt:lpstr>
      <vt:lpstr>Calibri</vt:lpstr>
      <vt:lpstr>Gill Sans MT</vt:lpstr>
      <vt:lpstr>Myriad Pro</vt:lpstr>
      <vt:lpstr>Segoe Print</vt:lpstr>
      <vt:lpstr>Tahoma</vt:lpstr>
      <vt:lpstr>Times New Roman</vt:lpstr>
      <vt:lpstr>Verdana</vt:lpstr>
      <vt:lpstr>Wingdings</vt:lpstr>
      <vt:lpstr>Wingdings 2</vt:lpstr>
      <vt:lpstr>Tema Office</vt:lpstr>
      <vt:lpstr>Equation</vt:lpstr>
      <vt:lpstr>Chart</vt:lpstr>
      <vt:lpstr>MODUL 3 PERBAIKAN KUALITAS CITRA</vt:lpstr>
      <vt:lpstr>Materi Kuliah</vt:lpstr>
      <vt:lpstr>Prinsip Tujuan Enhancement</vt:lpstr>
      <vt:lpstr>PowerPoint Presentation</vt:lpstr>
      <vt:lpstr>Citra yang Baik</vt:lpstr>
      <vt:lpstr>Domain Spatial</vt:lpstr>
      <vt:lpstr>Mask / Filter</vt:lpstr>
      <vt:lpstr>Point Processing</vt:lpstr>
      <vt:lpstr>Point Processing</vt:lpstr>
      <vt:lpstr>Thresholding</vt:lpstr>
      <vt:lpstr>Contrast Stretching</vt:lpstr>
      <vt:lpstr>Contras Stretching</vt:lpstr>
      <vt:lpstr>Contrast Stretching</vt:lpstr>
      <vt:lpstr>Contoh Contrast Stretching</vt:lpstr>
      <vt:lpstr>Transformasi Derajat Keabuan</vt:lpstr>
      <vt:lpstr>Citra Negatif</vt:lpstr>
      <vt:lpstr>Log Transformasi</vt:lpstr>
      <vt:lpstr>Invers Transformasi Logaritma</vt:lpstr>
      <vt:lpstr>Transformasi Power-Law</vt:lpstr>
      <vt:lpstr>Koreksi Gamma</vt:lpstr>
      <vt:lpstr>Contoh lain: MRI</vt:lpstr>
      <vt:lpstr>Efek Penurunan Gamma</vt:lpstr>
      <vt:lpstr> Gray Level Slicing</vt:lpstr>
      <vt:lpstr>Bit Plane Slicing</vt:lpstr>
      <vt:lpstr>Contoh</vt:lpstr>
      <vt:lpstr>8 Bit Plane</vt:lpstr>
      <vt:lpstr>Pengolahan Histogram</vt:lpstr>
      <vt:lpstr>Normalisasi Histogram</vt:lpstr>
      <vt:lpstr> Pengolahan Histogram</vt:lpstr>
      <vt:lpstr>Contoh Citra dan Histogramnya</vt:lpstr>
      <vt:lpstr>Contoh Citra dan Histogramnya</vt:lpstr>
      <vt:lpstr>Gray Scale Histogram</vt:lpstr>
      <vt:lpstr>Distribusi Kumulatif</vt:lpstr>
      <vt:lpstr>Distribusi Kumulatif</vt:lpstr>
      <vt:lpstr>Distribusi Kumulatif</vt:lpstr>
      <vt:lpstr>Formulasi Histogram Equalization</vt:lpstr>
      <vt:lpstr>Perhitungan Histogram Equalization</vt:lpstr>
      <vt:lpstr>Perhitungan Histogram Equalization</vt:lpstr>
      <vt:lpstr>Histogram Equalization Pada Gambar</vt:lpstr>
      <vt:lpstr>Histogram Equalization Pada Gambar</vt:lpstr>
      <vt:lpstr>Histogram Equalization Pada Gambar</vt:lpstr>
      <vt:lpstr>Histogram Equalization</vt:lpstr>
      <vt:lpstr>Histogram Equalization</vt:lpstr>
      <vt:lpstr>Histogram Equalization</vt:lpstr>
      <vt:lpstr>Langkah-Langkah Histogram Ekualisasi</vt:lpstr>
      <vt:lpstr>Histogram Equalization (Hist. Specification)</vt:lpstr>
      <vt:lpstr>Histogram Equalization specific area (local enhancement)</vt:lpstr>
      <vt:lpstr>Histogram Equalization specific area (local enhancement)</vt:lpstr>
      <vt:lpstr>Image Enhancement menggunakan Operasi Aritmatika dan Logika</vt:lpstr>
      <vt:lpstr>Operasi logika</vt:lpstr>
      <vt:lpstr>Contoh Operasi AND</vt:lpstr>
      <vt:lpstr>Contoh operasi OR</vt:lpstr>
      <vt:lpstr>Image Substraction</vt:lpstr>
      <vt:lpstr>Image Substraction</vt:lpstr>
      <vt:lpstr>Radiografi Modus Mask</vt:lpstr>
      <vt:lpstr>Catatan Image Subtraction</vt:lpstr>
      <vt:lpstr>PowerPoint Presentation</vt:lpstr>
      <vt:lpstr>Terima Kasih</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 PENGENALAN IMAGE PROCESSING</dc:title>
  <dc:creator>Nana</dc:creator>
  <cp:lastModifiedBy>Nana</cp:lastModifiedBy>
  <cp:revision>75</cp:revision>
  <dcterms:created xsi:type="dcterms:W3CDTF">2016-08-29T14:47:27Z</dcterms:created>
  <dcterms:modified xsi:type="dcterms:W3CDTF">2016-12-16T18:35:02Z</dcterms:modified>
</cp:coreProperties>
</file>