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2"/>
  </p:notesMasterIdLst>
  <p:sldIdLst>
    <p:sldId id="256" r:id="rId2"/>
    <p:sldId id="470" r:id="rId3"/>
    <p:sldId id="471" r:id="rId4"/>
    <p:sldId id="472" r:id="rId5"/>
    <p:sldId id="473" r:id="rId6"/>
    <p:sldId id="479" r:id="rId7"/>
    <p:sldId id="475" r:id="rId8"/>
    <p:sldId id="480" r:id="rId9"/>
    <p:sldId id="477" r:id="rId10"/>
    <p:sldId id="481" r:id="rId11"/>
    <p:sldId id="482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368" r:id="rId20"/>
    <p:sldId id="259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58ADF-7975-49B8-A4E1-AF955784BB2E}" type="datetimeFigureOut">
              <a:rPr lang="id-ID" smtClean="0"/>
              <a:t>19/12/2016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1FC05-AE22-4C0A-B274-7F1E5E4ED3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008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1FC05-AE22-4C0A-B274-7F1E5E4ED37A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22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 userDrawn="1"/>
        </p:nvSpPr>
        <p:spPr>
          <a:xfrm>
            <a:off x="5232108" y="3349340"/>
            <a:ext cx="1698602" cy="1674911"/>
          </a:xfrm>
          <a:prstGeom prst="ellipse">
            <a:avLst/>
          </a:prstGeom>
          <a:solidFill>
            <a:schemeClr val="bg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 userDrawn="1"/>
        </p:nvSpPr>
        <p:spPr>
          <a:xfrm>
            <a:off x="5227503" y="3340635"/>
            <a:ext cx="1698602" cy="1674911"/>
          </a:xfrm>
          <a:prstGeom prst="ellipse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62" y="3614678"/>
            <a:ext cx="1629043" cy="119090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2" name="TextBox 11"/>
          <p:cNvSpPr txBox="1"/>
          <p:nvPr userDrawn="1"/>
        </p:nvSpPr>
        <p:spPr>
          <a:xfrm>
            <a:off x="2831380" y="5238789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209" y="329109"/>
            <a:ext cx="10249191" cy="191879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209" y="2324100"/>
            <a:ext cx="10249191" cy="6421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588DA9C1-8BB7-4694-9EAB-191FDD5DF0C3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8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8" y="1668242"/>
            <a:ext cx="4150761" cy="1510066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099" y="1668243"/>
            <a:ext cx="6874709" cy="44636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230148"/>
            <a:ext cx="4150761" cy="29017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BABD-586F-4BA8-BCCA-8FAFE5B6FECA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28877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8FF3-13DB-4BCB-9518-9136E98D15E3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23724"/>
            <a:ext cx="2743200" cy="365125"/>
          </a:xfrm>
        </p:spPr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39689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18339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209" y="3182303"/>
            <a:ext cx="10515600" cy="6826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9860-3EC7-4D21-8848-7591F83B3982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5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15980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4186796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209" y="1157442"/>
            <a:ext cx="10515600" cy="22681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58A5-2AF2-4020-B85B-50FDFFF6DE65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895350" y="4587794"/>
            <a:ext cx="1698602" cy="16749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  <p:sp>
        <p:nvSpPr>
          <p:cNvPr id="11" name="TextBox 10"/>
          <p:cNvSpPr txBox="1"/>
          <p:nvPr userDrawn="1"/>
        </p:nvSpPr>
        <p:spPr>
          <a:xfrm>
            <a:off x="3009180" y="5034742"/>
            <a:ext cx="694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POLITEKNIK</a:t>
            </a:r>
            <a:r>
              <a:rPr lang="en-US" sz="2800" baseline="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 ELEKTRONIKA NEGERI SURABAYA</a:t>
            </a:r>
            <a:endParaRPr lang="id-ID" sz="2800" dirty="0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3882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2418800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10515600" cy="13042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65500"/>
            <a:ext cx="10515599" cy="252041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7815-914D-4387-A759-779EBA854B60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495925" y="1811832"/>
            <a:ext cx="1200150" cy="1183411"/>
            <a:chOff x="895350" y="4587794"/>
            <a:chExt cx="1698602" cy="1674911"/>
          </a:xfrm>
        </p:grpSpPr>
        <p:sp>
          <p:nvSpPr>
            <p:cNvPr id="10" name="Oval 9"/>
            <p:cNvSpPr/>
            <p:nvPr userDrawn="1"/>
          </p:nvSpPr>
          <p:spPr>
            <a:xfrm>
              <a:off x="895350" y="4587794"/>
              <a:ext cx="1698602" cy="167491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209" y="4849137"/>
              <a:ext cx="1629043" cy="1190905"/>
            </a:xfrm>
            <a:prstGeom prst="rect">
              <a:avLst/>
            </a:prstGeom>
            <a:effectLst/>
            <a:scene3d>
              <a:camera prst="orthographicFront"/>
              <a:lightRig rig="threePt" dir="t"/>
            </a:scene3d>
            <a:sp3d extrusionH="120650">
              <a:extrusionClr>
                <a:schemeClr val="bg1"/>
              </a:extrusionClr>
            </a:sp3d>
          </p:spPr>
        </p:pic>
      </p:grpSp>
    </p:spTree>
    <p:extLst>
      <p:ext uri="{BB962C8B-B14F-4D97-AF65-F5344CB8AC3E}">
        <p14:creationId xmlns:p14="http://schemas.microsoft.com/office/powerpoint/2010/main" val="28215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40" y="1681163"/>
            <a:ext cx="54874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40" y="2505075"/>
            <a:ext cx="548743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427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2796" cy="3684588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70C60-F58A-41C2-80F3-49D6EACD8B00}" type="datetime1">
              <a:rPr lang="id-ID" smtClean="0"/>
              <a:t>19/12/2016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101648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EBC7D-A9A3-4708-A9DF-414D391B730E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47799" y="45653"/>
            <a:ext cx="10267197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603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1BA0-F545-4BD2-80F2-0FAC58E7E551}" type="datetime1">
              <a:rPr lang="id-ID" smtClean="0"/>
              <a:t>19/12/2016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48115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42453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39" y="1598837"/>
            <a:ext cx="3932237" cy="1506377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800" y="1609191"/>
            <a:ext cx="7116009" cy="4400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139" y="3107939"/>
            <a:ext cx="3932237" cy="2863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FBF9-2481-4EE1-94BD-9423C280B795}" type="datetime1">
              <a:rPr lang="id-ID" smtClean="0"/>
              <a:t>19/12/2016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0" y="1453598"/>
            <a:ext cx="12192000" cy="86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0" y="6809556"/>
            <a:ext cx="12192000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6858000"/>
            <a:ext cx="1219200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" y="259456"/>
            <a:ext cx="1151561" cy="87632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extrusionH="120650">
            <a:extrusionClr>
              <a:schemeClr val="bg1"/>
            </a:extrusionClr>
          </a:sp3d>
        </p:spPr>
      </p:pic>
    </p:spTree>
    <p:extLst>
      <p:ext uri="{BB962C8B-B14F-4D97-AF65-F5344CB8AC3E}">
        <p14:creationId xmlns:p14="http://schemas.microsoft.com/office/powerpoint/2010/main" val="38489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4164" y="163630"/>
            <a:ext cx="10304645" cy="1168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661999"/>
            <a:ext cx="11228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0139" y="6385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2964-1B1F-4B84-A9C6-B5DA1BB1906A}" type="datetime1">
              <a:rPr lang="id-ID" smtClean="0"/>
              <a:t>19/12/2016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5609" y="63859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2BB00-CEA7-47F9-B371-083F3EC8A1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9" r:id="rId5"/>
    <p:sldLayoutId id="2147483653" r:id="rId6"/>
    <p:sldLayoutId id="2147483655" r:id="rId7"/>
    <p:sldLayoutId id="2147483658" r:id="rId8"/>
    <p:sldLayoutId id="2147483656" r:id="rId9"/>
    <p:sldLayoutId id="214748365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09" y="524435"/>
            <a:ext cx="10800520" cy="1508312"/>
          </a:xfrm>
        </p:spPr>
        <p:txBody>
          <a:bodyPr>
            <a:normAutofit/>
          </a:bodyPr>
          <a:lstStyle/>
          <a:p>
            <a:r>
              <a:rPr lang="en-US" sz="4900" smtClean="0"/>
              <a:t>MODUL </a:t>
            </a:r>
            <a:r>
              <a:rPr lang="en-US" sz="4900" dirty="0" smtClean="0"/>
              <a:t>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Noise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Reduksi</a:t>
            </a:r>
            <a:r>
              <a:rPr lang="en-US" sz="4000" dirty="0" smtClean="0"/>
              <a:t> Noise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Nana </a:t>
            </a:r>
            <a:r>
              <a:rPr lang="en-US" dirty="0" err="1" smtClean="0"/>
              <a:t>Ramadijanti</a:t>
            </a:r>
            <a:r>
              <a:rPr lang="en-US" dirty="0" smtClean="0"/>
              <a:t>, Ahmad </a:t>
            </a:r>
            <a:r>
              <a:rPr lang="en-US" dirty="0" err="1" smtClean="0"/>
              <a:t>Basuki</a:t>
            </a:r>
            <a:r>
              <a:rPr lang="en-US" dirty="0" smtClean="0"/>
              <a:t>, Hero </a:t>
            </a:r>
            <a:r>
              <a:rPr lang="en-US" dirty="0" err="1" smtClean="0"/>
              <a:t>Yudho</a:t>
            </a:r>
            <a:r>
              <a:rPr lang="en-US" dirty="0" smtClean="0"/>
              <a:t> </a:t>
            </a:r>
            <a:r>
              <a:rPr lang="en-US" dirty="0" err="1" smtClean="0"/>
              <a:t>Martono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66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Salt &amp; Pepper</a:t>
            </a:r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7362" y="1582271"/>
            <a:ext cx="4386262" cy="2517775"/>
          </a:xfrm>
          <a:prstGeom prst="rect">
            <a:avLst/>
          </a:prstGeom>
          <a:noFill/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425" y="1582271"/>
            <a:ext cx="4386263" cy="2517775"/>
          </a:xfrm>
          <a:prstGeom prst="rect">
            <a:avLst/>
          </a:prstGeom>
          <a:noFill/>
        </p:spPr>
      </p:pic>
      <p:pic>
        <p:nvPicPr>
          <p:cNvPr id="6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4425" y="4169896"/>
            <a:ext cx="4386263" cy="2517775"/>
          </a:xfrm>
          <a:prstGeom prst="rect">
            <a:avLst/>
          </a:prstGeom>
          <a:noFill/>
        </p:spPr>
      </p:pic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7362" y="4169896"/>
            <a:ext cx="4386262" cy="2517775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876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Reduksi Noise</a:t>
            </a:r>
            <a:endParaRPr lang="id-ID" sz="40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Bagaimana mengurangi noise pada gambar sehingga gambar menjadi lebih jelas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Semua filter berbentuk LPF dapat digunakan untuk mereduksi noise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Filter-filter yang biasa digunakan dalam reduksi noise: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Filter Rata-rata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Filter Gaussian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Filter Median</a:t>
            </a:r>
            <a:endParaRPr lang="id-ID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35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Rata-Rata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4083" y="1622613"/>
            <a:ext cx="1112472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Filter rata-rata adalah filter dengan nilai pada setiap elemen kernelnya sama dan sebagai LPF maka jumlah dari semua nilai kernelnya adalah 1 (satu)</a:t>
            </a:r>
          </a:p>
          <a:p>
            <a:r>
              <a:rPr lang="en-US" smtClean="0"/>
              <a:t>Filter rata-rata termasuk dalam linier filter dengan menggunakan kernel berupa matrik.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14600" y="4452938"/>
          <a:ext cx="190500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723586" imgH="710891" progId="Equation.3">
                  <p:embed/>
                </p:oleObj>
              </mc:Choice>
              <mc:Fallback>
                <p:oleObj name="Equation" r:id="rId3" imgW="72358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52938"/>
                        <a:ext cx="1905000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410200" y="4495800"/>
          <a:ext cx="24384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5" imgW="1181100" imgH="1143000" progId="Equation.3">
                  <p:embed/>
                </p:oleObj>
              </mc:Choice>
              <mc:Fallback>
                <p:oleObj name="Equation" r:id="rId5" imgW="11811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5800"/>
                        <a:ext cx="24384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74925" y="4129088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Filter rata-rata 3x3</a:t>
            </a:r>
            <a:endParaRPr lang="id-ID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410200" y="4129088"/>
            <a:ext cx="205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Filter rata-rata 5x5</a:t>
            </a:r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003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Filter Rata-rata</a:t>
            </a: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4164" y="1677338"/>
            <a:ext cx="5941918" cy="2271988"/>
          </a:xfrm>
          <a:noFill/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4164" y="4464988"/>
            <a:ext cx="5941918" cy="227198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628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Gaussian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3741" y="1721225"/>
            <a:ext cx="1132690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 </a:t>
            </a:r>
            <a:r>
              <a:rPr lang="en-US" dirty="0" err="1" smtClean="0"/>
              <a:t>gausian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filter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kernelnya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gaussian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LPF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kernelnya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 (</a:t>
            </a:r>
            <a:r>
              <a:rPr lang="en-US" dirty="0" err="1" smtClean="0"/>
              <a:t>satu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 err="1" smtClean="0"/>
              <a:t>gausian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linier filter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kernel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00835" y="3052483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Fungsi</a:t>
            </a:r>
            <a:r>
              <a:rPr lang="en-US" dirty="0"/>
              <a:t> Gaussian:</a:t>
            </a:r>
            <a:endParaRPr lang="id-ID" dirty="0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28322"/>
              </p:ext>
            </p:extLst>
          </p:nvPr>
        </p:nvGraphicFramePr>
        <p:xfrm>
          <a:off x="2200835" y="3365220"/>
          <a:ext cx="73787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3" imgW="3721100" imgH="457200" progId="Equation.3">
                  <p:embed/>
                </p:oleObj>
              </mc:Choice>
              <mc:Fallback>
                <p:oleObj name="Equation" r:id="rId3" imgW="3721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35" y="3365220"/>
                        <a:ext cx="73787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48871244"/>
              </p:ext>
            </p:extLst>
          </p:nvPr>
        </p:nvGraphicFramePr>
        <p:xfrm>
          <a:off x="3883880" y="5221360"/>
          <a:ext cx="1743420" cy="152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5" imgW="812447" imgH="710891" progId="Equation.3">
                  <p:embed/>
                </p:oleObj>
              </mc:Choice>
              <mc:Fallback>
                <p:oleObj name="Equation" r:id="rId5" imgW="812447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880" y="5221360"/>
                        <a:ext cx="1743420" cy="1525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34129294"/>
              </p:ext>
            </p:extLst>
          </p:nvPr>
        </p:nvGraphicFramePr>
        <p:xfrm>
          <a:off x="6151020" y="5247857"/>
          <a:ext cx="1836270" cy="1529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7" imgW="1371600" imgH="1143000" progId="Equation.3">
                  <p:embed/>
                </p:oleObj>
              </mc:Choice>
              <mc:Fallback>
                <p:oleObj name="Equation" r:id="rId7" imgW="13716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020" y="5247857"/>
                        <a:ext cx="1836270" cy="1529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86549" y="4878525"/>
            <a:ext cx="21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Filter </a:t>
            </a:r>
            <a:r>
              <a:rPr lang="en-US" dirty="0" err="1" smtClean="0"/>
              <a:t>gausian</a:t>
            </a:r>
            <a:r>
              <a:rPr lang="en-US" dirty="0" smtClean="0"/>
              <a:t> </a:t>
            </a:r>
            <a:r>
              <a:rPr lang="en-US" dirty="0"/>
              <a:t>3x3</a:t>
            </a:r>
            <a:endParaRPr lang="id-ID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064624" y="4878525"/>
            <a:ext cx="2138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Filter </a:t>
            </a:r>
            <a:r>
              <a:rPr lang="en-US" dirty="0" err="1" smtClean="0"/>
              <a:t>gausian</a:t>
            </a:r>
            <a:r>
              <a:rPr lang="en-US" dirty="0" smtClean="0"/>
              <a:t> </a:t>
            </a:r>
            <a:r>
              <a:rPr lang="en-US" dirty="0"/>
              <a:t>5x5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8786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Filter Gaussian</a:t>
            </a:r>
          </a:p>
        </p:txBody>
      </p:sp>
      <p:pic>
        <p:nvPicPr>
          <p:cNvPr id="4" name="Picture 1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366" y="1554743"/>
            <a:ext cx="6297705" cy="2408029"/>
          </a:xfrm>
          <a:noFill/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3366" y="4342393"/>
            <a:ext cx="6297705" cy="2408029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52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Median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2671" y="1824320"/>
            <a:ext cx="9623612" cy="230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yriad Pro" panose="020B05030304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 Median </a:t>
            </a:r>
            <a:r>
              <a:rPr lang="en-US" dirty="0" err="1" smtClean="0"/>
              <a:t>adalah</a:t>
            </a:r>
            <a:r>
              <a:rPr lang="en-US" dirty="0" smtClean="0"/>
              <a:t> filter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median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tetangga-tetanggganya</a:t>
            </a:r>
            <a:r>
              <a:rPr lang="en-US" dirty="0" smtClean="0"/>
              <a:t>. Median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(data).</a:t>
            </a:r>
          </a:p>
          <a:p>
            <a:r>
              <a:rPr lang="en-US" dirty="0" smtClean="0"/>
              <a:t>Filter Median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linier filter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kernel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matrik</a:t>
            </a:r>
            <a:r>
              <a:rPr lang="en-US" dirty="0" smtClean="0"/>
              <a:t>.</a:t>
            </a:r>
            <a:endParaRPr lang="id-ID" dirty="0"/>
          </a:p>
        </p:txBody>
      </p:sp>
      <p:graphicFrame>
        <p:nvGraphicFramePr>
          <p:cNvPr id="5" name="Group 12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51995044"/>
              </p:ext>
            </p:extLst>
          </p:nvPr>
        </p:nvGraphicFramePr>
        <p:xfrm>
          <a:off x="2111188" y="4262717"/>
          <a:ext cx="2362200" cy="1652589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12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30622249"/>
              </p:ext>
            </p:extLst>
          </p:nvPr>
        </p:nvGraphicFramePr>
        <p:xfrm>
          <a:off x="5311588" y="4262717"/>
          <a:ext cx="4038600" cy="685800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123"/>
          <p:cNvSpPr>
            <a:spLocks noChangeShapeType="1"/>
          </p:cNvSpPr>
          <p:nvPr/>
        </p:nvSpPr>
        <p:spPr bwMode="auto">
          <a:xfrm>
            <a:off x="4549588" y="4643717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24"/>
          <p:cNvSpPr>
            <a:spLocks noChangeShapeType="1"/>
          </p:cNvSpPr>
          <p:nvPr/>
        </p:nvSpPr>
        <p:spPr bwMode="auto">
          <a:xfrm>
            <a:off x="7216588" y="4948517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125"/>
          <p:cNvSpPr txBox="1">
            <a:spLocks noChangeArrowheads="1"/>
          </p:cNvSpPr>
          <p:nvPr/>
        </p:nvSpPr>
        <p:spPr bwMode="auto">
          <a:xfrm>
            <a:off x="6210114" y="5470805"/>
            <a:ext cx="215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/>
              <a:t>Median = 10</a:t>
            </a:r>
            <a:endParaRPr lang="id-ID" sz="2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0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Filter Median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4164" y="1555712"/>
            <a:ext cx="6279776" cy="2361863"/>
          </a:xfr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4164" y="4375112"/>
            <a:ext cx="6279776" cy="236186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82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Filter </a:t>
            </a:r>
            <a:r>
              <a:rPr lang="en-US" dirty="0" err="1" smtClean="0"/>
              <a:t>Reduksi</a:t>
            </a:r>
            <a:r>
              <a:rPr lang="en-US" dirty="0" smtClean="0"/>
              <a:t> Noise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8167" y="1486943"/>
            <a:ext cx="4878668" cy="1865857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8167" y="3239543"/>
            <a:ext cx="4878668" cy="1865857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8167" y="4992143"/>
            <a:ext cx="4873180" cy="1865857"/>
          </a:xfrm>
          <a:prstGeom prst="rect">
            <a:avLst/>
          </a:prstGeom>
          <a:noFill/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33717" y="1797255"/>
            <a:ext cx="2128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Filter Rata-Rata</a:t>
            </a:r>
            <a:endParaRPr lang="id-ID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33717" y="3803139"/>
            <a:ext cx="2128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Filter Gaussian</a:t>
            </a:r>
            <a:endParaRPr lang="id-ID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833717" y="5624357"/>
            <a:ext cx="19363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Filter Median</a:t>
            </a:r>
            <a:endParaRPr lang="id-ID" dirty="0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986117" y="2184401"/>
            <a:ext cx="197561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986117" y="4165601"/>
            <a:ext cx="197561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86117" y="5918201"/>
            <a:ext cx="197561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877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9106" y="2649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39626" y="445056"/>
            <a:ext cx="32993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Soal-Soal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Latihan</a:t>
            </a:r>
            <a:r>
              <a:rPr lang="en-US" sz="28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endParaRPr lang="en-US" sz="2800" b="1" i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682843" y="42062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604911" y="40967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04911" y="50179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604911" y="54751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 flipV="1">
            <a:off x="7983817" y="5818929"/>
            <a:ext cx="135354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366566" y="1926699"/>
            <a:ext cx="11873132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kernel filter </a:t>
            </a:r>
            <a:r>
              <a:rPr lang="en-US" dirty="0" err="1"/>
              <a:t>pada</a:t>
            </a:r>
            <a:r>
              <a:rPr lang="en-US" dirty="0"/>
              <a:t> LPF?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pengertian</a:t>
            </a:r>
            <a:r>
              <a:rPr lang="en-US" dirty="0"/>
              <a:t> noise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?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Sebutkan</a:t>
            </a:r>
            <a:r>
              <a:rPr lang="en-US" dirty="0"/>
              <a:t> 3 </a:t>
            </a:r>
            <a:r>
              <a:rPr lang="en-US" dirty="0" err="1"/>
              <a:t>macam</a:t>
            </a:r>
            <a:r>
              <a:rPr lang="en-US" dirty="0"/>
              <a:t> noise yang </a:t>
            </a:r>
            <a:r>
              <a:rPr lang="en-US" dirty="0" err="1"/>
              <a:t>dibangkitkan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noise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F, </a:t>
            </a:r>
            <a:r>
              <a:rPr lang="en-US" dirty="0" err="1" smtClean="0"/>
              <a:t>lakukan</a:t>
            </a:r>
            <a:r>
              <a:rPr lang="en-US" dirty="0" smtClean="0"/>
              <a:t> filter rata-rata 3x3, </a:t>
            </a:r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citra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!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698" y="1268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69641"/>
              </p:ext>
            </p:extLst>
          </p:nvPr>
        </p:nvGraphicFramePr>
        <p:xfrm>
          <a:off x="708288" y="3532159"/>
          <a:ext cx="1949109" cy="159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1117600" imgH="914400" progId="Equation.3">
                  <p:embed/>
                </p:oleObj>
              </mc:Choice>
              <mc:Fallback>
                <p:oleObj name="Equation" r:id="rId3" imgW="11176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88" y="3532159"/>
                        <a:ext cx="1949109" cy="1599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9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Materi</a:t>
            </a:r>
            <a:r>
              <a:rPr lang="en-US" sz="4000" dirty="0" smtClean="0"/>
              <a:t> </a:t>
            </a:r>
            <a:r>
              <a:rPr lang="en-US" sz="4000" smtClean="0"/>
              <a:t>Kuliah</a:t>
            </a:r>
            <a:endParaRPr lang="id-ID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Macam-macam Noise</a:t>
            </a:r>
          </a:p>
          <a:p>
            <a:pPr lvl="1" eaLnBrk="1" hangingPunct="1"/>
            <a:r>
              <a:rPr lang="en-US" smtClean="0"/>
              <a:t>Noise Gaussian</a:t>
            </a:r>
          </a:p>
          <a:p>
            <a:pPr lvl="1" eaLnBrk="1" hangingPunct="1"/>
            <a:r>
              <a:rPr lang="en-US" smtClean="0"/>
              <a:t>Noise Speckle</a:t>
            </a:r>
          </a:p>
          <a:p>
            <a:pPr lvl="1" eaLnBrk="1" hangingPunct="1"/>
            <a:r>
              <a:rPr lang="en-US" smtClean="0"/>
              <a:t>Noise Salt &amp; Pepper</a:t>
            </a:r>
          </a:p>
          <a:p>
            <a:pPr eaLnBrk="1" hangingPunct="1"/>
            <a:r>
              <a:rPr lang="en-US" smtClean="0"/>
              <a:t>Filter Untuk Reduksi Noise</a:t>
            </a:r>
          </a:p>
          <a:p>
            <a:pPr lvl="1" eaLnBrk="1" hangingPunct="1"/>
            <a:r>
              <a:rPr lang="en-US" smtClean="0"/>
              <a:t>Filter Rata-Rata</a:t>
            </a:r>
          </a:p>
          <a:p>
            <a:pPr lvl="1" eaLnBrk="1" hangingPunct="1"/>
            <a:r>
              <a:rPr lang="en-US" smtClean="0"/>
              <a:t>Filter Gaussian</a:t>
            </a:r>
          </a:p>
          <a:p>
            <a:pPr lvl="1" eaLnBrk="1" hangingPunct="1"/>
            <a:r>
              <a:rPr lang="en-US" smtClean="0"/>
              <a:t>Filter Median</a:t>
            </a:r>
            <a:endParaRPr lang="id-ID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95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6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Sekilas Tentang Noise Pada Citra</a:t>
            </a:r>
            <a:endParaRPr lang="id-ID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pada dasarnya adalah gangguan-gangguan pada gambar baik karena kesalahan pada capture maupun kerusakan gambar karena gangguan eksternal sperti gambar sudah tua.</a:t>
            </a:r>
          </a:p>
          <a:p>
            <a:pPr eaLnBrk="1" hangingPunct="1"/>
            <a:r>
              <a:rPr lang="en-US" smtClean="0"/>
              <a:t>Noise pada gambar dapat ditiru dengan perilaku-perilaku kerusakan yang sering terjadi pada gambar.</a:t>
            </a:r>
            <a:endParaRPr lang="id-ID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3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Macam-Macam Noise</a:t>
            </a:r>
            <a:endParaRPr lang="id-ID" sz="40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3" y="3481156"/>
            <a:ext cx="7924800" cy="2773363"/>
          </a:xfrm>
        </p:spPr>
        <p:txBody>
          <a:bodyPr/>
          <a:lstStyle/>
          <a:p>
            <a:pPr eaLnBrk="1" hangingPunct="1"/>
            <a:r>
              <a:rPr lang="en-US" dirty="0" smtClean="0"/>
              <a:t>Noise Gaussian</a:t>
            </a:r>
          </a:p>
          <a:p>
            <a:pPr eaLnBrk="1" hangingPunct="1"/>
            <a:r>
              <a:rPr lang="en-US" dirty="0" smtClean="0"/>
              <a:t>Noise Speckle</a:t>
            </a:r>
          </a:p>
          <a:p>
            <a:pPr eaLnBrk="1" hangingPunct="1"/>
            <a:r>
              <a:rPr lang="en-US" dirty="0" smtClean="0"/>
              <a:t>Noise Salt &amp; Pepper</a:t>
            </a:r>
            <a:endParaRPr lang="id-ID" dirty="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7428" y="1821637"/>
            <a:ext cx="110739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 err="1"/>
              <a:t>Macam-macam</a:t>
            </a:r>
            <a:r>
              <a:rPr lang="en-US" sz="2800" dirty="0"/>
              <a:t> noise yang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dibangkitkan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menguji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proses </a:t>
            </a:r>
            <a:r>
              <a:rPr lang="en-US" sz="2800" dirty="0" err="1"/>
              <a:t>reduksi</a:t>
            </a:r>
            <a:r>
              <a:rPr lang="en-US" sz="2800" dirty="0"/>
              <a:t> noise </a:t>
            </a:r>
            <a:r>
              <a:rPr lang="en-US" sz="2800" dirty="0" err="1"/>
              <a:t>berhasil</a:t>
            </a:r>
            <a:r>
              <a:rPr lang="en-US" sz="2800" dirty="0"/>
              <a:t>, </a:t>
            </a:r>
            <a:r>
              <a:rPr lang="en-US" sz="2800" dirty="0" err="1"/>
              <a:t>malah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efek-efek</a:t>
            </a:r>
            <a:r>
              <a:rPr lang="en-US" sz="2800" dirty="0"/>
              <a:t> </a:t>
            </a:r>
            <a:r>
              <a:rPr lang="en-US" sz="2800" dirty="0" err="1"/>
              <a:t>spesial</a:t>
            </a:r>
            <a:endParaRPr lang="id-ID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68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Noise Gaussian</a:t>
            </a:r>
            <a:endParaRPr lang="id-ID" sz="40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ini dibangkitkan menggunakan pembangkit bilangan acak berdistribusi gaussian,</a:t>
            </a:r>
          </a:p>
          <a:p>
            <a:pPr eaLnBrk="1" hangingPunct="1"/>
            <a:r>
              <a:rPr lang="en-US" smtClean="0"/>
              <a:t>Titik-titik yang terkena noise akan berubah warna (derajat keabuan) secara acak menggunakan distribusi gaussian</a:t>
            </a:r>
            <a:endParaRPr lang="id-ID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458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Gaussian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6685" y="1589368"/>
            <a:ext cx="4437062" cy="252095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5185" y="1589368"/>
            <a:ext cx="4437062" cy="2520950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6685" y="4153181"/>
            <a:ext cx="4437062" cy="2520950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5185" y="4153181"/>
            <a:ext cx="4437062" cy="252095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54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Noise Speckle</a:t>
            </a:r>
            <a:endParaRPr lang="id-ID" sz="40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ini dibangkitkan menggunakan pembangkit bilangan acak berdistribusi gaussian (direkomendasikan sampai pada turunannya) atau bilangan acak berditribusi uniform,</a:t>
            </a:r>
          </a:p>
          <a:p>
            <a:pPr eaLnBrk="1" hangingPunct="1"/>
            <a:r>
              <a:rPr lang="en-US" smtClean="0"/>
              <a:t>Titik-titik yang terkena noise akan berubah warna (derajat keabuan) hitam atau nilainya menjadi 0.</a:t>
            </a:r>
            <a:endParaRPr lang="id-ID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8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Speckle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530" y="1568825"/>
            <a:ext cx="4437063" cy="2519363"/>
          </a:xfrm>
          <a:prstGeom prst="rect">
            <a:avLst/>
          </a:prstGeom>
          <a:noFill/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867" y="1568825"/>
            <a:ext cx="4437062" cy="2519363"/>
          </a:xfrm>
          <a:prstGeom prst="rect">
            <a:avLst/>
          </a:prstGeom>
          <a:noFill/>
        </p:spPr>
      </p:pic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530" y="4137400"/>
            <a:ext cx="4437063" cy="2519363"/>
          </a:xfrm>
          <a:prstGeom prst="rect">
            <a:avLst/>
          </a:prstGeom>
          <a:noFill/>
        </p:spPr>
      </p:pic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867" y="4137400"/>
            <a:ext cx="4437062" cy="251936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542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Noise Salt &amp; Pepper</a:t>
            </a:r>
            <a:endParaRPr lang="id-ID" sz="40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Noise ini dibangkitkan menggunakan pembangkit bilangan acak berdistribusi gaussian (direkomendasikan sampai pada turunannya) atau bilangan acak berditribusi uniform,</a:t>
            </a:r>
          </a:p>
          <a:p>
            <a:pPr eaLnBrk="1" hangingPunct="1"/>
            <a:r>
              <a:rPr lang="en-US" smtClean="0"/>
              <a:t>Titik-titik yang terkena noise akan berubah warna (derajat keabuan) putih atau nilainya menjadi 255.</a:t>
            </a:r>
            <a:endParaRPr lang="id-ID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0216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tohPresentasiUntukModulPENS.pptx" id="{23BD0960-48CD-4C49-89E7-CEC4AC1DB7B4}" vid="{3450A636-DD8D-488F-8024-338A71B42E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511</Words>
  <Application>Microsoft Office PowerPoint</Application>
  <PresentationFormat>Widescreen</PresentationFormat>
  <Paragraphs>108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Myriad Pro</vt:lpstr>
      <vt:lpstr>Times New Roman</vt:lpstr>
      <vt:lpstr>Tema Office</vt:lpstr>
      <vt:lpstr>Equation</vt:lpstr>
      <vt:lpstr>MODUL 6 Noise dan Reduksi Noise</vt:lpstr>
      <vt:lpstr>Materi Kuliah</vt:lpstr>
      <vt:lpstr>Sekilas Tentang Noise Pada Citra</vt:lpstr>
      <vt:lpstr>Macam-Macam Noise</vt:lpstr>
      <vt:lpstr>Noise Gaussian</vt:lpstr>
      <vt:lpstr>Noise Gaussian</vt:lpstr>
      <vt:lpstr>Noise Speckle</vt:lpstr>
      <vt:lpstr>Noise Speckle</vt:lpstr>
      <vt:lpstr>Noise Salt &amp; Pepper</vt:lpstr>
      <vt:lpstr>Noise Salt &amp; Pepper</vt:lpstr>
      <vt:lpstr>Reduksi Noise</vt:lpstr>
      <vt:lpstr>Filter Rata-Rata</vt:lpstr>
      <vt:lpstr>Hasil Filter Rata-rata</vt:lpstr>
      <vt:lpstr>Filter Gaussian</vt:lpstr>
      <vt:lpstr>Hasil Filter Gaussian</vt:lpstr>
      <vt:lpstr>Filter Median</vt:lpstr>
      <vt:lpstr>Hasil Filter Median</vt:lpstr>
      <vt:lpstr>Perbandingan Hasil Filter Reduksi Noise</vt:lpstr>
      <vt:lpstr>PowerPoint Presentation</vt:lpstr>
      <vt:lpstr>Terima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PENGENALAN IMAGE PROCESSING</dc:title>
  <dc:creator>Nana</dc:creator>
  <cp:lastModifiedBy>Nana</cp:lastModifiedBy>
  <cp:revision>86</cp:revision>
  <dcterms:created xsi:type="dcterms:W3CDTF">2016-08-29T14:47:27Z</dcterms:created>
  <dcterms:modified xsi:type="dcterms:W3CDTF">2016-12-19T14:54:20Z</dcterms:modified>
</cp:coreProperties>
</file>