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34"/>
  </p:notesMasterIdLst>
  <p:sldIdLst>
    <p:sldId id="256" r:id="rId2"/>
    <p:sldId id="532" r:id="rId3"/>
    <p:sldId id="511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498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33" r:id="rId24"/>
    <p:sldId id="534" r:id="rId25"/>
    <p:sldId id="535" r:id="rId26"/>
    <p:sldId id="536" r:id="rId27"/>
    <p:sldId id="539" r:id="rId28"/>
    <p:sldId id="541" r:id="rId29"/>
    <p:sldId id="537" r:id="rId30"/>
    <p:sldId id="538" r:id="rId31"/>
    <p:sldId id="368" r:id="rId32"/>
    <p:sldId id="259" r:id="rId3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2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8ADF-7975-49B8-A4E1-AF955784BB2E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1FC05-AE22-4C0A-B274-7F1E5E4ED3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008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FC05-AE22-4C0A-B274-7F1E5E4ED37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22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BB513-2F57-41B8-9642-385643DD3FC8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2170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92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 userDrawn="1"/>
        </p:nvSpPr>
        <p:spPr>
          <a:xfrm>
            <a:off x="5232108" y="3349340"/>
            <a:ext cx="1698602" cy="1674911"/>
          </a:xfrm>
          <a:prstGeom prst="ellipse">
            <a:avLst/>
          </a:prstGeom>
          <a:solidFill>
            <a:schemeClr val="bg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 userDrawn="1"/>
        </p:nvSpPr>
        <p:spPr>
          <a:xfrm>
            <a:off x="5227503" y="3340635"/>
            <a:ext cx="1698602" cy="1674911"/>
          </a:xfrm>
          <a:prstGeom prst="ellipse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62" y="3614678"/>
            <a:ext cx="1629043" cy="119090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2" name="TextBox 11"/>
          <p:cNvSpPr txBox="1"/>
          <p:nvPr userDrawn="1"/>
        </p:nvSpPr>
        <p:spPr>
          <a:xfrm>
            <a:off x="2831380" y="5238789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52209" y="329109"/>
            <a:ext cx="10249191" cy="191879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2209" y="2324100"/>
            <a:ext cx="10249191" cy="6421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853CD54-7F7E-4C20-8EBA-F6AB69D767BA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781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8" y="1668242"/>
            <a:ext cx="4150761" cy="1510066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099" y="1668243"/>
            <a:ext cx="6874709" cy="44636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230148"/>
            <a:ext cx="4150761" cy="29017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3B2-0EDF-4F43-B6DA-5472C5F000E3}" type="datetime1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288771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0E70-95D6-4C20-B463-C8771C9EB8A1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3724"/>
            <a:ext cx="2743200" cy="365125"/>
          </a:xfrm>
        </p:spPr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3968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183391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209" y="3182303"/>
            <a:ext cx="10515600" cy="6826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8BB-0A91-41B8-851D-51A3369E19F4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22681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04D1-6C1F-4775-A877-F22AD88DC3D1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3882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2418800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10515600" cy="13042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65500"/>
            <a:ext cx="10515599" cy="252041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6F59-9ED2-489A-969B-FCD7D6AF6323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95925" y="1811832"/>
            <a:ext cx="1200150" cy="11834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8215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40" y="1681163"/>
            <a:ext cx="54874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40" y="2505075"/>
            <a:ext cx="548743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427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279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3D1B-B655-4A29-91F3-A86E24069F4E}" type="datetime1">
              <a:rPr lang="id-ID" smtClean="0"/>
              <a:t>19/12/2016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016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180B-DB07-4743-AED1-022E50A9A62B}" type="datetime1">
              <a:rPr lang="id-ID" smtClean="0"/>
              <a:t>19/12/2016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60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336-579F-4522-9B30-B013FD66CF2A}" type="datetime1">
              <a:rPr lang="id-ID" smtClean="0"/>
              <a:t>19/12/2016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4811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9" y="1598837"/>
            <a:ext cx="3932237" cy="1506377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0" y="1609191"/>
            <a:ext cx="7116009" cy="44002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107939"/>
            <a:ext cx="3932237" cy="2863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6DEC-4ABF-454D-9EA8-AB36376FD8D8}" type="datetime1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38489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4164" y="163630"/>
            <a:ext cx="10304645" cy="116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39" y="1661999"/>
            <a:ext cx="11228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0139" y="63859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C481B-43C5-4A45-8072-792692465D67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5609" y="63859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3" r:id="rId6"/>
    <p:sldLayoutId id="2147483655" r:id="rId7"/>
    <p:sldLayoutId id="2147483658" r:id="rId8"/>
    <p:sldLayoutId id="2147483656" r:id="rId9"/>
    <p:sldLayoutId id="214748365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7.jpeg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image" Target="../media/image45.wmf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42.wmf"/><Relationship Id="rId9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209" y="524435"/>
            <a:ext cx="10800520" cy="1508312"/>
          </a:xfrm>
        </p:spPr>
        <p:txBody>
          <a:bodyPr>
            <a:normAutofit/>
          </a:bodyPr>
          <a:lstStyle/>
          <a:p>
            <a:r>
              <a:rPr lang="en-US" sz="4900" smtClean="0"/>
              <a:t>MODUL </a:t>
            </a:r>
            <a:r>
              <a:rPr lang="en-US" sz="4900" dirty="0" smtClean="0"/>
              <a:t>7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err="1" smtClean="0"/>
              <a:t>Deteksi</a:t>
            </a:r>
            <a:r>
              <a:rPr lang="en-US" sz="4000" dirty="0" smtClean="0"/>
              <a:t> </a:t>
            </a:r>
            <a:r>
              <a:rPr lang="en-US" sz="4000" dirty="0" err="1" smtClean="0"/>
              <a:t>Tepi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Nana </a:t>
            </a:r>
            <a:r>
              <a:rPr lang="en-US" dirty="0" err="1" smtClean="0"/>
              <a:t>Ramadijanti</a:t>
            </a:r>
            <a:r>
              <a:rPr lang="en-US" dirty="0" smtClean="0"/>
              <a:t>, Ahmad </a:t>
            </a:r>
            <a:r>
              <a:rPr lang="en-US" dirty="0" err="1" smtClean="0"/>
              <a:t>Basuki</a:t>
            </a:r>
            <a:r>
              <a:rPr lang="en-US" dirty="0" smtClean="0"/>
              <a:t>, Hero </a:t>
            </a:r>
            <a:r>
              <a:rPr lang="en-US" dirty="0" err="1" smtClean="0"/>
              <a:t>Yudho</a:t>
            </a:r>
            <a:r>
              <a:rPr lang="en-US" dirty="0" smtClean="0"/>
              <a:t> </a:t>
            </a:r>
            <a:r>
              <a:rPr lang="en-US" dirty="0" err="1" smtClean="0"/>
              <a:t>Martono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66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B460-33B8-4859-89AB-00C165FD783F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54014"/>
            <a:ext cx="7467600" cy="7620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altLang="en-US" sz="3600" dirty="0"/>
              <a:t>Laplacian Operator (1)</a:t>
            </a: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1544515" y="1668989"/>
            <a:ext cx="792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Citra </a:t>
            </a:r>
            <a:r>
              <a:rPr lang="en-US" altLang="en-US" dirty="0" err="1"/>
              <a:t>Kontinue</a:t>
            </a:r>
            <a:r>
              <a:rPr lang="en-US" altLang="en-US" dirty="0"/>
              <a:t>: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Citra </a:t>
            </a:r>
            <a:r>
              <a:rPr lang="en-US" altLang="en-US" dirty="0" err="1"/>
              <a:t>Dijital</a:t>
            </a:r>
            <a:r>
              <a:rPr lang="en-US" altLang="en-US" dirty="0"/>
              <a:t>:</a:t>
            </a: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471270"/>
              </p:ext>
            </p:extLst>
          </p:nvPr>
        </p:nvGraphicFramePr>
        <p:xfrm>
          <a:off x="3335215" y="1588206"/>
          <a:ext cx="1447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3" imgW="711000" imgH="444240" progId="Equation.DSMT4">
                  <p:embed/>
                </p:oleObj>
              </mc:Choice>
              <mc:Fallback>
                <p:oleObj name="Equation" r:id="rId3" imgW="711000" imgH="444240" progId="Equation.DSMT4">
                  <p:embed/>
                  <p:pic>
                    <p:nvPicPr>
                      <p:cNvPr id="223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215" y="1588206"/>
                        <a:ext cx="14478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92280"/>
              </p:ext>
            </p:extLst>
          </p:nvPr>
        </p:nvGraphicFramePr>
        <p:xfrm>
          <a:off x="3440723" y="2566631"/>
          <a:ext cx="4343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Equation" r:id="rId5" imgW="2070000" imgH="228600" progId="Equation.DSMT4">
                  <p:embed/>
                </p:oleObj>
              </mc:Choice>
              <mc:Fallback>
                <p:oleObj name="Equation" r:id="rId5" imgW="2070000" imgH="228600" progId="Equation.DSMT4">
                  <p:embed/>
                  <p:pic>
                    <p:nvPicPr>
                      <p:cNvPr id="223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723" y="2566631"/>
                        <a:ext cx="4343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997708"/>
              </p:ext>
            </p:extLst>
          </p:nvPr>
        </p:nvGraphicFramePr>
        <p:xfrm>
          <a:off x="1611923" y="3023830"/>
          <a:ext cx="5562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7" imgW="3111480" imgH="228600" progId="Equation.DSMT4">
                  <p:embed/>
                </p:oleObj>
              </mc:Choice>
              <mc:Fallback>
                <p:oleObj name="Equation" r:id="rId7" imgW="3111480" imgH="228600" progId="Equation.DSMT4">
                  <p:embed/>
                  <p:pic>
                    <p:nvPicPr>
                      <p:cNvPr id="223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923" y="3023830"/>
                        <a:ext cx="55626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700149"/>
              </p:ext>
            </p:extLst>
          </p:nvPr>
        </p:nvGraphicFramePr>
        <p:xfrm>
          <a:off x="2678723" y="3557231"/>
          <a:ext cx="38862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Equation" r:id="rId9" imgW="2044440" imgH="203040" progId="Equation.DSMT4">
                  <p:embed/>
                </p:oleObj>
              </mc:Choice>
              <mc:Fallback>
                <p:oleObj name="Equation" r:id="rId9" imgW="2044440" imgH="203040" progId="Equation.DSMT4">
                  <p:embed/>
                  <p:pic>
                    <p:nvPicPr>
                      <p:cNvPr id="2232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723" y="3557231"/>
                        <a:ext cx="38862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67826"/>
              </p:ext>
            </p:extLst>
          </p:nvPr>
        </p:nvGraphicFramePr>
        <p:xfrm>
          <a:off x="1611923" y="4014431"/>
          <a:ext cx="5334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Equation" r:id="rId11" imgW="2679480" imgH="228600" progId="Equation.DSMT4">
                  <p:embed/>
                </p:oleObj>
              </mc:Choice>
              <mc:Fallback>
                <p:oleObj name="Equation" r:id="rId11" imgW="2679480" imgH="228600" progId="Equation.DSMT4">
                  <p:embed/>
                  <p:pic>
                    <p:nvPicPr>
                      <p:cNvPr id="2232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923" y="4014431"/>
                        <a:ext cx="53340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622824"/>
              </p:ext>
            </p:extLst>
          </p:nvPr>
        </p:nvGraphicFramePr>
        <p:xfrm>
          <a:off x="1611923" y="4624030"/>
          <a:ext cx="807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Equation" r:id="rId13" imgW="4051080" imgH="228600" progId="Equation.DSMT4">
                  <p:embed/>
                </p:oleObj>
              </mc:Choice>
              <mc:Fallback>
                <p:oleObj name="Equation" r:id="rId13" imgW="4051080" imgH="228600" progId="Equation.DSMT4">
                  <p:embed/>
                  <p:pic>
                    <p:nvPicPr>
                      <p:cNvPr id="2232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923" y="4624030"/>
                        <a:ext cx="807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98619"/>
              </p:ext>
            </p:extLst>
          </p:nvPr>
        </p:nvGraphicFramePr>
        <p:xfrm>
          <a:off x="2754923" y="5233630"/>
          <a:ext cx="66294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Equation" r:id="rId15" imgW="3111480" imgH="203040" progId="Equation.DSMT4">
                  <p:embed/>
                </p:oleObj>
              </mc:Choice>
              <mc:Fallback>
                <p:oleObj name="Equation" r:id="rId15" imgW="3111480" imgH="203040" progId="Equation.DSMT4">
                  <p:embed/>
                  <p:pic>
                    <p:nvPicPr>
                      <p:cNvPr id="223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923" y="5233630"/>
                        <a:ext cx="66294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1049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64D6-604A-48DB-9ECF-05D7EFA5B285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8138" y="346076"/>
            <a:ext cx="7467600" cy="7620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altLang="en-US" sz="3600" dirty="0"/>
              <a:t>Laplacian Operator (2)</a:t>
            </a:r>
          </a:p>
        </p:txBody>
      </p:sp>
      <p:graphicFrame>
        <p:nvGraphicFramePr>
          <p:cNvPr id="224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091986"/>
              </p:ext>
            </p:extLst>
          </p:nvPr>
        </p:nvGraphicFramePr>
        <p:xfrm>
          <a:off x="1594338" y="1740694"/>
          <a:ext cx="5029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3" imgW="2082600" imgH="228600" progId="Equation.DSMT4">
                  <p:embed/>
                </p:oleObj>
              </mc:Choice>
              <mc:Fallback>
                <p:oleObj name="Equation" r:id="rId3" imgW="2082600" imgH="228600" progId="Equation.DSMT4">
                  <p:embed/>
                  <p:pic>
                    <p:nvPicPr>
                      <p:cNvPr id="2242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338" y="1740694"/>
                        <a:ext cx="5029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224974"/>
              </p:ext>
            </p:extLst>
          </p:nvPr>
        </p:nvGraphicFramePr>
        <p:xfrm>
          <a:off x="1594338" y="2274095"/>
          <a:ext cx="4191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5" imgW="1638000" imgH="253800" progId="Equation.DSMT4">
                  <p:embed/>
                </p:oleObj>
              </mc:Choice>
              <mc:Fallback>
                <p:oleObj name="Equation" r:id="rId5" imgW="1638000" imgH="253800" progId="Equation.DSMT4">
                  <p:embed/>
                  <p:pic>
                    <p:nvPicPr>
                      <p:cNvPr id="224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338" y="2274095"/>
                        <a:ext cx="4191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80748"/>
              </p:ext>
            </p:extLst>
          </p:nvPr>
        </p:nvGraphicFramePr>
        <p:xfrm>
          <a:off x="1822938" y="3417095"/>
          <a:ext cx="4419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7" imgW="1600200" imgH="253800" progId="Equation.DSMT4">
                  <p:embed/>
                </p:oleObj>
              </mc:Choice>
              <mc:Fallback>
                <p:oleObj name="Equation" r:id="rId7" imgW="1600200" imgH="253800" progId="Equation.DSMT4">
                  <p:embed/>
                  <p:pic>
                    <p:nvPicPr>
                      <p:cNvPr id="224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938" y="3417095"/>
                        <a:ext cx="44196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236375"/>
              </p:ext>
            </p:extLst>
          </p:nvPr>
        </p:nvGraphicFramePr>
        <p:xfrm>
          <a:off x="1822938" y="2883695"/>
          <a:ext cx="3886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9" imgW="1562040" imgH="253800" progId="Equation.DSMT4">
                  <p:embed/>
                </p:oleObj>
              </mc:Choice>
              <mc:Fallback>
                <p:oleObj name="Equation" r:id="rId9" imgW="1562040" imgH="253800" progId="Equation.DSMT4">
                  <p:embed/>
                  <p:pic>
                    <p:nvPicPr>
                      <p:cNvPr id="224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938" y="2883695"/>
                        <a:ext cx="38862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81109"/>
              </p:ext>
            </p:extLst>
          </p:nvPr>
        </p:nvGraphicFramePr>
        <p:xfrm>
          <a:off x="1746738" y="4102894"/>
          <a:ext cx="75438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11" imgW="3200400" imgH="253800" progId="Equation.DSMT4">
                  <p:embed/>
                </p:oleObj>
              </mc:Choice>
              <mc:Fallback>
                <p:oleObj name="Equation" r:id="rId11" imgW="3200400" imgH="253800" progId="Equation.DSMT4">
                  <p:embed/>
                  <p:pic>
                    <p:nvPicPr>
                      <p:cNvPr id="2242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738" y="4102894"/>
                        <a:ext cx="75438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1746737" y="5187463"/>
            <a:ext cx="95660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err="1"/>
              <a:t>g</a:t>
            </a:r>
            <a:r>
              <a:rPr lang="en-US" altLang="en-US" sz="2000" baseline="-25000" dirty="0" err="1"/>
              <a:t>average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menguatkan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respon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frekwensi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rendah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melemahkan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respon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frekwensi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tinggi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 (2g-g</a:t>
            </a:r>
            <a:r>
              <a:rPr lang="en-US" altLang="en-US" sz="2000" baseline="-25000" dirty="0">
                <a:sym typeface="Wingdings" panose="05000000000000000000" pitchFamily="2" charset="2"/>
              </a:rPr>
              <a:t>average</a:t>
            </a:r>
            <a:r>
              <a:rPr lang="en-US" altLang="en-US" sz="2000" dirty="0">
                <a:sym typeface="Wingdings" panose="05000000000000000000" pitchFamily="2" charset="2"/>
              </a:rPr>
              <a:t>) </a:t>
            </a:r>
            <a:r>
              <a:rPr lang="en-US" altLang="en-US" sz="2000" dirty="0" err="1">
                <a:sym typeface="Wingdings" panose="05000000000000000000" pitchFamily="2" charset="2"/>
              </a:rPr>
              <a:t>akan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menguatkan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respon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frekwensi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tinggi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relatif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terhadap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frekwensi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rendah</a:t>
            </a:r>
            <a:r>
              <a:rPr lang="en-US" altLang="en-US" sz="2000" dirty="0">
                <a:sym typeface="Wingdings" panose="05000000000000000000" pitchFamily="2" charset="2"/>
              </a:rPr>
              <a:t>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44387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F3DA-175A-4F66-AFE5-A8267E249BD2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2276" y="427893"/>
            <a:ext cx="6096000" cy="6858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altLang="en-US" sz="3600" dirty="0" err="1"/>
              <a:t>Konsep</a:t>
            </a:r>
            <a:r>
              <a:rPr lang="en-GB" altLang="en-US" sz="3600" dirty="0"/>
              <a:t> Zero-Crossing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8909538" y="6237289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err="1"/>
              <a:t>Sumber</a:t>
            </a:r>
            <a:r>
              <a:rPr lang="en-US" altLang="en-US" sz="2000" dirty="0"/>
              <a:t>: MSU</a:t>
            </a:r>
          </a:p>
        </p:txBody>
      </p:sp>
      <p:pic>
        <p:nvPicPr>
          <p:cNvPr id="225284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8686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2133600" y="2209800"/>
            <a:ext cx="807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  1-D image           1</a:t>
            </a:r>
            <a:r>
              <a:rPr lang="en-US" altLang="en-US" baseline="30000"/>
              <a:t>st</a:t>
            </a:r>
            <a:r>
              <a:rPr lang="en-US" altLang="en-US"/>
              <a:t> derivative             2</a:t>
            </a:r>
            <a:r>
              <a:rPr lang="en-US" altLang="en-US" baseline="30000"/>
              <a:t>nd</a:t>
            </a:r>
            <a:r>
              <a:rPr lang="en-US" altLang="en-US"/>
              <a:t> derivative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1905000" y="5334001"/>
            <a:ext cx="8610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Frekwensi rendah dan frekwensi tinggi.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(a) Perubahan intensitas; (b) Mempunyai </a:t>
            </a:r>
            <a:r>
              <a:rPr lang="en-US" altLang="en-US" sz="2000" i="1"/>
              <a:t>peak</a:t>
            </a:r>
            <a:r>
              <a:rPr lang="en-US" altLang="en-US" sz="2000"/>
              <a:t>; (c) </a:t>
            </a:r>
            <a:r>
              <a:rPr lang="en-US" altLang="en-US" sz="2000" i="1"/>
              <a:t>Steep zero-crossing.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 flipH="1" flipV="1">
            <a:off x="2438400" y="4419600"/>
            <a:ext cx="152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 flipH="1" flipV="1">
            <a:off x="3048000" y="4343400"/>
            <a:ext cx="2057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 flipV="1">
            <a:off x="3276600" y="2971800"/>
            <a:ext cx="20574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90" name="Line 10"/>
          <p:cNvSpPr>
            <a:spLocks noChangeShapeType="1"/>
          </p:cNvSpPr>
          <p:nvPr/>
        </p:nvSpPr>
        <p:spPr bwMode="auto">
          <a:xfrm flipV="1">
            <a:off x="3352800" y="2895600"/>
            <a:ext cx="38100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54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Metode Untuk Deteksi Tepi</a:t>
            </a:r>
            <a:endParaRPr lang="id-ID" sz="40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Metode Robert</a:t>
            </a:r>
          </a:p>
          <a:p>
            <a:pPr eaLnBrk="1" hangingPunct="1"/>
            <a:r>
              <a:rPr lang="en-US" smtClean="0"/>
              <a:t>Metode Prewitt</a:t>
            </a:r>
          </a:p>
          <a:p>
            <a:pPr eaLnBrk="1" hangingPunct="1"/>
            <a:r>
              <a:rPr lang="en-US" smtClean="0"/>
              <a:t>Metode Sobel</a:t>
            </a:r>
          </a:p>
          <a:p>
            <a:pPr eaLnBrk="1" hangingPunct="1"/>
            <a:r>
              <a:rPr lang="en-US" smtClean="0"/>
              <a:t>Filter Laplacian</a:t>
            </a:r>
            <a:endParaRPr lang="id-ID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83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Robert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2705" y="2173942"/>
            <a:ext cx="11156103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Metode ini menggunakan differensial Horisontal/Vertikal untuk mendapatkan suatu tepi dengan suatu asumsi bahwa tepi terjadi karena perbedaan yang tinggi dari suatu pixel dengan tetangganya.</a:t>
            </a:r>
          </a:p>
          <a:p>
            <a:r>
              <a:rPr lang="en-US" smtClean="0"/>
              <a:t>Metode Robert menggunakan kernel filter: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68009355"/>
              </p:ext>
            </p:extLst>
          </p:nvPr>
        </p:nvGraphicFramePr>
        <p:xfrm>
          <a:off x="1290918" y="4419600"/>
          <a:ext cx="14478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3" imgW="469696" imgH="215806" progId="Equation.3">
                  <p:embed/>
                </p:oleObj>
              </mc:Choice>
              <mc:Fallback>
                <p:oleObj name="Equation" r:id="rId3" imgW="46969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918" y="4419600"/>
                        <a:ext cx="14478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91327006"/>
              </p:ext>
            </p:extLst>
          </p:nvPr>
        </p:nvGraphicFramePr>
        <p:xfrm>
          <a:off x="3576919" y="4343400"/>
          <a:ext cx="104616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5" imgW="330200" imgH="457200" progId="Equation.3">
                  <p:embed/>
                </p:oleObj>
              </mc:Choice>
              <mc:Fallback>
                <p:oleObj name="Equation" r:id="rId5" imgW="33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919" y="4343400"/>
                        <a:ext cx="104616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290464"/>
              </p:ext>
            </p:extLst>
          </p:nvPr>
        </p:nvGraphicFramePr>
        <p:xfrm>
          <a:off x="5710518" y="4311650"/>
          <a:ext cx="16764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7" imgW="545863" imgH="457002" progId="Equation.3">
                  <p:embed/>
                </p:oleObj>
              </mc:Choice>
              <mc:Fallback>
                <p:oleObj name="Equation" r:id="rId7" imgW="545863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518" y="4311650"/>
                        <a:ext cx="167640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754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Robert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02224" y="1865360"/>
            <a:ext cx="7772400" cy="11969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sz="2400">
                <a:latin typeface="Courier New" panose="02070309020205020404" pitchFamily="49" charset="0"/>
              </a:rPr>
              <a:t>z1 = Abs(xg(i, j) - xg(i - 1, j))</a:t>
            </a:r>
          </a:p>
          <a:p>
            <a:pPr eaLnBrk="1" hangingPunct="1"/>
            <a:r>
              <a:rPr lang="pl-PL" sz="2400">
                <a:latin typeface="Courier New" panose="02070309020205020404" pitchFamily="49" charset="0"/>
              </a:rPr>
              <a:t>If z1 &gt; 255 Then z1 = 255</a:t>
            </a:r>
          </a:p>
          <a:p>
            <a:pPr eaLnBrk="1" hangingPunct="1"/>
            <a:r>
              <a:rPr lang="pl-PL" sz="2400">
                <a:latin typeface="Courier New" panose="02070309020205020404" pitchFamily="49" charset="0"/>
              </a:rPr>
              <a:t>Picture2.PSet (i, j), RGB(z1, z1, z1)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10150" y="1331960"/>
            <a:ext cx="4441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 err="1">
                <a:solidFill>
                  <a:srgbClr val="3366FF"/>
                </a:solidFill>
              </a:rPr>
              <a:t>Metode</a:t>
            </a:r>
            <a:r>
              <a:rPr lang="en-US" sz="2800" dirty="0">
                <a:solidFill>
                  <a:srgbClr val="3366FF"/>
                </a:solidFill>
              </a:rPr>
              <a:t> Robert </a:t>
            </a:r>
            <a:r>
              <a:rPr lang="en-US" sz="2800" dirty="0" err="1">
                <a:solidFill>
                  <a:srgbClr val="3366FF"/>
                </a:solidFill>
              </a:rPr>
              <a:t>Horisontal</a:t>
            </a:r>
            <a:r>
              <a:rPr lang="en-US" sz="2800" dirty="0">
                <a:solidFill>
                  <a:srgbClr val="3366FF"/>
                </a:solidFill>
              </a:rPr>
              <a:t> :</a:t>
            </a:r>
            <a:endParaRPr lang="id-ID" sz="2800" dirty="0">
              <a:solidFill>
                <a:srgbClr val="3366FF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02224" y="3671935"/>
            <a:ext cx="7772400" cy="11969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sz="2400">
                <a:latin typeface="Courier New" panose="02070309020205020404" pitchFamily="49" charset="0"/>
              </a:rPr>
              <a:t>z</a:t>
            </a:r>
            <a:r>
              <a:rPr lang="en-US" sz="2400">
                <a:latin typeface="Courier New" panose="02070309020205020404" pitchFamily="49" charset="0"/>
              </a:rPr>
              <a:t>2</a:t>
            </a:r>
            <a:r>
              <a:rPr lang="pl-PL" sz="2400">
                <a:latin typeface="Courier New" panose="02070309020205020404" pitchFamily="49" charset="0"/>
              </a:rPr>
              <a:t> = Abs(xg(i, j) - xg(i , j</a:t>
            </a:r>
            <a:r>
              <a:rPr lang="en-US" sz="2400">
                <a:latin typeface="Courier New" panose="02070309020205020404" pitchFamily="49" charset="0"/>
              </a:rPr>
              <a:t>-1</a:t>
            </a:r>
            <a:r>
              <a:rPr lang="pl-PL" sz="2400">
                <a:latin typeface="Courier New" panose="02070309020205020404" pitchFamily="49" charset="0"/>
              </a:rPr>
              <a:t>))</a:t>
            </a:r>
          </a:p>
          <a:p>
            <a:pPr eaLnBrk="1" hangingPunct="1"/>
            <a:r>
              <a:rPr lang="pl-PL" sz="2400">
                <a:latin typeface="Courier New" panose="02070309020205020404" pitchFamily="49" charset="0"/>
              </a:rPr>
              <a:t>If z</a:t>
            </a:r>
            <a:r>
              <a:rPr lang="en-US" sz="2400">
                <a:latin typeface="Courier New" panose="02070309020205020404" pitchFamily="49" charset="0"/>
              </a:rPr>
              <a:t>2</a:t>
            </a:r>
            <a:r>
              <a:rPr lang="pl-PL" sz="2400">
                <a:latin typeface="Courier New" panose="02070309020205020404" pitchFamily="49" charset="0"/>
              </a:rPr>
              <a:t> &gt; 255 Then z</a:t>
            </a:r>
            <a:r>
              <a:rPr lang="en-US" sz="2400">
                <a:latin typeface="Courier New" panose="02070309020205020404" pitchFamily="49" charset="0"/>
              </a:rPr>
              <a:t>2</a:t>
            </a:r>
            <a:r>
              <a:rPr lang="pl-PL" sz="2400">
                <a:latin typeface="Courier New" panose="02070309020205020404" pitchFamily="49" charset="0"/>
              </a:rPr>
              <a:t> = 255</a:t>
            </a:r>
          </a:p>
          <a:p>
            <a:pPr eaLnBrk="1" hangingPunct="1"/>
            <a:r>
              <a:rPr lang="pl-PL" sz="2400">
                <a:latin typeface="Courier New" panose="02070309020205020404" pitchFamily="49" charset="0"/>
              </a:rPr>
              <a:t>Picture2.PSet (i, j), RGB(z</a:t>
            </a:r>
            <a:r>
              <a:rPr lang="en-US" sz="2400">
                <a:latin typeface="Courier New" panose="02070309020205020404" pitchFamily="49" charset="0"/>
              </a:rPr>
              <a:t>2</a:t>
            </a:r>
            <a:r>
              <a:rPr lang="pl-PL" sz="2400">
                <a:latin typeface="Courier New" panose="02070309020205020404" pitchFamily="49" charset="0"/>
              </a:rPr>
              <a:t>, z</a:t>
            </a:r>
            <a:r>
              <a:rPr lang="en-US" sz="2400">
                <a:latin typeface="Courier New" panose="02070309020205020404" pitchFamily="49" charset="0"/>
              </a:rPr>
              <a:t>2</a:t>
            </a:r>
            <a:r>
              <a:rPr lang="pl-PL" sz="2400">
                <a:latin typeface="Courier New" panose="02070309020205020404" pitchFamily="49" charset="0"/>
              </a:rPr>
              <a:t>, z</a:t>
            </a:r>
            <a:r>
              <a:rPr lang="en-US" sz="2400">
                <a:latin typeface="Courier New" panose="02070309020205020404" pitchFamily="49" charset="0"/>
              </a:rPr>
              <a:t>2</a:t>
            </a:r>
            <a:r>
              <a:rPr lang="pl-PL" sz="240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10150" y="3160760"/>
            <a:ext cx="4024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3366FF"/>
                </a:solidFill>
              </a:rPr>
              <a:t>Metode Robert Vertikal :</a:t>
            </a:r>
            <a:endParaRPr lang="id-ID" sz="2800">
              <a:solidFill>
                <a:srgbClr val="3366FF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26024" y="5599160"/>
            <a:ext cx="7772400" cy="11969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Courier New" panose="02070309020205020404" pitchFamily="49" charset="0"/>
              </a:rPr>
              <a:t>z=z1+z2</a:t>
            </a:r>
            <a:endParaRPr lang="pl-PL" sz="2400">
              <a:latin typeface="Courier New" panose="02070309020205020404" pitchFamily="49" charset="0"/>
            </a:endParaRPr>
          </a:p>
          <a:p>
            <a:pPr eaLnBrk="1" hangingPunct="1"/>
            <a:r>
              <a:rPr lang="pl-PL" sz="2400">
                <a:latin typeface="Courier New" panose="02070309020205020404" pitchFamily="49" charset="0"/>
              </a:rPr>
              <a:t>If z &gt; 255 Then z = 255</a:t>
            </a:r>
          </a:p>
          <a:p>
            <a:pPr eaLnBrk="1" hangingPunct="1"/>
            <a:r>
              <a:rPr lang="pl-PL" sz="2400">
                <a:latin typeface="Courier New" panose="02070309020205020404" pitchFamily="49" charset="0"/>
              </a:rPr>
              <a:t>Picture2.PSet (i, j), RGB(z, z, z)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933949" y="5087985"/>
            <a:ext cx="2738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3366FF"/>
                </a:solidFill>
              </a:rPr>
              <a:t>Metode Robert :</a:t>
            </a:r>
            <a:endParaRPr lang="id-ID" sz="2800">
              <a:solidFill>
                <a:srgbClr val="3366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18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Robert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1" y="1600200"/>
            <a:ext cx="7916863" cy="2044700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1" y="3822700"/>
            <a:ext cx="7916863" cy="20447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94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Prewitt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>
          <a:xfrm>
            <a:off x="730623" y="1662955"/>
            <a:ext cx="11008186" cy="1537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Metode</a:t>
            </a:r>
            <a:r>
              <a:rPr lang="en-US" dirty="0" smtClean="0"/>
              <a:t> Prewitt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Robert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8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tetangganya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Metode</a:t>
            </a:r>
            <a:r>
              <a:rPr lang="en-US" dirty="0" smtClean="0"/>
              <a:t> Prewitt </a:t>
            </a:r>
            <a:r>
              <a:rPr lang="en-US" dirty="0" err="1" smtClean="0"/>
              <a:t>menggunakan</a:t>
            </a:r>
            <a:r>
              <a:rPr lang="en-US" dirty="0" smtClean="0"/>
              <a:t> filter kernel:</a:t>
            </a:r>
            <a:endParaRPr lang="id-ID" dirty="0"/>
          </a:p>
        </p:txBody>
      </p:sp>
      <p:graphicFrame>
        <p:nvGraphicFramePr>
          <p:cNvPr id="5" name="Object 1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40798745"/>
              </p:ext>
            </p:extLst>
          </p:nvPr>
        </p:nvGraphicFramePr>
        <p:xfrm>
          <a:off x="2209800" y="3531396"/>
          <a:ext cx="21336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3" imgW="736600" imgH="711200" progId="Equation.3">
                  <p:embed/>
                </p:oleObj>
              </mc:Choice>
              <mc:Fallback>
                <p:oleObj name="Equation" r:id="rId3" imgW="736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31396"/>
                        <a:ext cx="2133600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88849373"/>
              </p:ext>
            </p:extLst>
          </p:nvPr>
        </p:nvGraphicFramePr>
        <p:xfrm>
          <a:off x="4724400" y="3531395"/>
          <a:ext cx="2895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5" imgW="939392" imgH="710891" progId="Equation.3">
                  <p:embed/>
                </p:oleObj>
              </mc:Choice>
              <mc:Fallback>
                <p:oleObj name="Equation" r:id="rId5" imgW="939392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31395"/>
                        <a:ext cx="2895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24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Prewitt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02223" y="1865360"/>
            <a:ext cx="7772401" cy="1323439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sz="2000" dirty="0"/>
              <a:t>a1 = -xg(i - 1, j - 1) - xg(i, j - 1) - xg(i + 1, j - 1)</a:t>
            </a:r>
          </a:p>
          <a:p>
            <a:pPr eaLnBrk="1" hangingPunct="1"/>
            <a:r>
              <a:rPr lang="pl-PL" sz="2000" dirty="0"/>
              <a:t>a2 = xg(i - 1, j + 1) + xg(i, j + 1) + xg(i + 1, j + 1)</a:t>
            </a:r>
          </a:p>
          <a:p>
            <a:pPr eaLnBrk="1" hangingPunct="1"/>
            <a:r>
              <a:rPr lang="pl-PL" sz="2000" dirty="0"/>
              <a:t>z1 = Abs(a1 + a2)</a:t>
            </a:r>
          </a:p>
          <a:p>
            <a:pPr eaLnBrk="1" hangingPunct="1"/>
            <a:r>
              <a:rPr lang="pl-PL" sz="2000" dirty="0"/>
              <a:t>If z1 &gt; 255 Then z1 = 255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10150" y="1464813"/>
            <a:ext cx="3881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solidFill>
                  <a:srgbClr val="3366FF"/>
                </a:solidFill>
              </a:rPr>
              <a:t>Metode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 smtClean="0">
                <a:solidFill>
                  <a:srgbClr val="3366FF"/>
                </a:solidFill>
              </a:rPr>
              <a:t>Prewitt </a:t>
            </a:r>
            <a:r>
              <a:rPr lang="en-US" sz="2400" dirty="0" err="1">
                <a:solidFill>
                  <a:srgbClr val="3366FF"/>
                </a:solidFill>
              </a:rPr>
              <a:t>Horisontal</a:t>
            </a:r>
            <a:r>
              <a:rPr lang="en-US" sz="2400" dirty="0">
                <a:solidFill>
                  <a:srgbClr val="3366FF"/>
                </a:solidFill>
              </a:rPr>
              <a:t> :</a:t>
            </a:r>
            <a:endParaRPr lang="id-ID" sz="2400" dirty="0">
              <a:solidFill>
                <a:srgbClr val="3366FF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02224" y="3671935"/>
            <a:ext cx="7772400" cy="1323439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sz="2000" dirty="0"/>
              <a:t>a1 = -xg(i - 1, j - 1) - xg(i - 1, j) - xg(i - 1, j + 1)</a:t>
            </a:r>
          </a:p>
          <a:p>
            <a:pPr eaLnBrk="1" hangingPunct="1"/>
            <a:r>
              <a:rPr lang="pl-PL" sz="2000" dirty="0"/>
              <a:t>a2 = xg(i + 1, j - 1) + xg(i + 1, j) + xg(i + 1, j + 1)</a:t>
            </a:r>
          </a:p>
          <a:p>
            <a:pPr eaLnBrk="1" hangingPunct="1"/>
            <a:r>
              <a:rPr lang="pl-PL" sz="2000" dirty="0"/>
              <a:t>z1 = Abs(a1 + a2)</a:t>
            </a:r>
          </a:p>
          <a:p>
            <a:pPr eaLnBrk="1" hangingPunct="1"/>
            <a:r>
              <a:rPr lang="pl-PL" sz="2000" dirty="0"/>
              <a:t>If z1 &gt; 255 Then z1 = 255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10150" y="3160760"/>
            <a:ext cx="35035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id-ID"/>
            </a:defPPr>
            <a:lvl1pPr>
              <a:defRPr sz="2400">
                <a:solidFill>
                  <a:srgbClr val="3366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 err="1"/>
              <a:t>Metode</a:t>
            </a:r>
            <a:r>
              <a:rPr lang="en-US" dirty="0"/>
              <a:t> Prewitt </a:t>
            </a:r>
            <a:r>
              <a:rPr lang="en-US" dirty="0" err="1"/>
              <a:t>Vertikal</a:t>
            </a:r>
            <a:r>
              <a:rPr lang="en-US" dirty="0"/>
              <a:t> :</a:t>
            </a:r>
            <a:endParaRPr lang="id-ID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26024" y="5599160"/>
            <a:ext cx="7772400" cy="1015663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/>
              <a:t>z=z1+z2</a:t>
            </a:r>
            <a:endParaRPr lang="pl-PL" sz="2000" dirty="0"/>
          </a:p>
          <a:p>
            <a:pPr eaLnBrk="1" hangingPunct="1"/>
            <a:r>
              <a:rPr lang="pl-PL" sz="2000" dirty="0"/>
              <a:t>If z &gt; 255 Then z = 255</a:t>
            </a:r>
          </a:p>
          <a:p>
            <a:pPr eaLnBrk="1" hangingPunct="1"/>
            <a:r>
              <a:rPr lang="pl-PL" sz="2000" dirty="0"/>
              <a:t>Picture2.PSet (i, j), RGB(z, z, z)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10150" y="5049881"/>
            <a:ext cx="2408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id-ID"/>
            </a:defPPr>
            <a:lvl1pPr>
              <a:defRPr sz="2400">
                <a:solidFill>
                  <a:srgbClr val="3366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smtClean="0"/>
              <a:t>Prewitt </a:t>
            </a:r>
            <a:r>
              <a:rPr lang="en-US" dirty="0"/>
              <a:t>: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86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smtClean="0"/>
              <a:t>Prewitt</a:t>
            </a:r>
            <a:endParaRPr 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1538" y="1600200"/>
            <a:ext cx="7916862" cy="2044700"/>
          </a:xfr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1538" y="3822700"/>
            <a:ext cx="7916862" cy="20447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250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Gradien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Vektor</a:t>
            </a:r>
            <a:r>
              <a:rPr lang="en-US" dirty="0" smtClean="0"/>
              <a:t> Magnitude </a:t>
            </a:r>
            <a:r>
              <a:rPr lang="en-US" dirty="0" err="1" smtClean="0"/>
              <a:t>Gradien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Gradien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Operator Laplacian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Filter Laplacian </a:t>
            </a:r>
            <a:r>
              <a:rPr lang="en-US" dirty="0" err="1" smtClean="0"/>
              <a:t>Gausian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86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741" y="96395"/>
            <a:ext cx="10304645" cy="1168330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Sobel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0281" y="1676401"/>
            <a:ext cx="101480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Sobel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Robert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8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tetangganya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Sobel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filter kernel:</a:t>
            </a:r>
            <a:endParaRPr lang="id-ID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29404680"/>
              </p:ext>
            </p:extLst>
          </p:nvPr>
        </p:nvGraphicFramePr>
        <p:xfrm>
          <a:off x="2196353" y="3446930"/>
          <a:ext cx="21336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3" imgW="736600" imgH="711200" progId="Equation.3">
                  <p:embed/>
                </p:oleObj>
              </mc:Choice>
              <mc:Fallback>
                <p:oleObj name="Equation" r:id="rId3" imgW="736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353" y="3446930"/>
                        <a:ext cx="2133600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88187372"/>
              </p:ext>
            </p:extLst>
          </p:nvPr>
        </p:nvGraphicFramePr>
        <p:xfrm>
          <a:off x="4710953" y="3446929"/>
          <a:ext cx="2895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5" imgW="939392" imgH="710891" progId="Equation.3">
                  <p:embed/>
                </p:oleObj>
              </mc:Choice>
              <mc:Fallback>
                <p:oleObj name="Equation" r:id="rId5" imgW="939392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953" y="3446929"/>
                        <a:ext cx="2895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26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Sobel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09800" y="1973471"/>
            <a:ext cx="7772400" cy="1200329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dirty="0"/>
              <a:t>a1 = -xg(i - 1, j - 1) – </a:t>
            </a:r>
            <a:r>
              <a:rPr lang="en-US" dirty="0"/>
              <a:t>2*</a:t>
            </a:r>
            <a:r>
              <a:rPr lang="pl-PL" dirty="0"/>
              <a:t>xg(i, j - 1) - xg(i + 1, j - 1)</a:t>
            </a:r>
          </a:p>
          <a:p>
            <a:pPr eaLnBrk="1" hangingPunct="1"/>
            <a:r>
              <a:rPr lang="pl-PL" dirty="0"/>
              <a:t>a2 = xg(i - 1, j + 1) + </a:t>
            </a:r>
            <a:r>
              <a:rPr lang="en-US" dirty="0"/>
              <a:t>2*</a:t>
            </a:r>
            <a:r>
              <a:rPr lang="pl-PL" dirty="0"/>
              <a:t>xg(i, j + 1) + xg(i + 1, j + 1)</a:t>
            </a:r>
          </a:p>
          <a:p>
            <a:pPr eaLnBrk="1" hangingPunct="1"/>
            <a:r>
              <a:rPr lang="pl-PL" dirty="0"/>
              <a:t>z1 = Abs(a1 + a2)</a:t>
            </a:r>
          </a:p>
          <a:p>
            <a:pPr eaLnBrk="1" hangingPunct="1"/>
            <a:r>
              <a:rPr lang="pl-PL" dirty="0"/>
              <a:t>If z1 &gt; 255 Then z1 = 255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7726" y="1440072"/>
            <a:ext cx="3728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solidFill>
                  <a:srgbClr val="3366FF"/>
                </a:solidFill>
              </a:rPr>
              <a:t>Metode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 err="1">
                <a:solidFill>
                  <a:srgbClr val="3366FF"/>
                </a:solidFill>
              </a:rPr>
              <a:t>Sobel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 err="1">
                <a:solidFill>
                  <a:srgbClr val="3366FF"/>
                </a:solidFill>
              </a:rPr>
              <a:t>Horisontal</a:t>
            </a:r>
            <a:r>
              <a:rPr lang="en-US" sz="2400" dirty="0">
                <a:solidFill>
                  <a:srgbClr val="3366FF"/>
                </a:solidFill>
              </a:rPr>
              <a:t> :</a:t>
            </a:r>
            <a:endParaRPr lang="id-ID" sz="2400" dirty="0">
              <a:solidFill>
                <a:srgbClr val="3366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9800" y="3622497"/>
            <a:ext cx="7772400" cy="1200329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dirty="0"/>
              <a:t>a1 = -xg(i - 1, j - 1) – </a:t>
            </a:r>
            <a:r>
              <a:rPr lang="en-US" dirty="0"/>
              <a:t>2*</a:t>
            </a:r>
            <a:r>
              <a:rPr lang="pl-PL" dirty="0"/>
              <a:t>xg(i - 1, j) - xg(i - 1, j + 1)</a:t>
            </a:r>
          </a:p>
          <a:p>
            <a:pPr eaLnBrk="1" hangingPunct="1"/>
            <a:r>
              <a:rPr lang="pl-PL" dirty="0"/>
              <a:t>a2 = xg(i + 1, j - 1) + </a:t>
            </a:r>
            <a:r>
              <a:rPr lang="en-US" dirty="0"/>
              <a:t>2*</a:t>
            </a:r>
            <a:r>
              <a:rPr lang="pl-PL" dirty="0"/>
              <a:t>xg(i + 1, j) + xg(i + 1, j + 1)</a:t>
            </a:r>
          </a:p>
          <a:p>
            <a:pPr eaLnBrk="1" hangingPunct="1"/>
            <a:r>
              <a:rPr lang="pl-PL" dirty="0"/>
              <a:t>z1 = Abs(a1 + a2)</a:t>
            </a:r>
          </a:p>
          <a:p>
            <a:pPr eaLnBrk="1" hangingPunct="1"/>
            <a:r>
              <a:rPr lang="pl-PL" dirty="0"/>
              <a:t>If z1 &gt; 255 Then z1 = 255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117726" y="3160832"/>
            <a:ext cx="3351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solidFill>
                  <a:srgbClr val="3366FF"/>
                </a:solidFill>
              </a:rPr>
              <a:t>Metode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 err="1">
                <a:solidFill>
                  <a:srgbClr val="3366FF"/>
                </a:solidFill>
              </a:rPr>
              <a:t>Sobel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 err="1">
                <a:solidFill>
                  <a:srgbClr val="3366FF"/>
                </a:solidFill>
              </a:rPr>
              <a:t>Vertikal</a:t>
            </a:r>
            <a:r>
              <a:rPr lang="en-US" sz="2400" dirty="0">
                <a:solidFill>
                  <a:srgbClr val="3366FF"/>
                </a:solidFill>
              </a:rPr>
              <a:t> :</a:t>
            </a:r>
            <a:endParaRPr lang="id-ID" sz="2400" dirty="0">
              <a:solidFill>
                <a:srgbClr val="3366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9800" y="5334001"/>
            <a:ext cx="7772400" cy="923330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z=z1+z2</a:t>
            </a:r>
            <a:endParaRPr lang="pl-PL" dirty="0"/>
          </a:p>
          <a:p>
            <a:pPr eaLnBrk="1" hangingPunct="1"/>
            <a:r>
              <a:rPr lang="pl-PL" dirty="0"/>
              <a:t>If z &gt; 255 Then z = 255</a:t>
            </a:r>
          </a:p>
          <a:p>
            <a:pPr eaLnBrk="1" hangingPunct="1"/>
            <a:r>
              <a:rPr lang="pl-PL" dirty="0"/>
              <a:t>Picture2.PSet (i, j), RGB(z, z, z)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17726" y="4809858"/>
            <a:ext cx="22557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solidFill>
                  <a:srgbClr val="3366FF"/>
                </a:solidFill>
              </a:rPr>
              <a:t>Metode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 err="1">
                <a:solidFill>
                  <a:srgbClr val="3366FF"/>
                </a:solidFill>
              </a:rPr>
              <a:t>Sobel</a:t>
            </a:r>
            <a:r>
              <a:rPr lang="en-US" sz="2400" dirty="0">
                <a:solidFill>
                  <a:srgbClr val="3366FF"/>
                </a:solidFill>
              </a:rPr>
              <a:t> :</a:t>
            </a:r>
            <a:endParaRPr lang="id-ID" sz="2400" dirty="0">
              <a:solidFill>
                <a:srgbClr val="3366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0560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Sobel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1538" y="3697942"/>
            <a:ext cx="7916862" cy="2044700"/>
          </a:xfrm>
          <a:prstGeom prst="rect">
            <a:avLst/>
          </a:prstGeom>
          <a:noFill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1" y="1564342"/>
            <a:ext cx="7916863" cy="20447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218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161-AFDF-4050-9CEA-EBB2846B64E0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631" y="266700"/>
            <a:ext cx="7543800" cy="9144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altLang="en-US" sz="3600" dirty="0" err="1" smtClean="0"/>
              <a:t>Turunan</a:t>
            </a:r>
            <a:r>
              <a:rPr lang="en-GB" altLang="en-US" sz="3600" dirty="0" smtClean="0"/>
              <a:t> I </a:t>
            </a:r>
            <a:r>
              <a:rPr lang="en-GB" altLang="en-US" sz="3600" dirty="0" err="1" smtClean="0"/>
              <a:t>dan</a:t>
            </a:r>
            <a:r>
              <a:rPr lang="en-GB" altLang="en-US" sz="3600" dirty="0" smtClean="0"/>
              <a:t> </a:t>
            </a:r>
            <a:r>
              <a:rPr lang="en-GB" altLang="en-US" sz="3600" dirty="0" err="1" smtClean="0"/>
              <a:t>Turunan</a:t>
            </a:r>
            <a:r>
              <a:rPr lang="en-GB" altLang="en-US" sz="3600" dirty="0" smtClean="0"/>
              <a:t> II</a:t>
            </a:r>
            <a:endParaRPr lang="en-GB" alt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905000"/>
            <a:ext cx="9319846" cy="4038600"/>
          </a:xfrm>
          <a:noFill/>
          <a:ln/>
        </p:spPr>
        <p:txBody>
          <a:bodyPr/>
          <a:lstStyle/>
          <a:p>
            <a:r>
              <a:rPr lang="en-GB" altLang="en-US" i="1" dirty="0" err="1"/>
              <a:t>Contoh</a:t>
            </a:r>
            <a:r>
              <a:rPr lang="en-GB" altLang="en-US" i="1" dirty="0"/>
              <a:t> image: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i="1" dirty="0"/>
          </a:p>
          <a:p>
            <a:r>
              <a:rPr lang="en-GB" altLang="en-US" i="1" dirty="0" err="1"/>
              <a:t>Hasil</a:t>
            </a:r>
            <a:r>
              <a:rPr lang="en-GB" altLang="en-US" i="1" dirty="0"/>
              <a:t> </a:t>
            </a:r>
            <a:r>
              <a:rPr lang="en-GB" altLang="en-US" i="1" dirty="0" err="1" smtClean="0"/>
              <a:t>Turunan</a:t>
            </a:r>
            <a:r>
              <a:rPr lang="en-GB" altLang="en-US" i="1" dirty="0" smtClean="0"/>
              <a:t> I (outlining</a:t>
            </a:r>
            <a:r>
              <a:rPr lang="en-GB" altLang="en-US" i="1" dirty="0"/>
              <a:t>):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i="1" dirty="0"/>
          </a:p>
          <a:p>
            <a:pPr>
              <a:buFont typeface="Wingdings" panose="05000000000000000000" pitchFamily="2" charset="2"/>
              <a:buNone/>
            </a:pPr>
            <a:endParaRPr lang="en-GB" altLang="en-US" i="1" dirty="0"/>
          </a:p>
          <a:p>
            <a:r>
              <a:rPr lang="en-GB" altLang="en-US" i="1" dirty="0" err="1"/>
              <a:t>Hasil</a:t>
            </a:r>
            <a:r>
              <a:rPr lang="en-GB" altLang="en-US" i="1" dirty="0"/>
              <a:t> </a:t>
            </a:r>
            <a:r>
              <a:rPr lang="en-GB" altLang="en-US" i="1" dirty="0" err="1" smtClean="0"/>
              <a:t>Turunan</a:t>
            </a:r>
            <a:r>
              <a:rPr lang="en-GB" altLang="en-US" i="1" dirty="0" smtClean="0"/>
              <a:t> II (</a:t>
            </a:r>
            <a:r>
              <a:rPr lang="en-GB" altLang="en-US" i="1" dirty="0" err="1" smtClean="0"/>
              <a:t>mempertahankan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gambar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asal</a:t>
            </a:r>
            <a:r>
              <a:rPr lang="en-GB" altLang="en-US" i="1" dirty="0" smtClean="0"/>
              <a:t>):</a:t>
            </a:r>
            <a:endParaRPr lang="en-GB" altLang="en-US" i="1" dirty="0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5867400" y="1905000"/>
            <a:ext cx="1295400" cy="990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6477000" y="2286000"/>
            <a:ext cx="381000" cy="381000"/>
          </a:xfrm>
          <a:prstGeom prst="rect">
            <a:avLst/>
          </a:prstGeom>
          <a:solidFill>
            <a:srgbClr val="B2B2B2"/>
          </a:solidFill>
          <a:ln w="28575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5867400" y="3429000"/>
            <a:ext cx="1295400" cy="1066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6477000" y="3886200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5867400" y="5105400"/>
            <a:ext cx="1371600" cy="1066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6553200" y="5562600"/>
            <a:ext cx="381000" cy="3810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305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AD37-634D-4464-9063-DE55D969260F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266700"/>
            <a:ext cx="7543800" cy="9144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>
            <a:normAutofit/>
          </a:bodyPr>
          <a:lstStyle/>
          <a:p>
            <a:r>
              <a:rPr lang="en-GB" altLang="en-US" sz="3600" dirty="0" smtClean="0"/>
              <a:t>Filter Laplacian Gaussian (</a:t>
            </a:r>
            <a:r>
              <a:rPr lang="en-GB" altLang="en-US" sz="3600" dirty="0"/>
              <a:t>1)</a:t>
            </a:r>
            <a:endParaRPr lang="en-GB" alt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8846" y="1793631"/>
            <a:ext cx="10034954" cy="43434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GB" altLang="en-US" sz="2400" i="1" dirty="0"/>
              <a:t>Gaussian operator (LPF):  </a:t>
            </a:r>
            <a:r>
              <a:rPr lang="en-GB" altLang="en-US" sz="2400" i="1" dirty="0" smtClean="0"/>
              <a:t>Gaussian </a:t>
            </a:r>
            <a:r>
              <a:rPr lang="en-GB" altLang="en-US" sz="2400" i="1" dirty="0"/>
              <a:t>blurring </a:t>
            </a:r>
            <a:r>
              <a:rPr lang="en-GB" altLang="en-US" sz="2400" i="1" dirty="0" err="1"/>
              <a:t>adalah</a:t>
            </a:r>
            <a:r>
              <a:rPr lang="en-GB" altLang="en-US" sz="2400" i="1" dirty="0"/>
              <a:t> </a:t>
            </a:r>
            <a:endParaRPr lang="en-GB" altLang="en-US" sz="2400" i="1" dirty="0" smtClean="0"/>
          </a:p>
          <a:p>
            <a:endParaRPr lang="en-GB" altLang="en-US" sz="2400" i="1" dirty="0"/>
          </a:p>
          <a:p>
            <a:pPr marL="0" indent="0">
              <a:buNone/>
            </a:pPr>
            <a:endParaRPr lang="en-GB" altLang="en-US" sz="2400" i="1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i="1" dirty="0"/>
              <a:t>    Smoothing </a:t>
            </a:r>
            <a:r>
              <a:rPr lang="en-GB" altLang="en-US" sz="2400" i="1" dirty="0" err="1"/>
              <a:t>untuk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menghilangkan</a:t>
            </a:r>
            <a:r>
              <a:rPr lang="en-GB" altLang="en-US" sz="2400" i="1" dirty="0"/>
              <a:t> noise,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i="1" dirty="0"/>
              <a:t>    </a:t>
            </a:r>
            <a:r>
              <a:rPr lang="en-GB" altLang="en-US" sz="2400" i="1" dirty="0" err="1"/>
              <a:t>dengan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nilai</a:t>
            </a:r>
            <a:r>
              <a:rPr lang="en-GB" altLang="en-US" sz="2400" i="1" dirty="0"/>
              <a:t>      yang </a:t>
            </a:r>
            <a:r>
              <a:rPr lang="en-GB" altLang="en-US" sz="2400" i="1" dirty="0" err="1"/>
              <a:t>besar</a:t>
            </a:r>
            <a:r>
              <a:rPr lang="en-GB" altLang="en-US" sz="2400" i="1" dirty="0"/>
              <a:t>             </a:t>
            </a:r>
            <a:r>
              <a:rPr lang="en-GB" altLang="en-US" sz="2400" i="1" dirty="0" err="1"/>
              <a:t>atau</a:t>
            </a:r>
            <a:r>
              <a:rPr lang="en-GB" altLang="en-US" sz="2400" i="1" dirty="0"/>
              <a:t>      yang </a:t>
            </a:r>
            <a:r>
              <a:rPr lang="en-GB" altLang="en-US" sz="2400" i="1" dirty="0" err="1"/>
              <a:t>kecil</a:t>
            </a:r>
            <a:endParaRPr lang="en-GB" altLang="en-US" sz="2400" i="1" dirty="0"/>
          </a:p>
          <a:p>
            <a:pPr>
              <a:buFont typeface="Wingdings" panose="05000000000000000000" pitchFamily="2" charset="2"/>
              <a:buNone/>
            </a:pPr>
            <a:endParaRPr lang="en-GB" altLang="en-US" sz="2400" i="1" dirty="0"/>
          </a:p>
          <a:p>
            <a:pPr>
              <a:buFont typeface="Wingdings" panose="05000000000000000000" pitchFamily="2" charset="2"/>
              <a:buNone/>
            </a:pPr>
            <a:endParaRPr lang="en-GB" altLang="en-US" sz="2400" i="1" dirty="0"/>
          </a:p>
          <a:p>
            <a:pPr>
              <a:buFont typeface="Wingdings" panose="05000000000000000000" pitchFamily="2" charset="2"/>
              <a:buNone/>
            </a:pPr>
            <a:endParaRPr lang="en-GB" altLang="en-US" sz="2400" i="1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i="1" dirty="0"/>
              <a:t>    1-D: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sz="2400" i="1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i="1" dirty="0"/>
              <a:t>    2-D:</a:t>
            </a:r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551100"/>
              </p:ext>
            </p:extLst>
          </p:nvPr>
        </p:nvGraphicFramePr>
        <p:xfrm>
          <a:off x="2895600" y="2166021"/>
          <a:ext cx="32766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232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66021"/>
                        <a:ext cx="32766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3" name="Line 5"/>
          <p:cNvSpPr>
            <a:spLocks noChangeShapeType="1"/>
          </p:cNvSpPr>
          <p:nvPr/>
        </p:nvSpPr>
        <p:spPr bwMode="auto">
          <a:xfrm>
            <a:off x="5029200" y="3657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24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897800"/>
              </p:ext>
            </p:extLst>
          </p:nvPr>
        </p:nvGraphicFramePr>
        <p:xfrm>
          <a:off x="3505200" y="3350296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232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0296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386595"/>
              </p:ext>
            </p:extLst>
          </p:nvPr>
        </p:nvGraphicFramePr>
        <p:xfrm>
          <a:off x="7086600" y="3373438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2324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373438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838366"/>
              </p:ext>
            </p:extLst>
          </p:nvPr>
        </p:nvGraphicFramePr>
        <p:xfrm>
          <a:off x="2895600" y="4713775"/>
          <a:ext cx="3962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8" imgW="1269720" imgH="266400" progId="Equation.DSMT4">
                  <p:embed/>
                </p:oleObj>
              </mc:Choice>
              <mc:Fallback>
                <p:oleObj name="Equation" r:id="rId8" imgW="1269720" imgH="266400" progId="Equation.DSMT4">
                  <p:embed/>
                  <p:pic>
                    <p:nvPicPr>
                      <p:cNvPr id="2324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13775"/>
                        <a:ext cx="3962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4717"/>
              </p:ext>
            </p:extLst>
          </p:nvPr>
        </p:nvGraphicFramePr>
        <p:xfrm>
          <a:off x="2895600" y="5598224"/>
          <a:ext cx="4876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10" imgW="1574640" imgH="266400" progId="Equation.DSMT4">
                  <p:embed/>
                </p:oleObj>
              </mc:Choice>
              <mc:Fallback>
                <p:oleObj name="Equation" r:id="rId10" imgW="1574640" imgH="266400" progId="Equation.DSMT4">
                  <p:embed/>
                  <p:pic>
                    <p:nvPicPr>
                      <p:cNvPr id="2324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98224"/>
                        <a:ext cx="4876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2458" name="Picture 10" descr="Untitle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688678"/>
            <a:ext cx="2362200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459" name="Picture 11" descr="Untitl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15" y="3769396"/>
            <a:ext cx="2590800" cy="113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3904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8C72-5F01-48E4-8CB3-F8C2F7C6F9B9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369277"/>
            <a:ext cx="7543800" cy="9144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>
            <a:normAutofit/>
          </a:bodyPr>
          <a:lstStyle/>
          <a:p>
            <a:r>
              <a:rPr lang="en-GB" altLang="en-US" sz="3600" dirty="0"/>
              <a:t>Filter Laplacian </a:t>
            </a:r>
            <a:r>
              <a:rPr lang="en-GB" altLang="en-US" sz="3600" dirty="0" smtClean="0"/>
              <a:t>Gaussian </a:t>
            </a:r>
            <a:r>
              <a:rPr lang="en-GB" altLang="en-US" sz="3600" dirty="0"/>
              <a:t>(2)</a:t>
            </a:r>
            <a:endParaRPr lang="en-GB" alt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1922" y="1899138"/>
            <a:ext cx="9794631" cy="434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i="1" dirty="0"/>
              <a:t>Laplacian operator (HPF):</a:t>
            </a:r>
          </a:p>
          <a:p>
            <a:pPr>
              <a:lnSpc>
                <a:spcPct val="90000"/>
              </a:lnSpc>
            </a:pPr>
            <a:endParaRPr lang="en-GB" altLang="en-US" i="1" dirty="0"/>
          </a:p>
          <a:p>
            <a:pPr>
              <a:lnSpc>
                <a:spcPct val="90000"/>
              </a:lnSpc>
            </a:pPr>
            <a:endParaRPr lang="en-GB" altLang="en-US" i="1" dirty="0"/>
          </a:p>
          <a:p>
            <a:pPr>
              <a:lnSpc>
                <a:spcPct val="90000"/>
              </a:lnSpc>
            </a:pPr>
            <a:endParaRPr lang="en-GB" altLang="en-US" i="1" dirty="0"/>
          </a:p>
          <a:p>
            <a:pPr>
              <a:lnSpc>
                <a:spcPct val="90000"/>
              </a:lnSpc>
            </a:pPr>
            <a:r>
              <a:rPr lang="en-GB" altLang="en-US" i="1" dirty="0"/>
              <a:t>Laplacian </a:t>
            </a:r>
            <a:r>
              <a:rPr lang="en-GB" altLang="en-US" i="1" dirty="0" err="1"/>
              <a:t>bertujuan</a:t>
            </a:r>
            <a:r>
              <a:rPr lang="en-GB" altLang="en-US" i="1" dirty="0"/>
              <a:t> </a:t>
            </a:r>
            <a:r>
              <a:rPr lang="en-GB" altLang="en-US" i="1" dirty="0" err="1"/>
              <a:t>untuk</a:t>
            </a:r>
            <a:r>
              <a:rPr lang="en-GB" altLang="en-US" i="1" dirty="0"/>
              <a:t> </a:t>
            </a:r>
            <a:r>
              <a:rPr lang="en-GB" altLang="en-US" i="1" dirty="0" err="1"/>
              <a:t>meningkatkan</a:t>
            </a:r>
            <a:r>
              <a:rPr lang="en-GB" altLang="en-US" i="1" dirty="0"/>
              <a:t> </a:t>
            </a:r>
            <a:r>
              <a:rPr lang="en-GB" altLang="en-US" i="1" dirty="0" err="1" smtClean="0"/>
              <a:t>kualitas</a:t>
            </a:r>
            <a:r>
              <a:rPr lang="en-GB" altLang="en-US" i="1" dirty="0" smtClean="0"/>
              <a:t> </a:t>
            </a:r>
            <a:r>
              <a:rPr lang="en-GB" altLang="en-US" i="1" dirty="0" err="1"/>
              <a:t>detil</a:t>
            </a:r>
            <a:r>
              <a:rPr lang="en-GB" altLang="en-US" i="1" dirty="0"/>
              <a:t> (detail enhancement)</a:t>
            </a:r>
          </a:p>
          <a:p>
            <a:pPr>
              <a:lnSpc>
                <a:spcPct val="90000"/>
              </a:lnSpc>
            </a:pPr>
            <a:r>
              <a:rPr lang="en-GB" altLang="en-US" i="1" dirty="0"/>
              <a:t>Laplacian of Gaussian filtering </a:t>
            </a:r>
            <a:r>
              <a:rPr lang="en-GB" altLang="en-US" i="1" dirty="0" err="1"/>
              <a:t>bertujuan</a:t>
            </a:r>
            <a:r>
              <a:rPr lang="en-GB" altLang="en-US" i="1" dirty="0"/>
              <a:t> </a:t>
            </a:r>
            <a:r>
              <a:rPr lang="en-GB" altLang="en-US" i="1" dirty="0" err="1"/>
              <a:t>untuk</a:t>
            </a:r>
            <a:r>
              <a:rPr lang="en-GB" altLang="en-US" i="1" dirty="0"/>
              <a:t> </a:t>
            </a:r>
            <a:r>
              <a:rPr lang="en-GB" altLang="en-US" i="1" dirty="0" err="1"/>
              <a:t>menghilangkan</a:t>
            </a:r>
            <a:r>
              <a:rPr lang="en-GB" altLang="en-US" i="1" dirty="0"/>
              <a:t> noise </a:t>
            </a:r>
            <a:r>
              <a:rPr lang="en-GB" altLang="en-US" i="1" dirty="0" err="1"/>
              <a:t>dan</a:t>
            </a:r>
            <a:r>
              <a:rPr lang="en-GB" altLang="en-US" i="1" dirty="0"/>
              <a:t> </a:t>
            </a:r>
            <a:r>
              <a:rPr lang="en-GB" altLang="en-US" i="1" dirty="0" err="1"/>
              <a:t>meningkatkan</a:t>
            </a:r>
            <a:r>
              <a:rPr lang="en-GB" altLang="en-US" i="1" dirty="0"/>
              <a:t> </a:t>
            </a:r>
            <a:r>
              <a:rPr lang="en-GB" altLang="en-US" i="1" dirty="0" err="1" smtClean="0"/>
              <a:t>kualitas</a:t>
            </a:r>
            <a:r>
              <a:rPr lang="en-GB" altLang="en-US" i="1" dirty="0" smtClean="0"/>
              <a:t> </a:t>
            </a:r>
            <a:r>
              <a:rPr lang="en-GB" altLang="en-US" i="1" dirty="0" err="1"/>
              <a:t>detil</a:t>
            </a:r>
            <a:r>
              <a:rPr lang="en-GB" altLang="en-US" i="1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i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i="1" dirty="0"/>
          </a:p>
        </p:txBody>
      </p:sp>
      <p:sp>
        <p:nvSpPr>
          <p:cNvPr id="233476" name="Line 4"/>
          <p:cNvSpPr>
            <a:spLocks noChangeShapeType="1"/>
          </p:cNvSpPr>
          <p:nvPr/>
        </p:nvSpPr>
        <p:spPr bwMode="auto">
          <a:xfrm>
            <a:off x="5029200" y="3657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3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998215"/>
              </p:ext>
            </p:extLst>
          </p:nvPr>
        </p:nvGraphicFramePr>
        <p:xfrm>
          <a:off x="3247292" y="2356339"/>
          <a:ext cx="36576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3" imgW="1130040" imgH="444240" progId="Equation.DSMT4">
                  <p:embed/>
                </p:oleObj>
              </mc:Choice>
              <mc:Fallback>
                <p:oleObj name="Equation" r:id="rId3" imgW="1130040" imgH="444240" progId="Equation.DSMT4">
                  <p:embed/>
                  <p:pic>
                    <p:nvPicPr>
                      <p:cNvPr id="2334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292" y="2356339"/>
                        <a:ext cx="36576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4877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DF82-8AA9-4B22-8219-C05459E6D4A6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8831" y="305691"/>
            <a:ext cx="7543800" cy="9144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>
            <a:normAutofit/>
          </a:bodyPr>
          <a:lstStyle/>
          <a:p>
            <a:r>
              <a:rPr lang="en-GB" altLang="en-US" sz="3600" dirty="0"/>
              <a:t>Filter Laplacian </a:t>
            </a:r>
            <a:r>
              <a:rPr lang="en-GB" altLang="en-US" sz="3600" dirty="0" smtClean="0"/>
              <a:t>Gaussian (3</a:t>
            </a:r>
            <a:r>
              <a:rPr lang="en-GB" altLang="en-US" sz="3600" dirty="0"/>
              <a:t>)</a:t>
            </a:r>
            <a:endParaRPr lang="en-GB" alt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2133600"/>
            <a:ext cx="9612923" cy="4343400"/>
          </a:xfrm>
          <a:noFill/>
          <a:ln/>
        </p:spPr>
        <p:txBody>
          <a:bodyPr/>
          <a:lstStyle/>
          <a:p>
            <a:r>
              <a:rPr lang="en-GB" altLang="en-US" i="1" dirty="0"/>
              <a:t>Laplacian of Gaussian:</a:t>
            </a:r>
          </a:p>
          <a:p>
            <a:endParaRPr lang="en-GB" altLang="en-US" i="1" dirty="0"/>
          </a:p>
          <a:p>
            <a:endParaRPr lang="en-GB" altLang="en-US" i="1" dirty="0"/>
          </a:p>
          <a:p>
            <a:endParaRPr lang="en-GB" altLang="en-US" i="1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i="1" dirty="0"/>
              <a:t>   </a:t>
            </a:r>
            <a:r>
              <a:rPr lang="en-GB" altLang="en-US" i="1" dirty="0" err="1"/>
              <a:t>dengan</a:t>
            </a:r>
            <a:r>
              <a:rPr lang="en-GB" altLang="en-US" i="1" dirty="0"/>
              <a:t> </a:t>
            </a:r>
          </a:p>
          <a:p>
            <a:r>
              <a:rPr lang="en-GB" altLang="en-US" i="1" dirty="0" err="1"/>
              <a:t>Selanjutnya</a:t>
            </a:r>
            <a:r>
              <a:rPr lang="en-GB" altLang="en-US" i="1" dirty="0"/>
              <a:t> </a:t>
            </a:r>
            <a:r>
              <a:rPr lang="en-GB" altLang="en-US" i="1" dirty="0" err="1"/>
              <a:t>dicari</a:t>
            </a:r>
            <a:r>
              <a:rPr lang="en-GB" altLang="en-US" i="1" dirty="0"/>
              <a:t> </a:t>
            </a:r>
            <a:r>
              <a:rPr lang="en-GB" altLang="en-US" i="1" dirty="0" err="1"/>
              <a:t>lokasi</a:t>
            </a:r>
            <a:r>
              <a:rPr lang="en-GB" altLang="en-US" i="1" dirty="0"/>
              <a:t> zero-crossing </a:t>
            </a:r>
            <a:r>
              <a:rPr lang="en-GB" altLang="en-US" i="1" dirty="0" err="1"/>
              <a:t>untuk</a:t>
            </a:r>
            <a:r>
              <a:rPr lang="en-GB" altLang="en-US" i="1" dirty="0"/>
              <a:t> </a:t>
            </a:r>
            <a:r>
              <a:rPr lang="en-GB" altLang="en-US" i="1" dirty="0" err="1"/>
              <a:t>menentukan</a:t>
            </a:r>
            <a:r>
              <a:rPr lang="en-GB" altLang="en-US" i="1" dirty="0"/>
              <a:t> </a:t>
            </a:r>
            <a:r>
              <a:rPr lang="en-GB" altLang="en-US" i="1" dirty="0" err="1"/>
              <a:t>garis</a:t>
            </a:r>
            <a:r>
              <a:rPr lang="en-GB" altLang="en-US" i="1" dirty="0"/>
              <a:t> </a:t>
            </a:r>
            <a:r>
              <a:rPr lang="en-GB" altLang="en-US" i="1" dirty="0" err="1"/>
              <a:t>batas</a:t>
            </a:r>
            <a:r>
              <a:rPr lang="en-GB" altLang="en-US" i="1" dirty="0"/>
              <a:t> </a:t>
            </a:r>
            <a:r>
              <a:rPr lang="en-GB" altLang="en-US" i="1" dirty="0" err="1"/>
              <a:t>antara</a:t>
            </a:r>
            <a:r>
              <a:rPr lang="en-GB" altLang="en-US" i="1" dirty="0"/>
              <a:t> </a:t>
            </a:r>
            <a:r>
              <a:rPr lang="en-GB" altLang="en-US" i="1" dirty="0" err="1"/>
              <a:t>hitam</a:t>
            </a:r>
            <a:r>
              <a:rPr lang="en-GB" altLang="en-US" i="1" dirty="0"/>
              <a:t> </a:t>
            </a:r>
            <a:r>
              <a:rPr lang="en-GB" altLang="en-US" i="1" dirty="0" err="1"/>
              <a:t>dan</a:t>
            </a:r>
            <a:r>
              <a:rPr lang="en-GB" altLang="en-US" i="1" dirty="0"/>
              <a:t> </a:t>
            </a:r>
            <a:r>
              <a:rPr lang="en-GB" altLang="en-US" i="1" dirty="0" err="1"/>
              <a:t>putih</a:t>
            </a:r>
            <a:r>
              <a:rPr lang="en-GB" altLang="en-US" i="1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i="1" dirty="0"/>
          </a:p>
          <a:p>
            <a:pPr>
              <a:buFont typeface="Wingdings" panose="05000000000000000000" pitchFamily="2" charset="2"/>
              <a:buNone/>
            </a:pPr>
            <a:endParaRPr lang="en-GB" altLang="en-US" i="1" dirty="0"/>
          </a:p>
        </p:txBody>
      </p:sp>
      <p:sp>
        <p:nvSpPr>
          <p:cNvPr id="234500" name="Line 4"/>
          <p:cNvSpPr>
            <a:spLocks noChangeShapeType="1"/>
          </p:cNvSpPr>
          <p:nvPr/>
        </p:nvSpPr>
        <p:spPr bwMode="auto">
          <a:xfrm>
            <a:off x="5029200" y="3657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6172200" y="2133601"/>
          <a:ext cx="4114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3" imgW="1917360" imgH="241200" progId="Equation.DSMT4">
                  <p:embed/>
                </p:oleObj>
              </mc:Choice>
              <mc:Fallback>
                <p:oleObj name="Equation" r:id="rId3" imgW="1917360" imgH="241200" progId="Equation.DSMT4">
                  <p:embed/>
                  <p:pic>
                    <p:nvPicPr>
                      <p:cNvPr id="2345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133601"/>
                        <a:ext cx="4114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2438400" y="2743201"/>
          <a:ext cx="67818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5" imgW="2286000" imgH="419040" progId="Equation.DSMT4">
                  <p:embed/>
                </p:oleObj>
              </mc:Choice>
              <mc:Fallback>
                <p:oleObj name="Equation" r:id="rId5" imgW="2286000" imgH="419040" progId="Equation.DSMT4">
                  <p:embed/>
                  <p:pic>
                    <p:nvPicPr>
                      <p:cNvPr id="2345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43201"/>
                        <a:ext cx="678180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3" name="Object 7"/>
          <p:cNvGraphicFramePr>
            <a:graphicFrameLocks noChangeAspect="1"/>
          </p:cNvGraphicFramePr>
          <p:nvPr/>
        </p:nvGraphicFramePr>
        <p:xfrm>
          <a:off x="3810000" y="4038600"/>
          <a:ext cx="19050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7" imgW="812520" imgH="279360" progId="Equation.DSMT4">
                  <p:embed/>
                </p:oleObj>
              </mc:Choice>
              <mc:Fallback>
                <p:oleObj name="Equation" r:id="rId7" imgW="812520" imgH="279360" progId="Equation.DSMT4">
                  <p:embed/>
                  <p:pic>
                    <p:nvPicPr>
                      <p:cNvPr id="2345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38600"/>
                        <a:ext cx="19050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227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Filter Laplacian </a:t>
            </a:r>
            <a:r>
              <a:rPr lang="en-GB" altLang="en-US" dirty="0" smtClean="0"/>
              <a:t>Gaussian (4)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63387" y="1743638"/>
            <a:ext cx="10215283" cy="1295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 </a:t>
            </a:r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differensial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filter </a:t>
            </a:r>
            <a:r>
              <a:rPr lang="en-US" dirty="0" err="1" smtClean="0"/>
              <a:t>gaussian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Filter </a:t>
            </a:r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kernel filter: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1098176" y="3213847"/>
          <a:ext cx="2209800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3" imgW="939392" imgH="710891" progId="Equation.3">
                  <p:embed/>
                </p:oleObj>
              </mc:Choice>
              <mc:Fallback>
                <p:oleObj name="Equation" r:id="rId3" imgW="939392" imgH="710891" progId="Equation.3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176" y="3213847"/>
                        <a:ext cx="220980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27</a:t>
            </a:fld>
            <a:endParaRPr lang="id-ID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83365" y="2931272"/>
            <a:ext cx="7772400" cy="223678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sz="2800" dirty="0"/>
              <a:t>z1 = -xg(i - 1, j - 1) - xg(i - 1, j) - xg(i - 1, j + 1)</a:t>
            </a:r>
          </a:p>
          <a:p>
            <a:pPr eaLnBrk="1" hangingPunct="1"/>
            <a:r>
              <a:rPr lang="pl-PL" sz="2800" dirty="0"/>
              <a:t>z2 = -xg(i, j - 1) + 8 * xg(i, j) - xg(i, j + 1)</a:t>
            </a:r>
          </a:p>
          <a:p>
            <a:pPr eaLnBrk="1" hangingPunct="1"/>
            <a:r>
              <a:rPr lang="pl-PL" sz="2800" dirty="0"/>
              <a:t>z3 = -xg(i + 1, j - 1) - xg(i + 1, j) - xg(i + 1, j + 1)</a:t>
            </a:r>
          </a:p>
          <a:p>
            <a:pPr eaLnBrk="1" hangingPunct="1"/>
            <a:r>
              <a:rPr lang="pl-PL" sz="2800" dirty="0"/>
              <a:t>z = Abs(z1 + z2 + z3)</a:t>
            </a:r>
          </a:p>
          <a:p>
            <a:pPr eaLnBrk="1" hangingPunct="1"/>
            <a:r>
              <a:rPr lang="pl-PL" sz="2800" dirty="0"/>
              <a:t>If z &gt; 255 Then z = 255</a:t>
            </a:r>
          </a:p>
        </p:txBody>
      </p:sp>
    </p:spTree>
    <p:extLst>
      <p:ext uri="{BB962C8B-B14F-4D97-AF65-F5344CB8AC3E}">
        <p14:creationId xmlns:p14="http://schemas.microsoft.com/office/powerpoint/2010/main" val="8472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Filter Laplacian Gaussian </a:t>
            </a:r>
            <a:r>
              <a:rPr lang="en-GB" altLang="en-US" dirty="0" smtClean="0"/>
              <a:t>(5)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064" y="1588504"/>
            <a:ext cx="5033681" cy="2417610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065" y="4006114"/>
            <a:ext cx="5033680" cy="241761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85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AE0F-934A-45D8-B340-F81E3A26283F}" type="slidenum">
              <a:rPr lang="en-GB" altLang="en-US"/>
              <a:pPr/>
              <a:t>29</a:t>
            </a:fld>
            <a:endParaRPr lang="en-GB" alt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9846" y="342901"/>
            <a:ext cx="7543800" cy="9144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>
            <a:normAutofit/>
          </a:bodyPr>
          <a:lstStyle/>
          <a:p>
            <a:r>
              <a:rPr lang="en-GB" altLang="en-US" sz="3600" dirty="0"/>
              <a:t>Filter Laplacian Gaussian</a:t>
            </a:r>
            <a:r>
              <a:rPr lang="en-GB" altLang="en-US" sz="3600" dirty="0" smtClean="0"/>
              <a:t> (6)</a:t>
            </a:r>
            <a:endParaRPr lang="en-GB" altLang="en-US" dirty="0"/>
          </a:p>
        </p:txBody>
      </p:sp>
      <p:sp>
        <p:nvSpPr>
          <p:cNvPr id="235523" name="Line 3"/>
          <p:cNvSpPr>
            <a:spLocks noChangeShapeType="1"/>
          </p:cNvSpPr>
          <p:nvPr/>
        </p:nvSpPr>
        <p:spPr bwMode="auto">
          <a:xfrm>
            <a:off x="5029200" y="3657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5524" name="Picture 4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1"/>
            <a:ext cx="8610600" cy="2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1752600" y="4953000"/>
            <a:ext cx="8915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             </a:t>
            </a:r>
            <a:r>
              <a:rPr lang="en-US" altLang="en-US" sz="2000">
                <a:latin typeface="Tahoma" panose="020B0604030504040204" pitchFamily="34" charset="0"/>
              </a:rPr>
              <a:t>(a)                                 (b)                                 (c)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		(a) Original image (320 x 320 pixels)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		(b) Gaussian filtering dengan       = 8 piksel	(Sumber: MSU)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		(c) Gaussian filtering dengan       = 4 piksel 	</a:t>
            </a:r>
          </a:p>
        </p:txBody>
      </p:sp>
      <p:graphicFrame>
        <p:nvGraphicFramePr>
          <p:cNvPr id="235526" name="Object 6"/>
          <p:cNvGraphicFramePr>
            <a:graphicFrameLocks noChangeAspect="1"/>
          </p:cNvGraphicFramePr>
          <p:nvPr/>
        </p:nvGraphicFramePr>
        <p:xfrm>
          <a:off x="6096000" y="5943600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2355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943600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7" name="Object 7"/>
          <p:cNvGraphicFramePr>
            <a:graphicFrameLocks noChangeAspect="1"/>
          </p:cNvGraphicFramePr>
          <p:nvPr/>
        </p:nvGraphicFramePr>
        <p:xfrm>
          <a:off x="6096000" y="6400800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2355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400800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45229" y="4845278"/>
            <a:ext cx="3930141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Sumbar</a:t>
            </a:r>
            <a:r>
              <a:rPr lang="en-US" sz="800" dirty="0" smtClean="0"/>
              <a:t> : Lecture Noted </a:t>
            </a:r>
            <a:r>
              <a:rPr lang="en-GB" altLang="en-US" sz="800" dirty="0" err="1"/>
              <a:t>Dr.</a:t>
            </a:r>
            <a:r>
              <a:rPr lang="en-GB" altLang="en-US" sz="800" dirty="0"/>
              <a:t> </a:t>
            </a:r>
            <a:r>
              <a:rPr lang="en-GB" altLang="en-US" sz="800" dirty="0" err="1"/>
              <a:t>Aniati</a:t>
            </a:r>
            <a:r>
              <a:rPr lang="en-GB" altLang="en-US" sz="800" dirty="0"/>
              <a:t> </a:t>
            </a:r>
            <a:r>
              <a:rPr lang="en-GB" altLang="en-US" sz="800" dirty="0" err="1"/>
              <a:t>Murni</a:t>
            </a:r>
            <a:r>
              <a:rPr lang="en-GB" altLang="en-US" sz="800" dirty="0"/>
              <a:t> </a:t>
            </a:r>
            <a:r>
              <a:rPr lang="en-GB" altLang="en-US" sz="800" dirty="0" err="1" smtClean="0"/>
              <a:t>dan</a:t>
            </a:r>
            <a:r>
              <a:rPr lang="en-GB" altLang="en-US" sz="800" dirty="0" smtClean="0"/>
              <a:t> Dina </a:t>
            </a:r>
            <a:r>
              <a:rPr lang="en-GB" altLang="en-US" sz="800" dirty="0" err="1"/>
              <a:t>Chahyati</a:t>
            </a:r>
            <a:r>
              <a:rPr lang="en-GB" altLang="en-US" sz="800" dirty="0"/>
              <a:t>, </a:t>
            </a:r>
            <a:r>
              <a:rPr lang="en-GB" altLang="en-US" sz="800" dirty="0" err="1" smtClean="0"/>
              <a:t>Skom</a:t>
            </a:r>
            <a:r>
              <a:rPr lang="en-GB" altLang="en-US" sz="800" dirty="0" smtClean="0"/>
              <a:t>, </a:t>
            </a:r>
            <a:r>
              <a:rPr lang="en-GB" altLang="en-US" sz="800" dirty="0" err="1" smtClean="0"/>
              <a:t>Fasilkom</a:t>
            </a:r>
            <a:r>
              <a:rPr lang="en-GB" altLang="en-US" sz="800" dirty="0" smtClean="0"/>
              <a:t> UI</a:t>
            </a:r>
            <a:endParaRPr lang="en-GB" altLang="en-US" sz="800" dirty="0"/>
          </a:p>
        </p:txBody>
      </p:sp>
    </p:spTree>
    <p:extLst>
      <p:ext uri="{BB962C8B-B14F-4D97-AF65-F5344CB8AC3E}">
        <p14:creationId xmlns:p14="http://schemas.microsoft.com/office/powerpoint/2010/main" val="8174082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Tepi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599" y="1770531"/>
            <a:ext cx="110086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sketsa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, </a:t>
            </a:r>
            <a:r>
              <a:rPr lang="en-US" dirty="0" err="1" smtClean="0"/>
              <a:t>digunakan</a:t>
            </a:r>
            <a:r>
              <a:rPr lang="en-US" dirty="0" smtClean="0"/>
              <a:t> filter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High Pass Filter</a:t>
            </a:r>
          </a:p>
          <a:p>
            <a:pPr>
              <a:buFontTx/>
              <a:buNone/>
            </a:pPr>
            <a:endParaRPr lang="id-ID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1" y="4092388"/>
            <a:ext cx="3609975" cy="1828800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30154" y="4092388"/>
            <a:ext cx="3609975" cy="18288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18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0318-F74F-44B6-A9CD-3E37A87EFE2F}" type="slidenum">
              <a:rPr lang="en-GB" altLang="en-US"/>
              <a:pPr/>
              <a:t>30</a:t>
            </a:fld>
            <a:endParaRPr lang="en-GB" alt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185" y="263769"/>
            <a:ext cx="7543800" cy="9144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>
            <a:normAutofit/>
          </a:bodyPr>
          <a:lstStyle/>
          <a:p>
            <a:r>
              <a:rPr lang="en-GB" altLang="en-US" sz="3600" dirty="0"/>
              <a:t>Filter Laplacian Gaussian </a:t>
            </a:r>
            <a:r>
              <a:rPr lang="en-GB" altLang="en-US" sz="3600" dirty="0" smtClean="0"/>
              <a:t>(7)</a:t>
            </a:r>
            <a:endParaRPr lang="en-GB" altLang="en-US" dirty="0"/>
          </a:p>
        </p:txBody>
      </p:sp>
      <p:sp>
        <p:nvSpPr>
          <p:cNvPr id="236547" name="Line 3"/>
          <p:cNvSpPr>
            <a:spLocks noChangeShapeType="1"/>
          </p:cNvSpPr>
          <p:nvPr/>
        </p:nvSpPr>
        <p:spPr bwMode="auto">
          <a:xfrm>
            <a:off x="5029200" y="3657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6548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74" y="1611663"/>
            <a:ext cx="26066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549" name="Picture 5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74" y="1611663"/>
            <a:ext cx="26066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550" name="Picture 6" descr="Untitl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74" y="1611663"/>
            <a:ext cx="26066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2103449" y="4739751"/>
            <a:ext cx="83820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             (a)			  (b)			   ©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	(a) Laplacian of Gaussian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	(b) Positive = putih dan negative = hitam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	(c) zero-crossings		(Sumber: MSU)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8915" y="4368866"/>
            <a:ext cx="3930141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Sumbar</a:t>
            </a:r>
            <a:r>
              <a:rPr lang="en-US" sz="800" dirty="0" smtClean="0"/>
              <a:t> : Lecture Noted </a:t>
            </a:r>
            <a:r>
              <a:rPr lang="en-GB" altLang="en-US" sz="800" dirty="0" err="1"/>
              <a:t>Dr.</a:t>
            </a:r>
            <a:r>
              <a:rPr lang="en-GB" altLang="en-US" sz="800" dirty="0"/>
              <a:t> </a:t>
            </a:r>
            <a:r>
              <a:rPr lang="en-GB" altLang="en-US" sz="800" dirty="0" err="1"/>
              <a:t>Aniati</a:t>
            </a:r>
            <a:r>
              <a:rPr lang="en-GB" altLang="en-US" sz="800" dirty="0"/>
              <a:t> </a:t>
            </a:r>
            <a:r>
              <a:rPr lang="en-GB" altLang="en-US" sz="800" dirty="0" err="1"/>
              <a:t>Murni</a:t>
            </a:r>
            <a:r>
              <a:rPr lang="en-GB" altLang="en-US" sz="800" dirty="0"/>
              <a:t> </a:t>
            </a:r>
            <a:r>
              <a:rPr lang="en-GB" altLang="en-US" sz="800" dirty="0" err="1" smtClean="0"/>
              <a:t>dan</a:t>
            </a:r>
            <a:r>
              <a:rPr lang="en-GB" altLang="en-US" sz="800" dirty="0" smtClean="0"/>
              <a:t> Dina </a:t>
            </a:r>
            <a:r>
              <a:rPr lang="en-GB" altLang="en-US" sz="800" dirty="0" err="1"/>
              <a:t>Chahyati</a:t>
            </a:r>
            <a:r>
              <a:rPr lang="en-GB" altLang="en-US" sz="800" dirty="0"/>
              <a:t>, </a:t>
            </a:r>
            <a:r>
              <a:rPr lang="en-GB" altLang="en-US" sz="800" dirty="0" err="1" smtClean="0"/>
              <a:t>Skom</a:t>
            </a:r>
            <a:r>
              <a:rPr lang="en-GB" altLang="en-US" sz="800" dirty="0" smtClean="0"/>
              <a:t>, </a:t>
            </a:r>
            <a:r>
              <a:rPr lang="en-GB" altLang="en-US" sz="800" dirty="0" err="1" smtClean="0"/>
              <a:t>Fasilkom</a:t>
            </a:r>
            <a:r>
              <a:rPr lang="en-GB" altLang="en-US" sz="800" dirty="0" smtClean="0"/>
              <a:t> UI</a:t>
            </a:r>
            <a:endParaRPr lang="en-GB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31729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106" y="2649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39626" y="445056"/>
            <a:ext cx="32993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Soal-Soal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Latihan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1682843" y="42062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604911" y="40967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604911" y="5017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604911" y="5475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 flipV="1">
            <a:off x="7983817" y="5818929"/>
            <a:ext cx="13535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366566" y="2126755"/>
            <a:ext cx="1187313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ciri-ciri</a:t>
            </a:r>
            <a:r>
              <a:rPr lang="en-US" sz="2000" dirty="0"/>
              <a:t> kernel filter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smtClean="0"/>
              <a:t>HPF</a:t>
            </a:r>
            <a:r>
              <a:rPr lang="en-US" sz="2000" dirty="0"/>
              <a:t>? </a:t>
            </a:r>
            <a:r>
              <a:rPr lang="en-US" sz="2000" dirty="0" err="1"/>
              <a:t>Berikan</a:t>
            </a:r>
            <a:r>
              <a:rPr lang="en-US" sz="2000" dirty="0"/>
              <a:t> </a:t>
            </a:r>
            <a:r>
              <a:rPr lang="en-US" sz="2000" dirty="0" err="1"/>
              <a:t>contohnya</a:t>
            </a:r>
            <a:r>
              <a:rPr lang="en-US" sz="2000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/>
              <a:t>pengertian</a:t>
            </a:r>
            <a:r>
              <a:rPr lang="en-US" sz="2000" dirty="0"/>
              <a:t> noise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? </a:t>
            </a:r>
            <a:r>
              <a:rPr lang="en-US" sz="2000" dirty="0" err="1"/>
              <a:t>Jelaskan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F, </a:t>
            </a:r>
            <a:r>
              <a:rPr lang="en-US" sz="2000" dirty="0" err="1" smtClean="0"/>
              <a:t>lakukan</a:t>
            </a:r>
            <a:r>
              <a:rPr lang="en-US" sz="2000" dirty="0" smtClean="0"/>
              <a:t> filter HPF </a:t>
            </a:r>
            <a:r>
              <a:rPr lang="en-US" sz="2000" dirty="0" err="1" smtClean="0"/>
              <a:t>pada</a:t>
            </a:r>
            <a:r>
              <a:rPr lang="en-US" sz="2000" dirty="0" smtClean="0"/>
              <a:t> H, </a:t>
            </a:r>
            <a:r>
              <a:rPr lang="en-US" sz="2000" dirty="0" err="1" smtClean="0"/>
              <a:t>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!</a:t>
            </a:r>
          </a:p>
          <a:p>
            <a:pPr marL="342900" lvl="0" indent="-342900">
              <a:buFont typeface="+mj-lt"/>
              <a:buAutoNum type="arabicPeriod"/>
            </a:pPr>
            <a:endParaRPr lang="en-US" sz="20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698" y="1268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69641"/>
              </p:ext>
            </p:extLst>
          </p:nvPr>
        </p:nvGraphicFramePr>
        <p:xfrm>
          <a:off x="708288" y="3532159"/>
          <a:ext cx="1949109" cy="1599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3" imgW="1117600" imgH="914400" progId="Equation.3">
                  <p:embed/>
                </p:oleObj>
              </mc:Choice>
              <mc:Fallback>
                <p:oleObj name="Equation" r:id="rId3" imgW="111760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288" y="3532159"/>
                        <a:ext cx="1949109" cy="1599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328775" y="3547641"/>
            <a:ext cx="19157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41364"/>
              </p:ext>
            </p:extLst>
          </p:nvPr>
        </p:nvGraphicFramePr>
        <p:xfrm>
          <a:off x="3328775" y="3547642"/>
          <a:ext cx="2370029" cy="135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5" imgW="1244600" imgH="711200" progId="Equation.3">
                  <p:embed/>
                </p:oleObj>
              </mc:Choice>
              <mc:Fallback>
                <p:oleObj name="Equation" r:id="rId5" imgW="1244600" imgH="71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775" y="3547642"/>
                        <a:ext cx="2370029" cy="135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99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69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1CFD-EDFD-4474-A469-A7630C32F8E2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2277" y="304800"/>
            <a:ext cx="6096000" cy="6858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altLang="en-US" sz="3600" dirty="0" err="1" smtClean="0"/>
              <a:t>Gradien</a:t>
            </a:r>
            <a:endParaRPr lang="en-GB" altLang="en-US" sz="3600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5677" y="1559169"/>
            <a:ext cx="7620000" cy="4613031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i="1" dirty="0" smtClean="0"/>
              <a:t>Citra f(</a:t>
            </a:r>
            <a:r>
              <a:rPr lang="en-GB" altLang="en-US" i="1" dirty="0" err="1" smtClean="0"/>
              <a:t>x,y</a:t>
            </a:r>
            <a:r>
              <a:rPr lang="en-GB" altLang="en-US" i="1" dirty="0" smtClean="0"/>
              <a:t>) </a:t>
            </a:r>
            <a:r>
              <a:rPr lang="en-GB" altLang="en-US" i="1" dirty="0" err="1" smtClean="0"/>
              <a:t>gradien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kecerahan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nya</a:t>
            </a:r>
            <a:r>
              <a:rPr lang="en-GB" altLang="en-US" i="1" dirty="0" smtClean="0"/>
              <a:t> :</a:t>
            </a:r>
            <a:endParaRPr lang="en-GB" altLang="en-US" i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i="1" dirty="0"/>
              <a:t> </a:t>
            </a:r>
          </a:p>
          <a:p>
            <a:pPr>
              <a:lnSpc>
                <a:spcPct val="90000"/>
              </a:lnSpc>
            </a:pPr>
            <a:endParaRPr lang="en-GB" altLang="en-US" i="1" dirty="0"/>
          </a:p>
          <a:p>
            <a:pPr>
              <a:lnSpc>
                <a:spcPct val="90000"/>
              </a:lnSpc>
            </a:pPr>
            <a:r>
              <a:rPr lang="en-GB" altLang="en-US" i="1" dirty="0" err="1" smtClean="0"/>
              <a:t>Derifasi</a:t>
            </a:r>
            <a:r>
              <a:rPr lang="en-GB" altLang="en-US" i="1" dirty="0" smtClean="0"/>
              <a:t> digital </a:t>
            </a:r>
            <a:r>
              <a:rPr lang="en-GB" altLang="en-US" i="1" dirty="0" err="1" smtClean="0"/>
              <a:t>nya</a:t>
            </a:r>
            <a:endParaRPr lang="en-GB" altLang="en-US" i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i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i="1" dirty="0"/>
              <a:t>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i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i="1" dirty="0"/>
              <a:t>   </a:t>
            </a:r>
            <a:r>
              <a:rPr lang="en-GB" altLang="en-US" i="1" dirty="0" err="1"/>
              <a:t>umumnya</a:t>
            </a:r>
            <a:r>
              <a:rPr lang="en-GB" altLang="en-US" i="1" dirty="0"/>
              <a:t> n=1.</a:t>
            </a:r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36168"/>
              </p:ext>
            </p:extLst>
          </p:nvPr>
        </p:nvGraphicFramePr>
        <p:xfrm>
          <a:off x="3200400" y="2057400"/>
          <a:ext cx="43434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4" imgW="1549080" imgH="419040" progId="Equation.DSMT4">
                  <p:embed/>
                </p:oleObj>
              </mc:Choice>
              <mc:Fallback>
                <p:oleObj name="Equation" r:id="rId4" imgW="1549080" imgH="419040" progId="Equation.DSMT4">
                  <p:embed/>
                  <p:pic>
                    <p:nvPicPr>
                      <p:cNvPr id="216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43434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81783"/>
              </p:ext>
            </p:extLst>
          </p:nvPr>
        </p:nvGraphicFramePr>
        <p:xfrm>
          <a:off x="3153508" y="3582987"/>
          <a:ext cx="45720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6" imgW="1587240" imgH="203040" progId="Equation.DSMT4">
                  <p:embed/>
                </p:oleObj>
              </mc:Choice>
              <mc:Fallback>
                <p:oleObj name="Equation" r:id="rId6" imgW="1587240" imgH="203040" progId="Equation.DSMT4">
                  <p:embed/>
                  <p:pic>
                    <p:nvPicPr>
                      <p:cNvPr id="216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508" y="3582987"/>
                        <a:ext cx="45720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286883"/>
              </p:ext>
            </p:extLst>
          </p:nvPr>
        </p:nvGraphicFramePr>
        <p:xfrm>
          <a:off x="3132993" y="4291805"/>
          <a:ext cx="45720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8" imgW="1587240" imgH="203040" progId="Equation.DSMT4">
                  <p:embed/>
                </p:oleObj>
              </mc:Choice>
              <mc:Fallback>
                <p:oleObj name="Equation" r:id="rId8" imgW="1587240" imgH="203040" progId="Equation.DSMT4">
                  <p:embed/>
                  <p:pic>
                    <p:nvPicPr>
                      <p:cNvPr id="216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993" y="4291805"/>
                        <a:ext cx="45720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333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2667-8BC3-4E4E-AB86-04D19DC69144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077" y="334108"/>
            <a:ext cx="7620000" cy="6858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>
            <a:normAutofit/>
          </a:bodyPr>
          <a:lstStyle/>
          <a:p>
            <a:r>
              <a:rPr lang="en-GB" altLang="en-US" sz="3600" dirty="0" err="1" smtClean="0"/>
              <a:t>Vektor</a:t>
            </a:r>
            <a:r>
              <a:rPr lang="en-GB" altLang="en-US" sz="3600" dirty="0" smtClean="0"/>
              <a:t> magnitude </a:t>
            </a:r>
            <a:r>
              <a:rPr lang="en-GB" altLang="en-US" sz="3600" dirty="0" err="1" smtClean="0"/>
              <a:t>gradien</a:t>
            </a:r>
            <a:endParaRPr lang="en-GB" altLang="en-US" sz="3600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438400"/>
            <a:ext cx="7620000" cy="35052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i="1"/>
              <a:t>Rumus 1:</a:t>
            </a:r>
          </a:p>
          <a:p>
            <a:pPr>
              <a:lnSpc>
                <a:spcPct val="90000"/>
              </a:lnSpc>
            </a:pPr>
            <a:endParaRPr lang="en-GB" altLang="en-US" i="1"/>
          </a:p>
          <a:p>
            <a:pPr>
              <a:lnSpc>
                <a:spcPct val="90000"/>
              </a:lnSpc>
            </a:pPr>
            <a:r>
              <a:rPr lang="en-GB" altLang="en-US" i="1"/>
              <a:t>Rumus 2:</a:t>
            </a:r>
          </a:p>
          <a:p>
            <a:pPr>
              <a:lnSpc>
                <a:spcPct val="90000"/>
              </a:lnSpc>
            </a:pPr>
            <a:endParaRPr lang="en-GB" altLang="en-US" i="1"/>
          </a:p>
          <a:p>
            <a:pPr>
              <a:lnSpc>
                <a:spcPct val="90000"/>
              </a:lnSpc>
            </a:pPr>
            <a:r>
              <a:rPr lang="en-GB" altLang="en-US" i="1"/>
              <a:t>Rumus 3: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i="1"/>
              <a:t> </a:t>
            </a:r>
          </a:p>
          <a:p>
            <a:pPr>
              <a:lnSpc>
                <a:spcPct val="90000"/>
              </a:lnSpc>
            </a:pPr>
            <a:r>
              <a:rPr lang="en-GB" altLang="en-US" i="1"/>
              <a:t>The quickest speed with which the intensity changes at f(x,y)</a:t>
            </a:r>
          </a:p>
        </p:txBody>
      </p:sp>
      <p:graphicFrame>
        <p:nvGraphicFramePr>
          <p:cNvPr id="218116" name="Object 4"/>
          <p:cNvGraphicFramePr>
            <a:graphicFrameLocks noChangeAspect="1"/>
          </p:cNvGraphicFramePr>
          <p:nvPr/>
        </p:nvGraphicFramePr>
        <p:xfrm>
          <a:off x="4724400" y="2209800"/>
          <a:ext cx="365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3" imgW="1218960" imgH="279360" progId="Equation.DSMT4">
                  <p:embed/>
                </p:oleObj>
              </mc:Choice>
              <mc:Fallback>
                <p:oleObj name="Equation" r:id="rId3" imgW="1218960" imgH="279360" progId="Equation.DSMT4">
                  <p:embed/>
                  <p:pic>
                    <p:nvPicPr>
                      <p:cNvPr id="2181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09800"/>
                        <a:ext cx="3657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4724400" y="3276601"/>
          <a:ext cx="57912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5" imgW="1917360" imgH="203040" progId="Equation.DSMT4">
                  <p:embed/>
                </p:oleObj>
              </mc:Choice>
              <mc:Fallback>
                <p:oleObj name="Equation" r:id="rId5" imgW="1917360" imgH="203040" progId="Equation.DSMT4">
                  <p:embed/>
                  <p:pic>
                    <p:nvPicPr>
                      <p:cNvPr id="2181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76601"/>
                        <a:ext cx="57912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4724400" y="4267201"/>
          <a:ext cx="4953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7" imgW="1625400" imgH="203040" progId="Equation.DSMT4">
                  <p:embed/>
                </p:oleObj>
              </mc:Choice>
              <mc:Fallback>
                <p:oleObj name="Equation" r:id="rId7" imgW="1625400" imgH="203040" progId="Equation.DSMT4">
                  <p:embed/>
                  <p:pic>
                    <p:nvPicPr>
                      <p:cNvPr id="218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267201"/>
                        <a:ext cx="49530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7835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37ED-18EB-4E4D-95F9-E66822FC036F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98585"/>
            <a:ext cx="6934200" cy="7620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>
            <a:normAutofit/>
          </a:bodyPr>
          <a:lstStyle/>
          <a:p>
            <a:r>
              <a:rPr lang="en-GB" altLang="en-US" sz="3600" dirty="0" err="1" smtClean="0"/>
              <a:t>Vektor</a:t>
            </a:r>
            <a:r>
              <a:rPr lang="en-GB" altLang="en-US" sz="3600" dirty="0" smtClean="0"/>
              <a:t> </a:t>
            </a:r>
            <a:r>
              <a:rPr lang="en-GB" altLang="en-US" sz="3600" dirty="0" err="1" smtClean="0"/>
              <a:t>Arah</a:t>
            </a:r>
            <a:r>
              <a:rPr lang="en-GB" altLang="en-US" sz="3600" dirty="0" smtClean="0"/>
              <a:t> </a:t>
            </a:r>
            <a:r>
              <a:rPr lang="en-GB" altLang="en-US" sz="3600" dirty="0" err="1" smtClean="0"/>
              <a:t>Gradien</a:t>
            </a:r>
            <a:r>
              <a:rPr lang="en-GB" altLang="en-US" sz="3600" dirty="0" smtClean="0"/>
              <a:t> (</a:t>
            </a:r>
            <a:r>
              <a:rPr lang="en-GB" altLang="en-US" sz="3600" dirty="0"/>
              <a:t>1)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0" y="1799493"/>
            <a:ext cx="9935307" cy="3505200"/>
          </a:xfrm>
          <a:noFill/>
          <a:ln/>
        </p:spPr>
        <p:txBody>
          <a:bodyPr/>
          <a:lstStyle/>
          <a:p>
            <a:r>
              <a:rPr lang="en-GB" altLang="en-US" i="1" dirty="0" err="1" smtClean="0"/>
              <a:t>Arah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menunjukkan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perubahan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intensitas</a:t>
            </a:r>
            <a:r>
              <a:rPr lang="en-GB" altLang="en-US" i="1" dirty="0" smtClean="0"/>
              <a:t> yang </a:t>
            </a:r>
            <a:r>
              <a:rPr lang="en-GB" altLang="en-US" i="1" dirty="0" err="1" smtClean="0"/>
              <a:t>cepat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pada</a:t>
            </a:r>
            <a:r>
              <a:rPr lang="en-GB" altLang="en-US" i="1" dirty="0" smtClean="0"/>
              <a:t> f(</a:t>
            </a:r>
            <a:r>
              <a:rPr lang="en-GB" altLang="en-US" i="1" dirty="0" err="1" smtClean="0"/>
              <a:t>x,y</a:t>
            </a:r>
            <a:r>
              <a:rPr lang="en-GB" altLang="en-US" i="1" dirty="0"/>
              <a:t>)</a:t>
            </a:r>
          </a:p>
          <a:p>
            <a:r>
              <a:rPr lang="en-GB" altLang="en-US" i="1" dirty="0" err="1" smtClean="0"/>
              <a:t>Arah</a:t>
            </a:r>
            <a:endParaRPr lang="en-GB" altLang="en-US" i="1" dirty="0"/>
          </a:p>
        </p:txBody>
      </p:sp>
      <p:graphicFrame>
        <p:nvGraphicFramePr>
          <p:cNvPr id="219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13482"/>
              </p:ext>
            </p:extLst>
          </p:nvPr>
        </p:nvGraphicFramePr>
        <p:xfrm>
          <a:off x="2151185" y="3159369"/>
          <a:ext cx="55626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3" imgW="1841400" imgH="419040" progId="Equation.DSMT4">
                  <p:embed/>
                </p:oleObj>
              </mc:Choice>
              <mc:Fallback>
                <p:oleObj name="Equation" r:id="rId3" imgW="1841400" imgH="419040" progId="Equation.DSMT4">
                  <p:embed/>
                  <p:pic>
                    <p:nvPicPr>
                      <p:cNvPr id="219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185" y="3159369"/>
                        <a:ext cx="55626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692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D36-200B-471E-9BB9-17E3082EAE41}" type="slidenum">
              <a:rPr lang="en-GB" altLang="en-US"/>
              <a:pPr/>
              <a:t>7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6062" y="404446"/>
            <a:ext cx="7162800" cy="6858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altLang="en-US" sz="3600" dirty="0" err="1"/>
              <a:t>Vektor</a:t>
            </a:r>
            <a:r>
              <a:rPr lang="en-GB" altLang="en-US" sz="3600" dirty="0"/>
              <a:t> </a:t>
            </a:r>
            <a:r>
              <a:rPr lang="en-GB" altLang="en-US" sz="3600" dirty="0" err="1"/>
              <a:t>Arah</a:t>
            </a:r>
            <a:r>
              <a:rPr lang="en-GB" altLang="en-US" sz="3600" dirty="0"/>
              <a:t> </a:t>
            </a:r>
            <a:r>
              <a:rPr lang="en-GB" altLang="en-US" sz="3600" dirty="0" err="1"/>
              <a:t>Gradien</a:t>
            </a:r>
            <a:r>
              <a:rPr lang="en-GB" altLang="en-US" sz="3600" dirty="0" smtClean="0"/>
              <a:t>(2</a:t>
            </a:r>
            <a:r>
              <a:rPr lang="en-GB" altLang="en-US" sz="3600" dirty="0"/>
              <a:t>)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6062" y="1951893"/>
            <a:ext cx="10081846" cy="3505200"/>
          </a:xfrm>
          <a:noFill/>
          <a:ln/>
        </p:spPr>
        <p:txBody>
          <a:bodyPr/>
          <a:lstStyle/>
          <a:p>
            <a:r>
              <a:rPr lang="en-GB" altLang="en-US" i="1" dirty="0" err="1" smtClean="0"/>
              <a:t>Arah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tepi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kontur</a:t>
            </a:r>
            <a:r>
              <a:rPr lang="en-GB" altLang="en-US" i="1" dirty="0" smtClean="0"/>
              <a:t> : </a:t>
            </a:r>
            <a:r>
              <a:rPr lang="en-GB" altLang="en-US" i="1" dirty="0" err="1" smtClean="0"/>
              <a:t>sepanjang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kontur</a:t>
            </a:r>
            <a:r>
              <a:rPr lang="en-GB" altLang="en-US" i="1" dirty="0" smtClean="0"/>
              <a:t>, </a:t>
            </a:r>
            <a:r>
              <a:rPr lang="en-GB" altLang="en-US" i="1" dirty="0" err="1" smtClean="0"/>
              <a:t>sisi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kanannya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adalah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putih</a:t>
            </a:r>
            <a:r>
              <a:rPr lang="en-GB" altLang="en-US" i="1" dirty="0" smtClean="0"/>
              <a:t> (</a:t>
            </a:r>
            <a:r>
              <a:rPr lang="en-GB" altLang="en-US" i="1" dirty="0" err="1" smtClean="0"/>
              <a:t>nilai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tinggi</a:t>
            </a:r>
            <a:r>
              <a:rPr lang="en-GB" altLang="en-US" i="1" dirty="0" smtClean="0"/>
              <a:t>)</a:t>
            </a:r>
            <a:endParaRPr lang="en-GB" altLang="en-US" i="1" dirty="0"/>
          </a:p>
          <a:p>
            <a:r>
              <a:rPr lang="en-GB" altLang="en-US" i="1" dirty="0" err="1" smtClean="0"/>
              <a:t>Arag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tepi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gradien</a:t>
            </a:r>
            <a:r>
              <a:rPr lang="en-GB" altLang="en-US" i="1" dirty="0" smtClean="0"/>
              <a:t>: </a:t>
            </a:r>
            <a:r>
              <a:rPr lang="en-GB" altLang="en-US" i="1" dirty="0"/>
              <a:t>orthogonal </a:t>
            </a:r>
            <a:r>
              <a:rPr lang="en-GB" altLang="en-US" i="1" dirty="0" err="1" smtClean="0"/>
              <a:t>pada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kontur</a:t>
            </a:r>
            <a:r>
              <a:rPr lang="en-GB" altLang="en-US" i="1" dirty="0" smtClean="0"/>
              <a:t>, </a:t>
            </a:r>
            <a:r>
              <a:rPr lang="en-GB" altLang="en-US" i="1" dirty="0" err="1" smtClean="0"/>
              <a:t>menuju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putih</a:t>
            </a:r>
            <a:r>
              <a:rPr lang="en-GB" altLang="en-US" i="1" dirty="0" smtClean="0"/>
              <a:t> (</a:t>
            </a:r>
            <a:r>
              <a:rPr lang="en-GB" altLang="en-US" i="1" dirty="0" err="1" smtClean="0"/>
              <a:t>nilai</a:t>
            </a:r>
            <a:r>
              <a:rPr lang="en-GB" altLang="en-US" i="1" dirty="0" smtClean="0"/>
              <a:t> </a:t>
            </a:r>
            <a:r>
              <a:rPr lang="en-GB" altLang="en-US" i="1" dirty="0" err="1" smtClean="0"/>
              <a:t>tinggi</a:t>
            </a:r>
            <a:r>
              <a:rPr lang="en-GB" altLang="en-US" i="1" dirty="0" smtClean="0"/>
              <a:t>)</a:t>
            </a:r>
            <a:endParaRPr lang="en-GB" altLang="en-US" i="1" dirty="0"/>
          </a:p>
        </p:txBody>
      </p:sp>
    </p:spTree>
    <p:extLst>
      <p:ext uri="{BB962C8B-B14F-4D97-AF65-F5344CB8AC3E}">
        <p14:creationId xmlns:p14="http://schemas.microsoft.com/office/powerpoint/2010/main" val="27897487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1C83-B74F-4A28-9F6A-88A7C2E52D9F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22031"/>
            <a:ext cx="6934200" cy="6858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altLang="en-US" sz="3600" dirty="0" err="1"/>
              <a:t>Vektor</a:t>
            </a:r>
            <a:r>
              <a:rPr lang="en-GB" altLang="en-US" sz="3600" dirty="0"/>
              <a:t> </a:t>
            </a:r>
            <a:r>
              <a:rPr lang="en-GB" altLang="en-US" sz="3600" dirty="0" err="1"/>
              <a:t>Arah</a:t>
            </a:r>
            <a:r>
              <a:rPr lang="en-GB" altLang="en-US" sz="3600" dirty="0"/>
              <a:t> </a:t>
            </a:r>
            <a:r>
              <a:rPr lang="en-GB" altLang="en-US" sz="3600" dirty="0" err="1"/>
              <a:t>Gradien</a:t>
            </a:r>
            <a:r>
              <a:rPr lang="en-GB" altLang="en-US" sz="3600" dirty="0" smtClean="0"/>
              <a:t>(3</a:t>
            </a:r>
            <a:r>
              <a:rPr lang="en-GB" altLang="en-US" sz="3600" dirty="0"/>
              <a:t>)</a:t>
            </a:r>
          </a:p>
        </p:txBody>
      </p:sp>
      <p:pic>
        <p:nvPicPr>
          <p:cNvPr id="221187" name="Picture 3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99" y="1539109"/>
            <a:ext cx="3349131" cy="524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5636230" y="6407848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err="1"/>
              <a:t>Sumber</a:t>
            </a:r>
            <a:r>
              <a:rPr lang="en-US" altLang="en-US" sz="2000" dirty="0"/>
              <a:t>: MSU</a:t>
            </a:r>
          </a:p>
        </p:txBody>
      </p:sp>
    </p:spTree>
    <p:extLst>
      <p:ext uri="{BB962C8B-B14F-4D97-AF65-F5344CB8AC3E}">
        <p14:creationId xmlns:p14="http://schemas.microsoft.com/office/powerpoint/2010/main" val="6057710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C857-E69D-4159-A65E-7A5B2C862F58}" type="slidenum">
              <a:rPr lang="en-GB" altLang="en-US"/>
              <a:pPr/>
              <a:t>9</a:t>
            </a:fld>
            <a:endParaRPr lang="en-GB" altLang="en-US" dirty="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1585" y="396629"/>
            <a:ext cx="7467600" cy="7620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altLang="en-US" sz="3600" dirty="0" err="1" smtClean="0"/>
              <a:t>Turunan</a:t>
            </a:r>
            <a:r>
              <a:rPr lang="en-GB" altLang="en-US" sz="3600" dirty="0" smtClean="0"/>
              <a:t> I </a:t>
            </a:r>
            <a:r>
              <a:rPr lang="en-GB" altLang="en-US" sz="3600" dirty="0" err="1" smtClean="0"/>
              <a:t>dan</a:t>
            </a:r>
            <a:r>
              <a:rPr lang="en-GB" altLang="en-US" sz="3600" dirty="0" smtClean="0"/>
              <a:t> </a:t>
            </a:r>
            <a:r>
              <a:rPr lang="en-GB" altLang="en-US" sz="3600" dirty="0" err="1" smtClean="0"/>
              <a:t>Turunan</a:t>
            </a:r>
            <a:r>
              <a:rPr lang="en-GB" altLang="en-US" sz="3600" dirty="0" smtClean="0"/>
              <a:t> II</a:t>
            </a:r>
            <a:endParaRPr lang="en-GB" altLang="en-US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88476" y="1688123"/>
            <a:ext cx="4800600" cy="1866900"/>
            <a:chOff x="1752600" y="2133600"/>
            <a:chExt cx="4800600" cy="1866900"/>
          </a:xfrm>
        </p:grpSpPr>
        <p:sp>
          <p:nvSpPr>
            <p:cNvPr id="222211" name="Text Box 3"/>
            <p:cNvSpPr txBox="1">
              <a:spLocks noChangeArrowheads="1"/>
            </p:cNvSpPr>
            <p:nvPr/>
          </p:nvSpPr>
          <p:spPr bwMode="auto">
            <a:xfrm>
              <a:off x="1834661" y="2384673"/>
              <a:ext cx="4636477" cy="1615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		f(I,j-1)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/>
                <a:t>f(I-1,j)		f(</a:t>
              </a:r>
              <a:r>
                <a:rPr lang="en-US" altLang="en-US" dirty="0" err="1"/>
                <a:t>I,j</a:t>
              </a:r>
              <a:r>
                <a:rPr lang="en-US" altLang="en-US" dirty="0"/>
                <a:t>)		f(I+1,j)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/>
                <a:t>		f(I,j+1)</a:t>
              </a:r>
            </a:p>
            <a:p>
              <a:pPr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222212" name="Rectangle 4"/>
            <p:cNvSpPr>
              <a:spLocks noChangeArrowheads="1"/>
            </p:cNvSpPr>
            <p:nvPr/>
          </p:nvSpPr>
          <p:spPr bwMode="auto">
            <a:xfrm>
              <a:off x="1752600" y="2133600"/>
              <a:ext cx="4800600" cy="1676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3" name="Line 5"/>
            <p:cNvSpPr>
              <a:spLocks noChangeShapeType="1"/>
            </p:cNvSpPr>
            <p:nvPr/>
          </p:nvSpPr>
          <p:spPr bwMode="auto">
            <a:xfrm>
              <a:off x="1752600" y="2667000"/>
              <a:ext cx="480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14" name="Line 6"/>
            <p:cNvSpPr>
              <a:spLocks noChangeShapeType="1"/>
            </p:cNvSpPr>
            <p:nvPr/>
          </p:nvSpPr>
          <p:spPr bwMode="auto">
            <a:xfrm>
              <a:off x="1752600" y="3276600"/>
              <a:ext cx="480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15" name="Line 7"/>
            <p:cNvSpPr>
              <a:spLocks noChangeShapeType="1"/>
            </p:cNvSpPr>
            <p:nvPr/>
          </p:nvSpPr>
          <p:spPr bwMode="auto">
            <a:xfrm>
              <a:off x="3200400" y="2133600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16" name="Line 8"/>
            <p:cNvSpPr>
              <a:spLocks noChangeShapeType="1"/>
            </p:cNvSpPr>
            <p:nvPr/>
          </p:nvSpPr>
          <p:spPr bwMode="auto">
            <a:xfrm>
              <a:off x="5105400" y="2133600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22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6389"/>
              </p:ext>
            </p:extLst>
          </p:nvPr>
        </p:nvGraphicFramePr>
        <p:xfrm>
          <a:off x="1588476" y="3669324"/>
          <a:ext cx="4800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3" imgW="1815840" imgH="203040" progId="Equation.DSMT4">
                  <p:embed/>
                </p:oleObj>
              </mc:Choice>
              <mc:Fallback>
                <p:oleObj name="Equation" r:id="rId3" imgW="1815840" imgH="203040" progId="Equation.DSMT4">
                  <p:embed/>
                  <p:pic>
                    <p:nvPicPr>
                      <p:cNvPr id="2222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476" y="3669324"/>
                        <a:ext cx="4800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743637"/>
              </p:ext>
            </p:extLst>
          </p:nvPr>
        </p:nvGraphicFramePr>
        <p:xfrm>
          <a:off x="1588476" y="4278923"/>
          <a:ext cx="4724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5" imgW="1815840" imgH="203040" progId="Equation.DSMT4">
                  <p:embed/>
                </p:oleObj>
              </mc:Choice>
              <mc:Fallback>
                <p:oleObj name="Equation" r:id="rId5" imgW="1815840" imgH="203040" progId="Equation.DSMT4">
                  <p:embed/>
                  <p:pic>
                    <p:nvPicPr>
                      <p:cNvPr id="2222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476" y="4278923"/>
                        <a:ext cx="47244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93454"/>
              </p:ext>
            </p:extLst>
          </p:nvPr>
        </p:nvGraphicFramePr>
        <p:xfrm>
          <a:off x="1588476" y="4812323"/>
          <a:ext cx="579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7" imgW="2145960" imgH="228600" progId="Equation.DSMT4">
                  <p:embed/>
                </p:oleObj>
              </mc:Choice>
              <mc:Fallback>
                <p:oleObj name="Equation" r:id="rId7" imgW="2145960" imgH="228600" progId="Equation.DSMT4">
                  <p:embed/>
                  <p:pic>
                    <p:nvPicPr>
                      <p:cNvPr id="2222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476" y="4812323"/>
                        <a:ext cx="5791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163803"/>
              </p:ext>
            </p:extLst>
          </p:nvPr>
        </p:nvGraphicFramePr>
        <p:xfrm>
          <a:off x="1588476" y="5421924"/>
          <a:ext cx="57912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9" imgW="2158920" imgH="228600" progId="Equation.DSMT4">
                  <p:embed/>
                </p:oleObj>
              </mc:Choice>
              <mc:Fallback>
                <p:oleObj name="Equation" r:id="rId9" imgW="2158920" imgH="228600" progId="Equation.DSMT4">
                  <p:embed/>
                  <p:pic>
                    <p:nvPicPr>
                      <p:cNvPr id="2222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476" y="5421924"/>
                        <a:ext cx="57912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3038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hPresentasiUntukModulPENS.pptx" id="{23BD0960-48CD-4C49-89E7-CEC4AC1DB7B4}" vid="{3450A636-DD8D-488F-8024-338A71B42E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</TotalTime>
  <Words>1160</Words>
  <Application>Microsoft Office PowerPoint</Application>
  <PresentationFormat>Widescreen</PresentationFormat>
  <Paragraphs>206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Courier New</vt:lpstr>
      <vt:lpstr>Myriad Pro</vt:lpstr>
      <vt:lpstr>Tahoma</vt:lpstr>
      <vt:lpstr>Times New Roman</vt:lpstr>
      <vt:lpstr>Wingdings</vt:lpstr>
      <vt:lpstr>Tema Office</vt:lpstr>
      <vt:lpstr>Equation</vt:lpstr>
      <vt:lpstr>MathType 4.0 Equation</vt:lpstr>
      <vt:lpstr>MODUL 7 Deteksi Tepi</vt:lpstr>
      <vt:lpstr>Materi Kuliah</vt:lpstr>
      <vt:lpstr>Deteksi Tepi</vt:lpstr>
      <vt:lpstr>Gradien</vt:lpstr>
      <vt:lpstr>Vektor magnitude gradien</vt:lpstr>
      <vt:lpstr>Vektor Arah Gradien (1)</vt:lpstr>
      <vt:lpstr>Vektor Arah Gradien(2)</vt:lpstr>
      <vt:lpstr>Vektor Arah Gradien(3)</vt:lpstr>
      <vt:lpstr>Turunan I dan Turunan II</vt:lpstr>
      <vt:lpstr>Laplacian Operator (1)</vt:lpstr>
      <vt:lpstr>Laplacian Operator (2)</vt:lpstr>
      <vt:lpstr>Konsep Zero-Crossing</vt:lpstr>
      <vt:lpstr>Metode Untuk Deteksi Tepi</vt:lpstr>
      <vt:lpstr>Metode Robert</vt:lpstr>
      <vt:lpstr>Metode Robert</vt:lpstr>
      <vt:lpstr>Hasil Metode Robert</vt:lpstr>
      <vt:lpstr>Metode Prewitt</vt:lpstr>
      <vt:lpstr>Metode Prewitt</vt:lpstr>
      <vt:lpstr>Hasil Metode Prewitt</vt:lpstr>
      <vt:lpstr>Metode Sobel</vt:lpstr>
      <vt:lpstr>Metode Sobel</vt:lpstr>
      <vt:lpstr>Hasil Metode Sobel</vt:lpstr>
      <vt:lpstr>Turunan I dan Turunan II</vt:lpstr>
      <vt:lpstr>Filter Laplacian Gaussian (1)</vt:lpstr>
      <vt:lpstr>Filter Laplacian Gaussian (2)</vt:lpstr>
      <vt:lpstr>Filter Laplacian Gaussian (3)</vt:lpstr>
      <vt:lpstr>Filter Laplacian Gaussian (4)</vt:lpstr>
      <vt:lpstr>Filter Laplacian Gaussian (5)</vt:lpstr>
      <vt:lpstr>Filter Laplacian Gaussian (6)</vt:lpstr>
      <vt:lpstr>Filter Laplacian Gaussian (7)</vt:lpstr>
      <vt:lpstr>PowerPoint Presentation</vt:lpstr>
      <vt:lpstr>Terima Kasih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PENGENALAN IMAGE PROCESSING</dc:title>
  <dc:creator>Nana</dc:creator>
  <cp:lastModifiedBy>Nana</cp:lastModifiedBy>
  <cp:revision>94</cp:revision>
  <dcterms:created xsi:type="dcterms:W3CDTF">2016-08-29T14:47:27Z</dcterms:created>
  <dcterms:modified xsi:type="dcterms:W3CDTF">2016-12-19T14:28:39Z</dcterms:modified>
</cp:coreProperties>
</file>