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/>
      <a:tcStyle>
        <a:tcBdr/>
        <a:fill>
          <a:solidFill>
            <a:srgbClr val="E7ECF3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2CD"/>
          </a:solidFill>
        </a:fill>
      </a:tcStyle>
    </a:wholeTbl>
    <a:band2H>
      <a:tcTxStyle/>
      <a:tcStyle>
        <a:tcBdr/>
        <a:fill>
          <a:solidFill>
            <a:srgbClr val="EDF1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CCCC"/>
          </a:solidFill>
        </a:fill>
      </a:tcStyle>
    </a:wholeTbl>
    <a:band2H>
      <a:tcTxStyle/>
      <a:tcStyle>
        <a:tcBdr/>
        <a:fill>
          <a:solidFill>
            <a:srgbClr val="EE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66"/>
  </p:normalViewPr>
  <p:slideViewPr>
    <p:cSldViewPr snapToGrid="0" snapToObjects="1">
      <p:cViewPr varScale="1">
        <p:scale>
          <a:sx n="98" d="100"/>
          <a:sy n="98" d="100"/>
        </p:scale>
        <p:origin x="1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5" name="Shape 14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Helvetica Neue"/>
      </a:defRPr>
    </a:lvl1pPr>
    <a:lvl2pPr indent="228600" latinLnBrk="0">
      <a:defRPr>
        <a:latin typeface="+mj-lt"/>
        <a:ea typeface="+mj-ea"/>
        <a:cs typeface="+mj-cs"/>
        <a:sym typeface="Helvetica Neue"/>
      </a:defRPr>
    </a:lvl2pPr>
    <a:lvl3pPr indent="457200" latinLnBrk="0">
      <a:defRPr>
        <a:latin typeface="+mj-lt"/>
        <a:ea typeface="+mj-ea"/>
        <a:cs typeface="+mj-cs"/>
        <a:sym typeface="Helvetica Neue"/>
      </a:defRPr>
    </a:lvl3pPr>
    <a:lvl4pPr indent="685800" latinLnBrk="0">
      <a:defRPr>
        <a:latin typeface="+mj-lt"/>
        <a:ea typeface="+mj-ea"/>
        <a:cs typeface="+mj-cs"/>
        <a:sym typeface="Helvetica Neue"/>
      </a:defRPr>
    </a:lvl4pPr>
    <a:lvl5pPr indent="914400" latinLnBrk="0">
      <a:defRPr>
        <a:latin typeface="+mj-lt"/>
        <a:ea typeface="+mj-ea"/>
        <a:cs typeface="+mj-cs"/>
        <a:sym typeface="Helvetica Neue"/>
      </a:defRPr>
    </a:lvl5pPr>
    <a:lvl6pPr indent="1143000" latinLnBrk="0">
      <a:defRPr>
        <a:latin typeface="+mj-lt"/>
        <a:ea typeface="+mj-ea"/>
        <a:cs typeface="+mj-cs"/>
        <a:sym typeface="Helvetica Neue"/>
      </a:defRPr>
    </a:lvl6pPr>
    <a:lvl7pPr indent="1371600" latinLnBrk="0">
      <a:defRPr>
        <a:latin typeface="+mj-lt"/>
        <a:ea typeface="+mj-ea"/>
        <a:cs typeface="+mj-cs"/>
        <a:sym typeface="Helvetica Neue"/>
      </a:defRPr>
    </a:lvl7pPr>
    <a:lvl8pPr indent="1600200" latinLnBrk="0">
      <a:defRPr>
        <a:latin typeface="+mj-lt"/>
        <a:ea typeface="+mj-ea"/>
        <a:cs typeface="+mj-cs"/>
        <a:sym typeface="Helvetica Neue"/>
      </a:defRPr>
    </a:lvl8pPr>
    <a:lvl9pPr indent="1828800" latinLnBrk="0">
      <a:defRPr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7" name="Shape 15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r>
              <a:t>3,5 billion is about 49% of all people in earth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721425" y="3785246"/>
            <a:ext cx="5216700" cy="1546501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>
                <a:solidFill>
                  <a:srgbClr val="2185C5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6" name="Shape 16"/>
          <p:cNvSpPr/>
          <p:nvPr/>
        </p:nvSpPr>
        <p:spPr>
          <a:xfrm>
            <a:off x="5938246" y="3377550"/>
            <a:ext cx="721801" cy="102900"/>
          </a:xfrm>
          <a:prstGeom prst="rect">
            <a:avLst/>
          </a:prstGeom>
          <a:solidFill>
            <a:srgbClr val="FF971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7" name="Shape 17"/>
          <p:cNvSpPr/>
          <p:nvPr/>
        </p:nvSpPr>
        <p:spPr>
          <a:xfrm>
            <a:off x="6659860" y="3377550"/>
            <a:ext cx="721801" cy="102900"/>
          </a:xfrm>
          <a:prstGeom prst="rect">
            <a:avLst/>
          </a:prstGeom>
          <a:solidFill>
            <a:srgbClr val="F20253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-2" y="3377550"/>
            <a:ext cx="721802" cy="102900"/>
          </a:xfrm>
          <a:prstGeom prst="rect">
            <a:avLst/>
          </a:prstGeom>
          <a:solidFill>
            <a:srgbClr val="7ECEFD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9" name="Shape 19"/>
          <p:cNvSpPr/>
          <p:nvPr/>
        </p:nvSpPr>
        <p:spPr>
          <a:xfrm>
            <a:off x="721423" y="3377550"/>
            <a:ext cx="5216701" cy="102900"/>
          </a:xfrm>
          <a:prstGeom prst="rect">
            <a:avLst/>
          </a:prstGeom>
          <a:solidFill>
            <a:srgbClr val="2185C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color background">
    <p:bg>
      <p:bgPr>
        <a:solidFill>
          <a:srgbClr val="2185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7356365" y="6755100"/>
            <a:ext cx="893700" cy="102900"/>
          </a:xfrm>
          <a:prstGeom prst="rect">
            <a:avLst/>
          </a:prstGeom>
          <a:solidFill>
            <a:srgbClr val="FF971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8250311" y="6755100"/>
            <a:ext cx="893700" cy="102900"/>
          </a:xfrm>
          <a:prstGeom prst="rect">
            <a:avLst/>
          </a:prstGeom>
          <a:solidFill>
            <a:srgbClr val="F20253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-1" y="6755100"/>
            <a:ext cx="893701" cy="1029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893708" y="6755100"/>
            <a:ext cx="6462602" cy="102900"/>
          </a:xfrm>
          <a:prstGeom prst="rect">
            <a:avLst/>
          </a:prstGeom>
          <a:solidFill>
            <a:srgbClr val="7ECEFD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893700" y="274649"/>
            <a:ext cx="646260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893700" y="1831450"/>
            <a:ext cx="6462601" cy="47363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</a:lvl1pPr>
            <a:lvl2pPr>
              <a:spcBef>
                <a:spcPts val="0"/>
              </a:spcBef>
            </a:lvl2pPr>
            <a:lvl3pPr>
              <a:spcBef>
                <a:spcPts val="0"/>
              </a:spcBef>
            </a:lvl3pPr>
            <a:lvl4pPr>
              <a:spcBef>
                <a:spcPts val="0"/>
              </a:spcBef>
            </a:lvl4pPr>
            <a:lvl5pPr>
              <a:spcBef>
                <a:spcPts val="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hape 119"/>
          <p:cNvSpPr/>
          <p:nvPr/>
        </p:nvSpPr>
        <p:spPr>
          <a:xfrm>
            <a:off x="7356365" y="6755100"/>
            <a:ext cx="893700" cy="102900"/>
          </a:xfrm>
          <a:prstGeom prst="rect">
            <a:avLst/>
          </a:prstGeom>
          <a:solidFill>
            <a:srgbClr val="FF971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8250311" y="6755100"/>
            <a:ext cx="893700" cy="102900"/>
          </a:xfrm>
          <a:prstGeom prst="rect">
            <a:avLst/>
          </a:prstGeom>
          <a:solidFill>
            <a:srgbClr val="F20253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-1" y="6755100"/>
            <a:ext cx="893701" cy="102900"/>
          </a:xfrm>
          <a:prstGeom prst="rect">
            <a:avLst/>
          </a:prstGeom>
          <a:solidFill>
            <a:srgbClr val="7ECEFD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893708" y="6755100"/>
            <a:ext cx="6462602" cy="102900"/>
          </a:xfrm>
          <a:prstGeom prst="rect">
            <a:avLst/>
          </a:prstGeom>
          <a:solidFill>
            <a:srgbClr val="2185C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+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xfrm>
            <a:off x="893700" y="274649"/>
            <a:ext cx="646260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893700" y="1600200"/>
            <a:ext cx="2371201" cy="49677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sz="quarter" idx="13"/>
          </p:nvPr>
        </p:nvSpPr>
        <p:spPr>
          <a:xfrm>
            <a:off x="3386402" y="1600199"/>
            <a:ext cx="2371202" cy="496770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 sz="1400"/>
            </a:pPr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4"/>
          </p:nvPr>
        </p:nvSpPr>
        <p:spPr>
          <a:xfrm>
            <a:off x="5879107" y="1600199"/>
            <a:ext cx="2371201" cy="496770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 sz="1400"/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356365" y="6755100"/>
            <a:ext cx="893700" cy="102900"/>
          </a:xfrm>
          <a:prstGeom prst="rect">
            <a:avLst/>
          </a:prstGeom>
          <a:solidFill>
            <a:srgbClr val="FF971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8250311" y="6755100"/>
            <a:ext cx="893700" cy="102900"/>
          </a:xfrm>
          <a:prstGeom prst="rect">
            <a:avLst/>
          </a:prstGeom>
          <a:solidFill>
            <a:srgbClr val="F20253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-1" y="6755100"/>
            <a:ext cx="893701" cy="102900"/>
          </a:xfrm>
          <a:prstGeom prst="rect">
            <a:avLst/>
          </a:prstGeom>
          <a:solidFill>
            <a:srgbClr val="7ECEFD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893708" y="6755100"/>
            <a:ext cx="6462602" cy="102900"/>
          </a:xfrm>
          <a:prstGeom prst="rect">
            <a:avLst/>
          </a:prstGeom>
          <a:solidFill>
            <a:srgbClr val="2185C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-1"/>
            <a:ext cx="9144000" cy="5323802"/>
          </a:xfrm>
          <a:prstGeom prst="rect">
            <a:avLst/>
          </a:prstGeom>
          <a:solidFill>
            <a:srgbClr val="2185C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685800" y="2111123"/>
            <a:ext cx="7772400" cy="15465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685800" y="3786737"/>
            <a:ext cx="7772400" cy="10464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spcBef>
                <a:spcPts val="0"/>
              </a:spcBef>
              <a:buClrTx/>
              <a:buSzTx/>
              <a:buFontTx/>
              <a:buNone/>
              <a:defRPr sz="2400" b="1">
                <a:solidFill>
                  <a:srgbClr val="FFFFFF"/>
                </a:solidFill>
              </a:defRPr>
            </a:lvl1pPr>
            <a:lvl2pPr algn="ctr">
              <a:spcBef>
                <a:spcPts val="0"/>
              </a:spcBef>
              <a:buClrTx/>
              <a:buFontTx/>
              <a:defRPr sz="2400" b="1">
                <a:solidFill>
                  <a:srgbClr val="FFFFFF"/>
                </a:solidFill>
              </a:defRPr>
            </a:lvl2pPr>
            <a:lvl3pPr algn="ctr">
              <a:spcBef>
                <a:spcPts val="0"/>
              </a:spcBef>
              <a:buClrTx/>
              <a:buFontTx/>
              <a:defRPr sz="2400" b="1">
                <a:solidFill>
                  <a:srgbClr val="FFFFFF"/>
                </a:solidFill>
              </a:defRPr>
            </a:lvl3pPr>
            <a:lvl4pPr algn="ctr">
              <a:spcBef>
                <a:spcPts val="0"/>
              </a:spcBef>
              <a:buClrTx/>
              <a:buFontTx/>
              <a:defRPr sz="2400" b="1">
                <a:solidFill>
                  <a:srgbClr val="FFFFFF"/>
                </a:solidFill>
              </a:defRPr>
            </a:lvl4pPr>
            <a:lvl5pPr algn="ctr">
              <a:spcBef>
                <a:spcPts val="0"/>
              </a:spcBef>
              <a:buClrTx/>
              <a:buFontTx/>
              <a:defRPr sz="2400" b="1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hape 30"/>
          <p:cNvSpPr/>
          <p:nvPr/>
        </p:nvSpPr>
        <p:spPr>
          <a:xfrm>
            <a:off x="3047702" y="5323799"/>
            <a:ext cx="3047701" cy="102900"/>
          </a:xfrm>
          <a:prstGeom prst="rect">
            <a:avLst/>
          </a:prstGeom>
          <a:solidFill>
            <a:srgbClr val="FF971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6096270" y="5323799"/>
            <a:ext cx="3047701" cy="102900"/>
          </a:xfrm>
          <a:prstGeom prst="rect">
            <a:avLst/>
          </a:prstGeom>
          <a:solidFill>
            <a:srgbClr val="F20253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2" name="Shape 32"/>
          <p:cNvSpPr/>
          <p:nvPr/>
        </p:nvSpPr>
        <p:spPr>
          <a:xfrm>
            <a:off x="0" y="5323799"/>
            <a:ext cx="3047702" cy="102900"/>
          </a:xfrm>
          <a:prstGeom prst="rect">
            <a:avLst/>
          </a:prstGeom>
          <a:solidFill>
            <a:srgbClr val="7ECEFD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710425" y="2882400"/>
            <a:ext cx="5723700" cy="10932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i="1"/>
            </a:lvl1pPr>
            <a:lvl2pPr algn="ctr">
              <a:spcBef>
                <a:spcPts val="0"/>
              </a:spcBef>
              <a:defRPr i="1"/>
            </a:lvl2pPr>
            <a:lvl3pPr algn="ctr">
              <a:spcBef>
                <a:spcPts val="0"/>
              </a:spcBef>
              <a:defRPr i="1"/>
            </a:lvl3pPr>
            <a:lvl4pPr algn="ctr">
              <a:spcBef>
                <a:spcPts val="0"/>
              </a:spcBef>
              <a:defRPr i="1"/>
            </a:lvl4pPr>
            <a:lvl5pPr algn="ctr">
              <a:spcBef>
                <a:spcPts val="0"/>
              </a:spcBef>
              <a:defRPr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/>
        </p:nvSpPr>
        <p:spPr>
          <a:xfrm>
            <a:off x="3593400" y="1575224"/>
            <a:ext cx="1957199" cy="1539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9600" b="1">
                <a:solidFill>
                  <a:srgbClr val="97ABBC"/>
                </a:solidFill>
              </a:defRPr>
            </a:lvl1pPr>
          </a:lstStyle>
          <a:p>
            <a:r>
              <a:t>“</a:t>
            </a:r>
          </a:p>
        </p:txBody>
      </p:sp>
      <p:sp>
        <p:nvSpPr>
          <p:cNvPr id="42" name="Shape 42"/>
          <p:cNvSpPr/>
          <p:nvPr/>
        </p:nvSpPr>
        <p:spPr>
          <a:xfrm>
            <a:off x="5723282" y="2132900"/>
            <a:ext cx="1710301" cy="102900"/>
          </a:xfrm>
          <a:prstGeom prst="rect">
            <a:avLst/>
          </a:prstGeom>
          <a:solidFill>
            <a:srgbClr val="FF971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3" name="Shape 43"/>
          <p:cNvSpPr/>
          <p:nvPr/>
        </p:nvSpPr>
        <p:spPr>
          <a:xfrm>
            <a:off x="7434175" y="2132900"/>
            <a:ext cx="1710301" cy="102900"/>
          </a:xfrm>
          <a:prstGeom prst="rect">
            <a:avLst/>
          </a:prstGeom>
          <a:solidFill>
            <a:srgbClr val="F20253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4" name="Shape 44"/>
          <p:cNvSpPr/>
          <p:nvPr/>
        </p:nvSpPr>
        <p:spPr>
          <a:xfrm>
            <a:off x="0" y="2132900"/>
            <a:ext cx="1710300" cy="102900"/>
          </a:xfrm>
          <a:prstGeom prst="rect">
            <a:avLst/>
          </a:prstGeom>
          <a:solidFill>
            <a:srgbClr val="7ECEFD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5" name="Shape 45"/>
          <p:cNvSpPr/>
          <p:nvPr/>
        </p:nvSpPr>
        <p:spPr>
          <a:xfrm>
            <a:off x="1710424" y="2132900"/>
            <a:ext cx="1710300" cy="102900"/>
          </a:xfrm>
          <a:prstGeom prst="rect">
            <a:avLst/>
          </a:prstGeom>
          <a:solidFill>
            <a:srgbClr val="2185C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893700" y="274649"/>
            <a:ext cx="646260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xfrm>
            <a:off x="893700" y="1831450"/>
            <a:ext cx="6462601" cy="47363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</a:lvl1pPr>
            <a:lvl2pPr>
              <a:spcBef>
                <a:spcPts val="0"/>
              </a:spcBef>
            </a:lvl2pPr>
            <a:lvl3pPr>
              <a:spcBef>
                <a:spcPts val="0"/>
              </a:spcBef>
            </a:lvl3pPr>
            <a:lvl4pPr>
              <a:spcBef>
                <a:spcPts val="0"/>
              </a:spcBef>
            </a:lvl4pPr>
            <a:lvl5pPr>
              <a:spcBef>
                <a:spcPts val="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893700" y="274649"/>
            <a:ext cx="646260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sz="half" idx="1"/>
          </p:nvPr>
        </p:nvSpPr>
        <p:spPr>
          <a:xfrm>
            <a:off x="893625" y="1600200"/>
            <a:ext cx="3136801" cy="49677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hape 64"/>
          <p:cNvSpPr>
            <a:spLocks noGrp="1"/>
          </p:cNvSpPr>
          <p:nvPr>
            <p:ph type="body" sz="half" idx="13"/>
          </p:nvPr>
        </p:nvSpPr>
        <p:spPr>
          <a:xfrm>
            <a:off x="4219454" y="1600199"/>
            <a:ext cx="3136801" cy="496770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 sz="1800"/>
            </a:pPr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893700" y="274649"/>
            <a:ext cx="646260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893700" y="1600200"/>
            <a:ext cx="2371201" cy="49677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quarter" idx="13"/>
          </p:nvPr>
        </p:nvSpPr>
        <p:spPr>
          <a:xfrm>
            <a:off x="3386402" y="1600199"/>
            <a:ext cx="2371202" cy="496770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 sz="14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body" sz="quarter" idx="14"/>
          </p:nvPr>
        </p:nvSpPr>
        <p:spPr>
          <a:xfrm>
            <a:off x="5879107" y="1600199"/>
            <a:ext cx="2371201" cy="496770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 sz="1400"/>
            </a:pPr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893700" y="274649"/>
            <a:ext cx="646260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sz="quarter" idx="1"/>
          </p:nvPr>
        </p:nvSpPr>
        <p:spPr>
          <a:xfrm>
            <a:off x="893700" y="6199949"/>
            <a:ext cx="6462601" cy="46770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spcBef>
                <a:spcPts val="300"/>
              </a:spcBef>
              <a:buClrTx/>
              <a:buSzTx/>
              <a:buFontTx/>
              <a:buNone/>
              <a:defRPr sz="1400">
                <a:solidFill>
                  <a:srgbClr val="2185C5"/>
                </a:solidFill>
              </a:defRPr>
            </a:lvl1pPr>
            <a:lvl2pPr>
              <a:spcBef>
                <a:spcPts val="300"/>
              </a:spcBef>
              <a:buClrTx/>
              <a:buFontTx/>
              <a:defRPr sz="1400">
                <a:solidFill>
                  <a:srgbClr val="2185C5"/>
                </a:solidFill>
              </a:defRPr>
            </a:lvl2pPr>
            <a:lvl3pPr>
              <a:spcBef>
                <a:spcPts val="300"/>
              </a:spcBef>
              <a:buClrTx/>
              <a:buFontTx/>
              <a:defRPr sz="1400">
                <a:solidFill>
                  <a:srgbClr val="2185C5"/>
                </a:solidFill>
              </a:defRPr>
            </a:lvl3pPr>
            <a:lvl4pPr>
              <a:spcBef>
                <a:spcPts val="300"/>
              </a:spcBef>
              <a:buClrTx/>
              <a:buFontTx/>
              <a:defRPr sz="1400">
                <a:solidFill>
                  <a:srgbClr val="2185C5"/>
                </a:solidFill>
              </a:defRPr>
            </a:lvl4pPr>
            <a:lvl5pPr>
              <a:spcBef>
                <a:spcPts val="300"/>
              </a:spcBef>
              <a:buClrTx/>
              <a:buFontTx/>
              <a:defRPr sz="1400">
                <a:solidFill>
                  <a:srgbClr val="2185C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7356365" y="6755100"/>
            <a:ext cx="893700" cy="102900"/>
          </a:xfrm>
          <a:prstGeom prst="rect">
            <a:avLst/>
          </a:prstGeom>
          <a:solidFill>
            <a:srgbClr val="FF971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" name="Shape 3"/>
          <p:cNvSpPr/>
          <p:nvPr/>
        </p:nvSpPr>
        <p:spPr>
          <a:xfrm>
            <a:off x="8250311" y="6755100"/>
            <a:ext cx="893700" cy="102900"/>
          </a:xfrm>
          <a:prstGeom prst="rect">
            <a:avLst/>
          </a:prstGeom>
          <a:solidFill>
            <a:srgbClr val="F20253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" name="Shape 4"/>
          <p:cNvSpPr/>
          <p:nvPr/>
        </p:nvSpPr>
        <p:spPr>
          <a:xfrm>
            <a:off x="-1" y="6755100"/>
            <a:ext cx="893701" cy="102900"/>
          </a:xfrm>
          <a:prstGeom prst="rect">
            <a:avLst/>
          </a:prstGeom>
          <a:solidFill>
            <a:srgbClr val="7ECEFD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" name="Shape 5"/>
          <p:cNvSpPr/>
          <p:nvPr/>
        </p:nvSpPr>
        <p:spPr>
          <a:xfrm>
            <a:off x="893708" y="6755100"/>
            <a:ext cx="6462602" cy="102900"/>
          </a:xfrm>
          <a:prstGeom prst="rect">
            <a:avLst/>
          </a:prstGeom>
          <a:solidFill>
            <a:srgbClr val="2185C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/>
          <a:lstStyle/>
          <a:p>
            <a: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97ABBC"/>
          </a:solidFill>
          <a:uFillTx/>
          <a:latin typeface="Raleway"/>
          <a:ea typeface="Raleway"/>
          <a:cs typeface="Raleway"/>
          <a:sym typeface="Ralewa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97ABBC"/>
          </a:solidFill>
          <a:uFillTx/>
          <a:latin typeface="Raleway"/>
          <a:ea typeface="Raleway"/>
          <a:cs typeface="Raleway"/>
          <a:sym typeface="Ralewa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97ABBC"/>
          </a:solidFill>
          <a:uFillTx/>
          <a:latin typeface="Raleway"/>
          <a:ea typeface="Raleway"/>
          <a:cs typeface="Raleway"/>
          <a:sym typeface="Ralewa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97ABBC"/>
          </a:solidFill>
          <a:uFillTx/>
          <a:latin typeface="Raleway"/>
          <a:ea typeface="Raleway"/>
          <a:cs typeface="Raleway"/>
          <a:sym typeface="Ralewa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97ABBC"/>
          </a:solidFill>
          <a:uFillTx/>
          <a:latin typeface="Raleway"/>
          <a:ea typeface="Raleway"/>
          <a:cs typeface="Raleway"/>
          <a:sym typeface="Ralewa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97ABBC"/>
          </a:solidFill>
          <a:uFillTx/>
          <a:latin typeface="Raleway"/>
          <a:ea typeface="Raleway"/>
          <a:cs typeface="Raleway"/>
          <a:sym typeface="Ralewa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97ABBC"/>
          </a:solidFill>
          <a:uFillTx/>
          <a:latin typeface="Raleway"/>
          <a:ea typeface="Raleway"/>
          <a:cs typeface="Raleway"/>
          <a:sym typeface="Ralewa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97ABBC"/>
          </a:solidFill>
          <a:uFillTx/>
          <a:latin typeface="Raleway"/>
          <a:ea typeface="Raleway"/>
          <a:cs typeface="Raleway"/>
          <a:sym typeface="Ralewa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97ABBC"/>
          </a:solidFill>
          <a:uFillTx/>
          <a:latin typeface="Raleway"/>
          <a:ea typeface="Raleway"/>
          <a:cs typeface="Raleway"/>
          <a:sym typeface="Raleway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677480"/>
        </a:buClr>
        <a:buSzPct val="100000"/>
        <a:buFont typeface="Helvetica"/>
        <a:buChar char="▷"/>
        <a:tabLst/>
        <a:defRPr sz="3000" b="0" i="0" u="none" strike="noStrike" cap="none" spc="0" baseline="0">
          <a:ln>
            <a:noFill/>
          </a:ln>
          <a:solidFill>
            <a:srgbClr val="677480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677480"/>
        </a:buClr>
        <a:buSzTx/>
        <a:buFont typeface="Helvetica"/>
        <a:buNone/>
        <a:tabLst/>
        <a:defRPr sz="3000" b="0" i="0" u="none" strike="noStrike" cap="none" spc="0" baseline="0">
          <a:ln>
            <a:noFill/>
          </a:ln>
          <a:solidFill>
            <a:srgbClr val="677480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677480"/>
        </a:buClr>
        <a:buSzTx/>
        <a:buFont typeface="Helvetica"/>
        <a:buNone/>
        <a:tabLst/>
        <a:defRPr sz="3000" b="0" i="0" u="none" strike="noStrike" cap="none" spc="0" baseline="0">
          <a:ln>
            <a:noFill/>
          </a:ln>
          <a:solidFill>
            <a:srgbClr val="677480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677480"/>
        </a:buClr>
        <a:buSzTx/>
        <a:buFont typeface="Helvetica"/>
        <a:buNone/>
        <a:tabLst/>
        <a:defRPr sz="3000" b="0" i="0" u="none" strike="noStrike" cap="none" spc="0" baseline="0">
          <a:ln>
            <a:noFill/>
          </a:ln>
          <a:solidFill>
            <a:srgbClr val="677480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677480"/>
        </a:buClr>
        <a:buSzTx/>
        <a:buFont typeface="Helvetica"/>
        <a:buNone/>
        <a:tabLst/>
        <a:defRPr sz="3000" b="0" i="0" u="none" strike="noStrike" cap="none" spc="0" baseline="0">
          <a:ln>
            <a:noFill/>
          </a:ln>
          <a:solidFill>
            <a:srgbClr val="677480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677480"/>
        </a:buClr>
        <a:buSzTx/>
        <a:buFont typeface="Helvetica"/>
        <a:buNone/>
        <a:tabLst/>
        <a:defRPr sz="3000" b="0" i="0" u="none" strike="noStrike" cap="none" spc="0" baseline="0">
          <a:ln>
            <a:noFill/>
          </a:ln>
          <a:solidFill>
            <a:srgbClr val="677480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677480"/>
        </a:buClr>
        <a:buSzTx/>
        <a:buFont typeface="Helvetica"/>
        <a:buNone/>
        <a:tabLst/>
        <a:defRPr sz="3000" b="0" i="0" u="none" strike="noStrike" cap="none" spc="0" baseline="0">
          <a:ln>
            <a:noFill/>
          </a:ln>
          <a:solidFill>
            <a:srgbClr val="677480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677480"/>
        </a:buClr>
        <a:buSzTx/>
        <a:buFont typeface="Helvetica"/>
        <a:buNone/>
        <a:tabLst/>
        <a:defRPr sz="3000" b="0" i="0" u="none" strike="noStrike" cap="none" spc="0" baseline="0">
          <a:ln>
            <a:noFill/>
          </a:ln>
          <a:solidFill>
            <a:srgbClr val="677480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677480"/>
        </a:buClr>
        <a:buSzTx/>
        <a:buFont typeface="Helvetica"/>
        <a:buNone/>
        <a:tabLst/>
        <a:defRPr sz="3000" b="0" i="0" u="none" strike="noStrike" cap="none" spc="0" baseline="0">
          <a:ln>
            <a:noFill/>
          </a:ln>
          <a:solidFill>
            <a:srgbClr val="67748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jpe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Relationship Id="rId3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xfrm>
            <a:off x="734125" y="2407816"/>
            <a:ext cx="6764710" cy="1092201"/>
          </a:xfrm>
          <a:prstGeom prst="rect">
            <a:avLst/>
          </a:prstGeom>
        </p:spPr>
        <p:txBody>
          <a:bodyPr/>
          <a:lstStyle>
            <a:lvl1pPr defTabSz="521208">
              <a:defRPr sz="2736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Data Analytics pada Aplikasi Mata Garuda menggunakan Multi-Bro IDS Sensor</a:t>
            </a:r>
          </a:p>
        </p:txBody>
      </p:sp>
      <p:sp>
        <p:nvSpPr>
          <p:cNvPr id="148" name="Shape 148"/>
          <p:cNvSpPr>
            <a:spLocks noGrp="1"/>
          </p:cNvSpPr>
          <p:nvPr>
            <p:ph type="body" sz="quarter" idx="4294967295"/>
          </p:nvPr>
        </p:nvSpPr>
        <p:spPr>
          <a:xfrm>
            <a:off x="786573" y="1652942"/>
            <a:ext cx="4934001" cy="482601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>
            <a:lvl1pPr defTabSz="584200">
              <a:spcBef>
                <a:spcPts val="0"/>
              </a:spcBef>
              <a:buClrTx/>
              <a:buSzTx/>
              <a:buFontTx/>
              <a:buNone/>
              <a:defRPr sz="25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/>
              <a:t>Final </a:t>
            </a:r>
            <a:r>
              <a:rPr smtClean="0"/>
              <a:t>Project</a:t>
            </a:r>
            <a:r>
              <a:rPr lang="en-US" smtClean="0"/>
              <a:t> Progress</a:t>
            </a:r>
            <a:endParaRPr dirty="0"/>
          </a:p>
        </p:txBody>
      </p:sp>
      <p:sp>
        <p:nvSpPr>
          <p:cNvPr id="149" name="Shape 149"/>
          <p:cNvSpPr/>
          <p:nvPr/>
        </p:nvSpPr>
        <p:spPr>
          <a:xfrm>
            <a:off x="836191" y="3772291"/>
            <a:ext cx="483476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Abid Famasya Abdillah (2110131016)</a:t>
            </a:r>
          </a:p>
        </p:txBody>
      </p:sp>
      <p:sp>
        <p:nvSpPr>
          <p:cNvPr id="150" name="Shape 150"/>
          <p:cNvSpPr/>
          <p:nvPr/>
        </p:nvSpPr>
        <p:spPr>
          <a:xfrm>
            <a:off x="839278" y="4673737"/>
            <a:ext cx="386892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4200"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Supervised by:</a:t>
            </a:r>
          </a:p>
          <a:p>
            <a:pPr defTabSz="584200"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Ferry Astika S, ST, M.Sc.</a:t>
            </a:r>
          </a:p>
          <a:p>
            <a:pPr defTabSz="584200"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Iwan Syarif, S.Kom., M.Sc., Ph.D.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title"/>
          </p:nvPr>
        </p:nvSpPr>
        <p:spPr>
          <a:xfrm>
            <a:off x="893699" y="274649"/>
            <a:ext cx="6462602" cy="1143001"/>
          </a:xfrm>
          <a:prstGeom prst="rect">
            <a:avLst/>
          </a:prstGeom>
        </p:spPr>
        <p:txBody>
          <a:bodyPr/>
          <a:lstStyle/>
          <a:p>
            <a:r>
              <a:t>Log parser</a:t>
            </a:r>
          </a:p>
        </p:txBody>
      </p:sp>
      <p:pic>
        <p:nvPicPr>
          <p:cNvPr id="188" name="Screen Shot 2016-07-29 at 23.46.0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5636" y="1946452"/>
            <a:ext cx="974634" cy="1143001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Shape 189"/>
          <p:cNvSpPr/>
          <p:nvPr/>
        </p:nvSpPr>
        <p:spPr>
          <a:xfrm>
            <a:off x="2247900" y="2292700"/>
            <a:ext cx="868300" cy="450504"/>
          </a:xfrm>
          <a:prstGeom prst="rightArrow">
            <a:avLst>
              <a:gd name="adj1" fmla="val 32000"/>
              <a:gd name="adj2" fmla="val 94694"/>
            </a:avLst>
          </a:prstGeom>
          <a:solidFill>
            <a:schemeClr val="accent2"/>
          </a:solidFill>
          <a:ln w="25400">
            <a:solidFill>
              <a:srgbClr val="9E742A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901810" y="3296872"/>
            <a:ext cx="1222286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Raw packet logs</a:t>
            </a:r>
          </a:p>
        </p:txBody>
      </p:sp>
      <p:pic>
        <p:nvPicPr>
          <p:cNvPr id="191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63829" y="2000250"/>
            <a:ext cx="4472988" cy="2711145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hape 192"/>
          <p:cNvSpPr/>
          <p:nvPr/>
        </p:nvSpPr>
        <p:spPr>
          <a:xfrm>
            <a:off x="795141" y="4970498"/>
            <a:ext cx="6951599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r>
              <a:t>Log parser retrieved it and parse it into more readable format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xfrm>
            <a:off x="893699" y="274649"/>
            <a:ext cx="6462602" cy="1143001"/>
          </a:xfrm>
          <a:prstGeom prst="rect">
            <a:avLst/>
          </a:prstGeom>
        </p:spPr>
        <p:txBody>
          <a:bodyPr/>
          <a:lstStyle/>
          <a:p>
            <a:r>
              <a:t>Retrieve and save</a:t>
            </a:r>
          </a:p>
        </p:txBody>
      </p:sp>
      <p:pic>
        <p:nvPicPr>
          <p:cNvPr id="195" name="Screen Shot 2016-07-29 at 23.46.0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5636" y="1946452"/>
            <a:ext cx="974634" cy="1143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Shape 196"/>
          <p:cNvSpPr/>
          <p:nvPr/>
        </p:nvSpPr>
        <p:spPr>
          <a:xfrm>
            <a:off x="2247900" y="2292700"/>
            <a:ext cx="868300" cy="450504"/>
          </a:xfrm>
          <a:prstGeom prst="rightArrow">
            <a:avLst>
              <a:gd name="adj1" fmla="val 32000"/>
              <a:gd name="adj2" fmla="val 94694"/>
            </a:avLst>
          </a:prstGeom>
          <a:solidFill>
            <a:schemeClr val="accent2"/>
          </a:solidFill>
          <a:ln w="25400">
            <a:solidFill>
              <a:srgbClr val="9E742A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901810" y="3296872"/>
            <a:ext cx="1222286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Raw packet logs</a:t>
            </a:r>
          </a:p>
        </p:txBody>
      </p:sp>
      <p:pic>
        <p:nvPicPr>
          <p:cNvPr id="198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63829" y="2000250"/>
            <a:ext cx="2016004" cy="1221930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Shape 199"/>
          <p:cNvSpPr/>
          <p:nvPr/>
        </p:nvSpPr>
        <p:spPr>
          <a:xfrm>
            <a:off x="3760688" y="3296872"/>
            <a:ext cx="1222286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Raw packet logs</a:t>
            </a:r>
          </a:p>
        </p:txBody>
      </p:sp>
      <p:sp>
        <p:nvSpPr>
          <p:cNvPr id="200" name="Shape 200"/>
          <p:cNvSpPr/>
          <p:nvPr/>
        </p:nvSpPr>
        <p:spPr>
          <a:xfrm>
            <a:off x="5627463" y="2292700"/>
            <a:ext cx="868300" cy="450504"/>
          </a:xfrm>
          <a:prstGeom prst="rightArrow">
            <a:avLst>
              <a:gd name="adj1" fmla="val 32000"/>
              <a:gd name="adj2" fmla="val 94694"/>
            </a:avLst>
          </a:prstGeom>
          <a:solidFill>
            <a:schemeClr val="accent2"/>
          </a:solidFill>
          <a:ln w="25400">
            <a:solidFill>
              <a:srgbClr val="9E742A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01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31073" y="1849309"/>
            <a:ext cx="1744286" cy="1337286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Shape 202"/>
          <p:cNvSpPr/>
          <p:nvPr/>
        </p:nvSpPr>
        <p:spPr>
          <a:xfrm rot="8341320">
            <a:off x="6592662" y="4051973"/>
            <a:ext cx="868300" cy="450504"/>
          </a:xfrm>
          <a:prstGeom prst="rightArrow">
            <a:avLst>
              <a:gd name="adj1" fmla="val 32000"/>
              <a:gd name="adj2" fmla="val 94694"/>
            </a:avLst>
          </a:prstGeom>
          <a:solidFill>
            <a:schemeClr val="accent2"/>
          </a:solidFill>
          <a:ln w="25400">
            <a:solidFill>
              <a:srgbClr val="9E742A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6729570" y="3309988"/>
            <a:ext cx="2147291" cy="492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Multiple network sensors collected</a:t>
            </a:r>
          </a:p>
        </p:txBody>
      </p:sp>
      <p:sp>
        <p:nvSpPr>
          <p:cNvPr id="204" name="Shape 204"/>
          <p:cNvSpPr/>
          <p:nvPr/>
        </p:nvSpPr>
        <p:spPr>
          <a:xfrm>
            <a:off x="2009924" y="5694350"/>
            <a:ext cx="5124152" cy="667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Saved into distributed servers to gain MapReduce processing capability</a:t>
            </a:r>
          </a:p>
        </p:txBody>
      </p:sp>
      <p:pic>
        <p:nvPicPr>
          <p:cNvPr id="205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260176" y="3931685"/>
            <a:ext cx="2623648" cy="1647651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Shape 206"/>
          <p:cNvSpPr/>
          <p:nvPr/>
        </p:nvSpPr>
        <p:spPr>
          <a:xfrm>
            <a:off x="6729570" y="1664698"/>
            <a:ext cx="2147291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r>
              <a:t>Log Parser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xfrm>
            <a:off x="893699" y="274649"/>
            <a:ext cx="6462602" cy="1143001"/>
          </a:xfrm>
          <a:prstGeom prst="rect">
            <a:avLst/>
          </a:prstGeom>
        </p:spPr>
        <p:txBody>
          <a:bodyPr/>
          <a:lstStyle/>
          <a:p>
            <a:r>
              <a:t>Data processing</a:t>
            </a:r>
          </a:p>
        </p:txBody>
      </p:sp>
      <p:pic>
        <p:nvPicPr>
          <p:cNvPr id="209" name="Screen Shot 2016-07-29 at 23.46.0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5636" y="1946452"/>
            <a:ext cx="974634" cy="1143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Shape 210"/>
          <p:cNvSpPr/>
          <p:nvPr/>
        </p:nvSpPr>
        <p:spPr>
          <a:xfrm>
            <a:off x="2247900" y="2292700"/>
            <a:ext cx="868300" cy="450504"/>
          </a:xfrm>
          <a:prstGeom prst="rightArrow">
            <a:avLst>
              <a:gd name="adj1" fmla="val 32000"/>
              <a:gd name="adj2" fmla="val 94694"/>
            </a:avLst>
          </a:prstGeom>
          <a:solidFill>
            <a:schemeClr val="accent2"/>
          </a:solidFill>
          <a:ln w="25400">
            <a:solidFill>
              <a:srgbClr val="9E742A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901810" y="3296872"/>
            <a:ext cx="1222286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Raw packet logs</a:t>
            </a:r>
          </a:p>
        </p:txBody>
      </p:sp>
      <p:pic>
        <p:nvPicPr>
          <p:cNvPr id="212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63829" y="2000250"/>
            <a:ext cx="2016004" cy="1221930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Shape 213"/>
          <p:cNvSpPr/>
          <p:nvPr/>
        </p:nvSpPr>
        <p:spPr>
          <a:xfrm>
            <a:off x="3760688" y="3296872"/>
            <a:ext cx="1222286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Raw packet logs</a:t>
            </a:r>
          </a:p>
        </p:txBody>
      </p:sp>
      <p:sp>
        <p:nvSpPr>
          <p:cNvPr id="214" name="Shape 214"/>
          <p:cNvSpPr/>
          <p:nvPr/>
        </p:nvSpPr>
        <p:spPr>
          <a:xfrm>
            <a:off x="5627463" y="2292700"/>
            <a:ext cx="868300" cy="450504"/>
          </a:xfrm>
          <a:prstGeom prst="rightArrow">
            <a:avLst>
              <a:gd name="adj1" fmla="val 32000"/>
              <a:gd name="adj2" fmla="val 94694"/>
            </a:avLst>
          </a:prstGeom>
          <a:solidFill>
            <a:schemeClr val="accent2"/>
          </a:solidFill>
          <a:ln w="25400">
            <a:solidFill>
              <a:srgbClr val="9E742A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15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31073" y="1849309"/>
            <a:ext cx="1744286" cy="1337286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Shape 216"/>
          <p:cNvSpPr/>
          <p:nvPr/>
        </p:nvSpPr>
        <p:spPr>
          <a:xfrm>
            <a:off x="6729570" y="3309988"/>
            <a:ext cx="2147291" cy="492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Multiple network sensors collected</a:t>
            </a:r>
          </a:p>
        </p:txBody>
      </p:sp>
      <p:sp>
        <p:nvSpPr>
          <p:cNvPr id="217" name="Shape 217"/>
          <p:cNvSpPr/>
          <p:nvPr/>
        </p:nvSpPr>
        <p:spPr>
          <a:xfrm>
            <a:off x="6544279" y="5941102"/>
            <a:ext cx="2517873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Saved into distributed servers</a:t>
            </a:r>
          </a:p>
        </p:txBody>
      </p:sp>
      <p:sp>
        <p:nvSpPr>
          <p:cNvPr id="218" name="Shape 218"/>
          <p:cNvSpPr/>
          <p:nvPr/>
        </p:nvSpPr>
        <p:spPr>
          <a:xfrm rot="5353605">
            <a:off x="7469182" y="4033809"/>
            <a:ext cx="665328" cy="473733"/>
          </a:xfrm>
          <a:prstGeom prst="rightArrow">
            <a:avLst>
              <a:gd name="adj1" fmla="val 32000"/>
              <a:gd name="adj2" fmla="val 90051"/>
            </a:avLst>
          </a:prstGeom>
          <a:solidFill>
            <a:schemeClr val="accent2"/>
          </a:solidFill>
          <a:ln w="25400">
            <a:solidFill>
              <a:srgbClr val="9E742A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19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795213" y="4645530"/>
            <a:ext cx="2016005" cy="1266051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Shape 220"/>
          <p:cNvSpPr/>
          <p:nvPr/>
        </p:nvSpPr>
        <p:spPr>
          <a:xfrm>
            <a:off x="3736831" y="4523113"/>
            <a:ext cx="1270001" cy="1058764"/>
          </a:xfrm>
          <a:prstGeom prst="rect">
            <a:avLst/>
          </a:prstGeom>
          <a:gradFill>
            <a:gsLst>
              <a:gs pos="0">
                <a:schemeClr val="accent1">
                  <a:hueOff val="465703"/>
                  <a:satOff val="47540"/>
                  <a:lumOff val="33140"/>
                </a:schemeClr>
              </a:gs>
              <a:gs pos="35000">
                <a:srgbClr val="BAD7FF"/>
              </a:gs>
              <a:gs pos="100000">
                <a:schemeClr val="accent1">
                  <a:hueOff val="535164"/>
                  <a:satOff val="47540"/>
                  <a:lumOff val="46996"/>
                </a:schemeClr>
              </a:gs>
            </a:gsLst>
            <a:path>
              <a:fillToRect l="50000" t="101000" r="50000" b="-1000"/>
            </a:path>
          </a:gradFill>
          <a:ln w="12700"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Data processing</a:t>
            </a:r>
          </a:p>
        </p:txBody>
      </p:sp>
      <p:sp>
        <p:nvSpPr>
          <p:cNvPr id="221" name="Shape 221"/>
          <p:cNvSpPr/>
          <p:nvPr/>
        </p:nvSpPr>
        <p:spPr>
          <a:xfrm rot="10775712">
            <a:off x="5627463" y="4827243"/>
            <a:ext cx="868300" cy="450504"/>
          </a:xfrm>
          <a:prstGeom prst="rightArrow">
            <a:avLst>
              <a:gd name="adj1" fmla="val 32000"/>
              <a:gd name="adj2" fmla="val 94694"/>
            </a:avLst>
          </a:prstGeom>
          <a:solidFill>
            <a:schemeClr val="accent2"/>
          </a:solidFill>
          <a:ln w="25400">
            <a:solidFill>
              <a:srgbClr val="9E742A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877727" y="4572779"/>
            <a:ext cx="2517873" cy="959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2000"/>
            </a:lvl1pPr>
          </a:lstStyle>
          <a:p>
            <a:r>
              <a:t>Process data to classify intrusion attempts</a:t>
            </a:r>
          </a:p>
        </p:txBody>
      </p:sp>
      <p:sp>
        <p:nvSpPr>
          <p:cNvPr id="223" name="Shape 223"/>
          <p:cNvSpPr/>
          <p:nvPr/>
        </p:nvSpPr>
        <p:spPr>
          <a:xfrm>
            <a:off x="6729570" y="1664698"/>
            <a:ext cx="2147291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r>
              <a:t>Log Parser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/>
          </p:cNvSpPr>
          <p:nvPr>
            <p:ph type="title"/>
          </p:nvPr>
        </p:nvSpPr>
        <p:spPr>
          <a:xfrm>
            <a:off x="893699" y="274649"/>
            <a:ext cx="6462602" cy="1143001"/>
          </a:xfrm>
          <a:prstGeom prst="rect">
            <a:avLst/>
          </a:prstGeom>
        </p:spPr>
        <p:txBody>
          <a:bodyPr/>
          <a:lstStyle/>
          <a:p>
            <a:r>
              <a:t>Integration</a:t>
            </a:r>
          </a:p>
        </p:txBody>
      </p:sp>
      <p:pic>
        <p:nvPicPr>
          <p:cNvPr id="226" name="Screen Shot 2016-07-29 at 23.46.0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5636" y="1946452"/>
            <a:ext cx="974634" cy="1143001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Shape 227"/>
          <p:cNvSpPr/>
          <p:nvPr/>
        </p:nvSpPr>
        <p:spPr>
          <a:xfrm>
            <a:off x="2247900" y="2292700"/>
            <a:ext cx="868300" cy="450504"/>
          </a:xfrm>
          <a:prstGeom prst="rightArrow">
            <a:avLst>
              <a:gd name="adj1" fmla="val 32000"/>
              <a:gd name="adj2" fmla="val 94694"/>
            </a:avLst>
          </a:prstGeom>
          <a:solidFill>
            <a:schemeClr val="accent2"/>
          </a:solidFill>
          <a:ln w="25400">
            <a:solidFill>
              <a:srgbClr val="9E742A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901810" y="3296872"/>
            <a:ext cx="1222286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Raw packet logs</a:t>
            </a:r>
          </a:p>
        </p:txBody>
      </p:sp>
      <p:pic>
        <p:nvPicPr>
          <p:cNvPr id="229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63829" y="2000250"/>
            <a:ext cx="2016004" cy="1221930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Shape 230"/>
          <p:cNvSpPr/>
          <p:nvPr/>
        </p:nvSpPr>
        <p:spPr>
          <a:xfrm>
            <a:off x="3760688" y="3296872"/>
            <a:ext cx="1222286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Raw packet logs</a:t>
            </a:r>
          </a:p>
        </p:txBody>
      </p:sp>
      <p:sp>
        <p:nvSpPr>
          <p:cNvPr id="231" name="Shape 231"/>
          <p:cNvSpPr/>
          <p:nvPr/>
        </p:nvSpPr>
        <p:spPr>
          <a:xfrm>
            <a:off x="5627463" y="2292700"/>
            <a:ext cx="868300" cy="450504"/>
          </a:xfrm>
          <a:prstGeom prst="rightArrow">
            <a:avLst>
              <a:gd name="adj1" fmla="val 32000"/>
              <a:gd name="adj2" fmla="val 94694"/>
            </a:avLst>
          </a:prstGeom>
          <a:solidFill>
            <a:schemeClr val="accent2"/>
          </a:solidFill>
          <a:ln w="25400">
            <a:solidFill>
              <a:srgbClr val="9E742A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32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31073" y="1849309"/>
            <a:ext cx="1744286" cy="1337286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Shape 233"/>
          <p:cNvSpPr/>
          <p:nvPr/>
        </p:nvSpPr>
        <p:spPr>
          <a:xfrm>
            <a:off x="6729570" y="3309988"/>
            <a:ext cx="2147291" cy="492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Multiple network sensors collected</a:t>
            </a:r>
          </a:p>
        </p:txBody>
      </p:sp>
      <p:sp>
        <p:nvSpPr>
          <p:cNvPr id="234" name="Shape 234"/>
          <p:cNvSpPr/>
          <p:nvPr/>
        </p:nvSpPr>
        <p:spPr>
          <a:xfrm>
            <a:off x="6544279" y="5941102"/>
            <a:ext cx="2517873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Saved into distributed servers</a:t>
            </a:r>
          </a:p>
        </p:txBody>
      </p:sp>
      <p:sp>
        <p:nvSpPr>
          <p:cNvPr id="235" name="Shape 235"/>
          <p:cNvSpPr/>
          <p:nvPr/>
        </p:nvSpPr>
        <p:spPr>
          <a:xfrm rot="5353605">
            <a:off x="7469182" y="4033809"/>
            <a:ext cx="665328" cy="473733"/>
          </a:xfrm>
          <a:prstGeom prst="rightArrow">
            <a:avLst>
              <a:gd name="adj1" fmla="val 32000"/>
              <a:gd name="adj2" fmla="val 90051"/>
            </a:avLst>
          </a:prstGeom>
          <a:solidFill>
            <a:schemeClr val="accent2"/>
          </a:solidFill>
          <a:ln w="25400">
            <a:solidFill>
              <a:srgbClr val="9E742A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36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795213" y="4645530"/>
            <a:ext cx="2016005" cy="1266051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Shape 237"/>
          <p:cNvSpPr/>
          <p:nvPr/>
        </p:nvSpPr>
        <p:spPr>
          <a:xfrm>
            <a:off x="3736831" y="4523113"/>
            <a:ext cx="1270001" cy="1058764"/>
          </a:xfrm>
          <a:prstGeom prst="rect">
            <a:avLst/>
          </a:prstGeom>
          <a:gradFill>
            <a:gsLst>
              <a:gs pos="0">
                <a:schemeClr val="accent1">
                  <a:hueOff val="465703"/>
                  <a:satOff val="47540"/>
                  <a:lumOff val="33140"/>
                </a:schemeClr>
              </a:gs>
              <a:gs pos="35000">
                <a:srgbClr val="BAD7FF"/>
              </a:gs>
              <a:gs pos="100000">
                <a:schemeClr val="accent1">
                  <a:hueOff val="535164"/>
                  <a:satOff val="47540"/>
                  <a:lumOff val="46996"/>
                </a:schemeClr>
              </a:gs>
            </a:gsLst>
            <a:path>
              <a:fillToRect l="50000" t="101000" r="50000" b="-1000"/>
            </a:path>
          </a:gradFill>
          <a:ln w="12700"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Data processing</a:t>
            </a:r>
          </a:p>
        </p:txBody>
      </p:sp>
      <p:sp>
        <p:nvSpPr>
          <p:cNvPr id="238" name="Shape 238"/>
          <p:cNvSpPr/>
          <p:nvPr/>
        </p:nvSpPr>
        <p:spPr>
          <a:xfrm rot="10775712">
            <a:off x="5627463" y="4827243"/>
            <a:ext cx="868300" cy="450504"/>
          </a:xfrm>
          <a:prstGeom prst="rightArrow">
            <a:avLst>
              <a:gd name="adj1" fmla="val 32000"/>
              <a:gd name="adj2" fmla="val 94694"/>
            </a:avLst>
          </a:prstGeom>
          <a:solidFill>
            <a:schemeClr val="accent2"/>
          </a:solidFill>
          <a:ln w="25400">
            <a:solidFill>
              <a:srgbClr val="9E742A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39" name="pasted-image.png"/>
          <p:cNvPicPr>
            <a:picLocks noChangeAspect="1"/>
          </p:cNvPicPr>
          <p:nvPr/>
        </p:nvPicPr>
        <p:blipFill>
          <a:blip r:embed="rId6">
            <a:extLst/>
          </a:blip>
          <a:srcRect l="24139" t="27506" r="24139" b="27506"/>
          <a:stretch>
            <a:fillRect/>
          </a:stretch>
        </p:blipFill>
        <p:spPr>
          <a:xfrm>
            <a:off x="744404" y="4383959"/>
            <a:ext cx="1537294" cy="1337138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Shape 240"/>
          <p:cNvSpPr/>
          <p:nvPr/>
        </p:nvSpPr>
        <p:spPr>
          <a:xfrm>
            <a:off x="3603282" y="5744676"/>
            <a:ext cx="1537098" cy="492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t>Classify intrusion</a:t>
            </a:r>
          </a:p>
          <a:p>
            <a:pPr algn="ctr"/>
            <a:r>
              <a:t>attempts</a:t>
            </a:r>
          </a:p>
        </p:txBody>
      </p:sp>
      <p:sp>
        <p:nvSpPr>
          <p:cNvPr id="241" name="Shape 241"/>
          <p:cNvSpPr/>
          <p:nvPr/>
        </p:nvSpPr>
        <p:spPr>
          <a:xfrm rot="10775712">
            <a:off x="2574762" y="4827190"/>
            <a:ext cx="868300" cy="450503"/>
          </a:xfrm>
          <a:prstGeom prst="rightArrow">
            <a:avLst>
              <a:gd name="adj1" fmla="val 32000"/>
              <a:gd name="adj2" fmla="val 94694"/>
            </a:avLst>
          </a:prstGeom>
          <a:solidFill>
            <a:schemeClr val="accent2"/>
          </a:solidFill>
          <a:ln w="25400">
            <a:solidFill>
              <a:srgbClr val="9E742A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498047" y="5941102"/>
            <a:ext cx="1701336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Integrating module</a:t>
            </a:r>
          </a:p>
        </p:txBody>
      </p:sp>
      <p:sp>
        <p:nvSpPr>
          <p:cNvPr id="243" name="Shape 243"/>
          <p:cNvSpPr/>
          <p:nvPr/>
        </p:nvSpPr>
        <p:spPr>
          <a:xfrm>
            <a:off x="6729570" y="1664698"/>
            <a:ext cx="2147291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r>
              <a:t>Log Parser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4694778" y="2649588"/>
            <a:ext cx="2772034" cy="959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631657" lvl="1" indent="-250657">
              <a:buSzPct val="100000"/>
              <a:buChar char="•"/>
              <a:defRPr sz="2000"/>
            </a:pPr>
            <a:r>
              <a:t>SSH Bruteforce</a:t>
            </a:r>
          </a:p>
          <a:p>
            <a:pPr marL="631657" lvl="1" indent="-250657">
              <a:buSzPct val="100000"/>
              <a:buChar char="•"/>
              <a:defRPr sz="2000"/>
            </a:pPr>
            <a:r>
              <a:t>FTP attack</a:t>
            </a:r>
          </a:p>
          <a:p>
            <a:pPr marL="631657" lvl="1" indent="-250657">
              <a:buSzPct val="100000"/>
              <a:buChar char="•"/>
              <a:defRPr sz="2000"/>
            </a:pPr>
            <a:r>
              <a:t>DOS</a:t>
            </a:r>
          </a:p>
        </p:txBody>
      </p:sp>
      <p:sp>
        <p:nvSpPr>
          <p:cNvPr id="246" name="Shape 246"/>
          <p:cNvSpPr>
            <a:spLocks noGrp="1"/>
          </p:cNvSpPr>
          <p:nvPr>
            <p:ph type="title"/>
          </p:nvPr>
        </p:nvSpPr>
        <p:spPr>
          <a:xfrm>
            <a:off x="893699" y="274649"/>
            <a:ext cx="6462602" cy="1143001"/>
          </a:xfrm>
          <a:prstGeom prst="rect">
            <a:avLst/>
          </a:prstGeom>
        </p:spPr>
        <p:txBody>
          <a:bodyPr/>
          <a:lstStyle/>
          <a:p>
            <a:r>
              <a:t>Detection method</a:t>
            </a:r>
          </a:p>
        </p:txBody>
      </p:sp>
      <p:pic>
        <p:nvPicPr>
          <p:cNvPr id="247" name="Screen Shot 2016-07-30 at 01.04.0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561" y="2378876"/>
            <a:ext cx="3328105" cy="3762496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Shape 248"/>
          <p:cNvSpPr/>
          <p:nvPr/>
        </p:nvSpPr>
        <p:spPr>
          <a:xfrm>
            <a:off x="1004088" y="1710648"/>
            <a:ext cx="4381338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r>
              <a:t>First, sort collected data by timestamp</a:t>
            </a:r>
          </a:p>
        </p:txBody>
      </p:sp>
      <p:sp>
        <p:nvSpPr>
          <p:cNvPr id="249" name="Shape 249"/>
          <p:cNvSpPr/>
          <p:nvPr/>
        </p:nvSpPr>
        <p:spPr>
          <a:xfrm>
            <a:off x="834991" y="2258107"/>
            <a:ext cx="7474018" cy="1"/>
          </a:xfrm>
          <a:prstGeom prst="line">
            <a:avLst/>
          </a:prstGeom>
          <a:ln w="25400" cap="rnd">
            <a:solidFill>
              <a:schemeClr val="accent4"/>
            </a:solidFill>
            <a:custDash>
              <a:ds d="100000" sp="200000"/>
            </a:custDash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Detection method</a:t>
            </a:r>
          </a:p>
        </p:txBody>
      </p:sp>
      <p:sp>
        <p:nvSpPr>
          <p:cNvPr id="252" name="Shape 252"/>
          <p:cNvSpPr>
            <a:spLocks noGrp="1"/>
          </p:cNvSpPr>
          <p:nvPr>
            <p:ph type="body" sz="quarter" idx="1"/>
          </p:nvPr>
        </p:nvSpPr>
        <p:spPr>
          <a:xfrm>
            <a:off x="3306700" y="1524292"/>
            <a:ext cx="4790104" cy="877519"/>
          </a:xfrm>
          <a:prstGeom prst="rect">
            <a:avLst/>
          </a:prstGeom>
        </p:spPr>
        <p:txBody>
          <a:bodyPr/>
          <a:lstStyle/>
          <a:p>
            <a:pPr lvl="1" indent="228600">
              <a:buClrTx/>
              <a:buFontTx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If failed attempts &gt; threshold then classify to attack</a:t>
            </a:r>
          </a:p>
        </p:txBody>
      </p:sp>
      <p:pic>
        <p:nvPicPr>
          <p:cNvPr id="253" name="Screen Shot 2016-07-29 at 23.46.0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3700" y="1528359"/>
            <a:ext cx="2371201" cy="2780824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Shape 254"/>
          <p:cNvSpPr/>
          <p:nvPr/>
        </p:nvSpPr>
        <p:spPr>
          <a:xfrm>
            <a:off x="3335878" y="2713088"/>
            <a:ext cx="2772034" cy="959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indent="228600">
              <a:defRPr sz="2000"/>
            </a:pPr>
            <a:r>
              <a:t>If TCP 3-ways handshake violating normal behaviour</a:t>
            </a:r>
          </a:p>
        </p:txBody>
      </p:sp>
      <p:sp>
        <p:nvSpPr>
          <p:cNvPr id="255" name="Shape 255"/>
          <p:cNvSpPr/>
          <p:nvPr/>
        </p:nvSpPr>
        <p:spPr>
          <a:xfrm>
            <a:off x="3292595" y="3898759"/>
            <a:ext cx="796664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indent="228600">
              <a:defRPr sz="2000"/>
            </a:pPr>
            <a:r>
              <a:t>OR</a:t>
            </a:r>
          </a:p>
        </p:txBody>
      </p:sp>
      <p:pic>
        <p:nvPicPr>
          <p:cNvPr id="256" name="Screen Shot 2016-07-30 at 01.28.56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69099" y="3803265"/>
            <a:ext cx="2772034" cy="2714501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Shape 257"/>
          <p:cNvSpPr/>
          <p:nvPr/>
        </p:nvSpPr>
        <p:spPr>
          <a:xfrm>
            <a:off x="3292595" y="4500231"/>
            <a:ext cx="2558810" cy="959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indent="228600">
              <a:defRPr sz="2000"/>
            </a:pPr>
            <a:r>
              <a:t>There are anomalies in TCP flag (i.e. flooding)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Intrusion Analytics</a:t>
            </a:r>
          </a:p>
        </p:txBody>
      </p:sp>
      <p:sp>
        <p:nvSpPr>
          <p:cNvPr id="260" name="Shape 260"/>
          <p:cNvSpPr>
            <a:spLocks noGrp="1"/>
          </p:cNvSpPr>
          <p:nvPr>
            <p:ph type="body" sz="quarter" idx="1"/>
          </p:nvPr>
        </p:nvSpPr>
        <p:spPr>
          <a:xfrm>
            <a:off x="906400" y="5030142"/>
            <a:ext cx="4790104" cy="528964"/>
          </a:xfrm>
          <a:prstGeom prst="rect">
            <a:avLst/>
          </a:prstGeom>
        </p:spPr>
        <p:txBody>
          <a:bodyPr/>
          <a:lstStyle/>
          <a:p>
            <a:pPr lvl="1" indent="228600">
              <a:buClrTx/>
              <a:buFontTx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Present it into analytics module</a:t>
            </a:r>
          </a:p>
        </p:txBody>
      </p:sp>
      <p:pic>
        <p:nvPicPr>
          <p:cNvPr id="26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1842" y="1671463"/>
            <a:ext cx="5970898" cy="31048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Bibliography</a:t>
            </a:r>
          </a:p>
        </p:txBody>
      </p:sp>
      <p:sp>
        <p:nvSpPr>
          <p:cNvPr id="264" name="Shape 264"/>
          <p:cNvSpPr>
            <a:spLocks noGrp="1"/>
          </p:cNvSpPr>
          <p:nvPr>
            <p:ph type="body" idx="1"/>
          </p:nvPr>
        </p:nvSpPr>
        <p:spPr>
          <a:xfrm>
            <a:off x="893700" y="1831450"/>
            <a:ext cx="7861138" cy="4736399"/>
          </a:xfrm>
          <a:prstGeom prst="rect">
            <a:avLst/>
          </a:prstGeom>
        </p:spPr>
        <p:txBody>
          <a:bodyPr/>
          <a:lstStyle/>
          <a:p>
            <a:pPr marL="170447" indent="-170447" defTabSz="457200">
              <a:buClrTx/>
              <a:buFontTx/>
              <a:buChar char="•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V. Paxson, "Bro: A System for Detecting Network Intruders in Real-Time," </a:t>
            </a:r>
            <a:r>
              <a:rPr i="1"/>
              <a:t>Seventh USENIX Security Symp., </a:t>
            </a:r>
            <a:r>
              <a:t>1998. </a:t>
            </a:r>
          </a:p>
          <a:p>
            <a:pPr marL="170447" indent="-170447" defTabSz="457200">
              <a:buClrTx/>
              <a:buFontTx/>
              <a:buChar char="•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marL="170447" indent="-170447" defTabSz="457200">
              <a:buClrTx/>
              <a:buFontTx/>
              <a:buChar char="•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M. Hisyam, F. A. Saputra and J. Akhmad, "IDS Log Analisis Menggunakan Hadoop dan Mahout untuk Data Mining pada Mata Garuda," </a:t>
            </a:r>
            <a:r>
              <a:rPr i="1"/>
              <a:t>Jurnal Teknik Informatika dan Komputer PENS, </a:t>
            </a:r>
            <a:r>
              <a:t>2015. </a:t>
            </a:r>
          </a:p>
          <a:p>
            <a:pPr marL="170447" indent="-170447" defTabSz="457200">
              <a:buClrTx/>
              <a:buFontTx/>
              <a:buChar char="•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marL="170447" indent="-170447" defTabSz="457200">
              <a:buClrTx/>
              <a:buFontTx/>
              <a:buChar char="•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L. Aniello, G. Lodi and R. Baldoni, "Inter-Domain Stealthy Port Scan Detection through Complex Event Processing," in </a:t>
            </a:r>
            <a:r>
              <a:rPr i="1"/>
              <a:t>13th European Workshop on Dependable Computing</a:t>
            </a:r>
            <a:r>
              <a:t>, Pisa, 2011. </a:t>
            </a:r>
          </a:p>
          <a:p>
            <a:pPr marL="170447" indent="-170447" defTabSz="457200">
              <a:buClrTx/>
              <a:buFontTx/>
              <a:buChar char="•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marL="170447" indent="-170447" defTabSz="457200">
              <a:buClrTx/>
              <a:buFontTx/>
              <a:buChar char="•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D. K. Denatious and A. John, "Survey on Data Mining Techniques to Enhance Intrusion Detection," </a:t>
            </a:r>
            <a:r>
              <a:rPr i="1"/>
              <a:t>International Conference on Computer Communication and Informatics (ICCCI -2012), </a:t>
            </a:r>
            <a:r>
              <a:t>2012.</a:t>
            </a:r>
          </a:p>
          <a:p>
            <a:pPr marL="170447" indent="-170447" defTabSz="457200">
              <a:buClrTx/>
              <a:buFontTx/>
              <a:buChar char="•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marL="170447" indent="-170447" defTabSz="457200">
              <a:buClrTx/>
              <a:buFontTx/>
              <a:buChar char="•"/>
              <a:defRPr sz="15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pPr>
            <a:r>
              <a:t>Mahbub, F. A. Saputra and A. Alimudin, "Mendapatkan Dataset Rule Network dan Melakukan Ekstraksi Data Menggunakan Bro IDS," in </a:t>
            </a:r>
            <a:r>
              <a:rPr i="1"/>
              <a:t>Jurnal Teknik Informatika dan Komputer PENS</a:t>
            </a:r>
            <a:r>
              <a:t>, Surabaya, 2015. 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/>
          </p:cNvSpPr>
          <p:nvPr>
            <p:ph type="title" idx="4294967295"/>
          </p:nvPr>
        </p:nvSpPr>
        <p:spPr>
          <a:xfrm>
            <a:off x="916024" y="1819025"/>
            <a:ext cx="5561102" cy="15465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>
                <a:solidFill>
                  <a:srgbClr val="7ECEFD"/>
                </a:solidFill>
              </a:defRPr>
            </a:lvl1pPr>
          </a:lstStyle>
          <a:p>
            <a:r>
              <a:t>Thank you</a:t>
            </a:r>
          </a:p>
        </p:txBody>
      </p:sp>
      <p:sp>
        <p:nvSpPr>
          <p:cNvPr id="267" name="Shape 267"/>
          <p:cNvSpPr/>
          <p:nvPr/>
        </p:nvSpPr>
        <p:spPr>
          <a:xfrm>
            <a:off x="916024" y="3678675"/>
            <a:ext cx="5561102" cy="1287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Abid Famasya Abdillah</a:t>
            </a:r>
          </a:p>
          <a:p>
            <a: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famasya@it.student.pens.ac.id</a:t>
            </a:r>
            <a:endParaRPr sz="3000">
              <a:solidFill>
                <a:srgbClr val="677480"/>
              </a:solidFill>
            </a:endParaRPr>
          </a:p>
          <a:p>
            <a: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2110131016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xfrm>
            <a:off x="893699" y="274649"/>
            <a:ext cx="6462602" cy="1143001"/>
          </a:xfrm>
          <a:prstGeom prst="rect">
            <a:avLst/>
          </a:prstGeom>
        </p:spPr>
        <p:txBody>
          <a:bodyPr/>
          <a:lstStyle/>
          <a:p>
            <a:r>
              <a:t>Introduction</a:t>
            </a:r>
          </a:p>
        </p:txBody>
      </p:sp>
      <p:sp>
        <p:nvSpPr>
          <p:cNvPr id="153" name="Shape 153"/>
          <p:cNvSpPr>
            <a:spLocks noGrp="1"/>
          </p:cNvSpPr>
          <p:nvPr>
            <p:ph type="body" idx="1"/>
          </p:nvPr>
        </p:nvSpPr>
        <p:spPr>
          <a:xfrm>
            <a:off x="893699" y="1718175"/>
            <a:ext cx="7356602" cy="4736400"/>
          </a:xfrm>
          <a:prstGeom prst="rect">
            <a:avLst/>
          </a:prstGeom>
        </p:spPr>
        <p:txBody>
          <a:bodyPr/>
          <a:lstStyle>
            <a:lvl1pPr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t>Internet is a massive communication platform where 3,5 billion people use it everyday.</a:t>
            </a:r>
          </a:p>
        </p:txBody>
      </p:sp>
      <p:sp>
        <p:nvSpPr>
          <p:cNvPr id="154" name="Shape 154"/>
          <p:cNvSpPr/>
          <p:nvPr/>
        </p:nvSpPr>
        <p:spPr>
          <a:xfrm>
            <a:off x="3912084" y="5632719"/>
            <a:ext cx="2051260" cy="492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Indonesia internet users</a:t>
            </a:r>
          </a:p>
          <a:p>
            <a:pPr algn="ctr"/>
            <a:r>
              <a:t>Source : Statistica, 2016</a:t>
            </a:r>
          </a:p>
        </p:txBody>
      </p:sp>
      <p:pic>
        <p:nvPicPr>
          <p:cNvPr id="155" name="Screen Shot 2016-07-29 at 16.46.53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80409" y="2694161"/>
            <a:ext cx="4783182" cy="27844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Indonesia internet threat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sz="quarter" idx="1"/>
          </p:nvPr>
        </p:nvSpPr>
        <p:spPr>
          <a:xfrm>
            <a:off x="996114" y="4617589"/>
            <a:ext cx="6462602" cy="644371"/>
          </a:xfrm>
          <a:prstGeom prst="rect">
            <a:avLst/>
          </a:prstGeom>
        </p:spPr>
        <p:txBody>
          <a:bodyPr/>
          <a:lstStyle>
            <a:lvl1pPr>
              <a:buClrTx/>
              <a:buSzTx/>
              <a:buFontTx/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t>Source : cybermap.kaspersky.com </a:t>
            </a:r>
          </a:p>
        </p:txBody>
      </p:sp>
      <p:pic>
        <p:nvPicPr>
          <p:cNvPr id="161" name="Screen Shot 2016-07-29 at 16.53.2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7726" y="1596040"/>
            <a:ext cx="6856195" cy="3015395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Shape 162"/>
          <p:cNvSpPr/>
          <p:nvPr/>
        </p:nvSpPr>
        <p:spPr>
          <a:xfrm>
            <a:off x="1018583" y="5082163"/>
            <a:ext cx="7106834" cy="96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900">
                <a:latin typeface="+mn-lt"/>
                <a:ea typeface="+mn-ea"/>
                <a:cs typeface="+mn-cs"/>
                <a:sym typeface="Helvetica"/>
              </a:defRPr>
            </a:pPr>
            <a:r>
              <a:t>The attack isn’t just targeting government’s site. They’ve been attacking us in various ways</a:t>
            </a:r>
          </a:p>
          <a:p>
            <a:pPr>
              <a:defRPr sz="1900">
                <a:latin typeface="+mn-lt"/>
                <a:ea typeface="+mn-ea"/>
                <a:cs typeface="+mn-cs"/>
                <a:sym typeface="Helvetica"/>
              </a:defRPr>
            </a:pPr>
            <a:r>
              <a:t>- ID-SIRTII 2012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body" sz="half" idx="1"/>
          </p:nvPr>
        </p:nvSpPr>
        <p:spPr>
          <a:xfrm>
            <a:off x="893699" y="2479082"/>
            <a:ext cx="7356602" cy="3318118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  <a:defRPr sz="2000">
                <a:solidFill>
                  <a:srgbClr val="000000"/>
                </a:solidFill>
              </a:defRPr>
            </a:pPr>
            <a:r>
              <a:t>ID-SIRTII (Indonesia Security Incident Response Team) have been developing Mata Garuda for years. It’s Snort-based advanced network monitoring system to monitor Indonesian traffic flow.</a:t>
            </a:r>
          </a:p>
          <a:p>
            <a:pPr>
              <a:buClrTx/>
              <a:buSzTx/>
              <a:buFontTx/>
              <a:buNone/>
              <a:defRPr sz="2000">
                <a:solidFill>
                  <a:srgbClr val="000000"/>
                </a:solidFill>
              </a:defRPr>
            </a:pPr>
            <a:endParaRPr/>
          </a:p>
          <a:p>
            <a:pPr marL="200526" indent="-200526">
              <a:buClrTx/>
              <a:buFontTx/>
              <a:buChar char="•"/>
              <a:defRPr sz="2000">
                <a:solidFill>
                  <a:srgbClr val="000000"/>
                </a:solidFill>
              </a:defRPr>
            </a:pPr>
            <a:r>
              <a:t>Capabilities :</a:t>
            </a:r>
          </a:p>
          <a:p>
            <a:pPr marL="581526" lvl="1" indent="-200526">
              <a:buClrTx/>
              <a:buSzPct val="100000"/>
              <a:buFontTx/>
              <a:buChar char="•"/>
              <a:defRPr sz="2000">
                <a:solidFill>
                  <a:srgbClr val="000000"/>
                </a:solidFill>
              </a:defRPr>
            </a:pPr>
            <a:r>
              <a:t>Deep seeing</a:t>
            </a:r>
          </a:p>
          <a:p>
            <a:pPr marL="581526" lvl="1" indent="-200526">
              <a:buClrTx/>
              <a:buSzPct val="100000"/>
              <a:buFontTx/>
              <a:buChar char="•"/>
              <a:defRPr sz="2000">
                <a:solidFill>
                  <a:srgbClr val="000000"/>
                </a:solidFill>
              </a:defRPr>
            </a:pPr>
            <a:r>
              <a:t>Having intelligence engine to gain insight</a:t>
            </a:r>
          </a:p>
          <a:p>
            <a:pPr marL="581526" lvl="1" indent="-200526">
              <a:buClrTx/>
              <a:buSzPct val="100000"/>
              <a:buFontTx/>
              <a:buChar char="•"/>
              <a:defRPr sz="2000">
                <a:solidFill>
                  <a:srgbClr val="000000"/>
                </a:solidFill>
              </a:defRPr>
            </a:pPr>
            <a:r>
              <a:t>Able to adapt (modularity)</a:t>
            </a:r>
          </a:p>
          <a:p>
            <a:pPr marL="581526" lvl="1" indent="-200526">
              <a:buClrTx/>
              <a:buSzPct val="100000"/>
              <a:buFontTx/>
              <a:buChar char="•"/>
              <a:defRPr sz="2000">
                <a:solidFill>
                  <a:srgbClr val="000000"/>
                </a:solidFill>
              </a:defRPr>
            </a:pPr>
            <a:r>
              <a:t>Providing better decision platform by reducing false alarm</a:t>
            </a:r>
          </a:p>
        </p:txBody>
      </p:sp>
      <p:pic>
        <p:nvPicPr>
          <p:cNvPr id="16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4862" y="508000"/>
            <a:ext cx="1934276" cy="18870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Old topology</a:t>
            </a:r>
          </a:p>
        </p:txBody>
      </p:sp>
      <p:pic>
        <p:nvPicPr>
          <p:cNvPr id="168" name="Screen Shot 2016-08-02 at 14.34.49.jpg"/>
          <p:cNvPicPr>
            <a:picLocks noChangeAspect="1"/>
          </p:cNvPicPr>
          <p:nvPr/>
        </p:nvPicPr>
        <p:blipFill>
          <a:blip r:embed="rId2">
            <a:extLst/>
          </a:blip>
          <a:srcRect l="4722"/>
          <a:stretch>
            <a:fillRect/>
          </a:stretch>
        </p:blipFill>
        <p:spPr>
          <a:xfrm>
            <a:off x="1070262" y="1781727"/>
            <a:ext cx="5462454" cy="3905335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69"/>
          <p:cNvSpPr/>
          <p:nvPr/>
        </p:nvSpPr>
        <p:spPr>
          <a:xfrm>
            <a:off x="1054888" y="5924227"/>
            <a:ext cx="2808906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Sensors placed on a NAP network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685800" y="3304923"/>
            <a:ext cx="7772400" cy="1546501"/>
          </a:xfrm>
          <a:prstGeom prst="rect">
            <a:avLst/>
          </a:prstGeom>
        </p:spPr>
        <p:txBody>
          <a:bodyPr/>
          <a:lstStyle>
            <a:lvl1pPr defTabSz="548640">
              <a:defRPr sz="288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How to make Mata Garuda as resource pool of agents and develop data analytics module of it </a:t>
            </a:r>
          </a:p>
        </p:txBody>
      </p:sp>
      <p:sp>
        <p:nvSpPr>
          <p:cNvPr id="172" name="Shape 172"/>
          <p:cNvSpPr>
            <a:spLocks noGrp="1"/>
          </p:cNvSpPr>
          <p:nvPr>
            <p:ph type="body" sz="quarter" idx="1"/>
          </p:nvPr>
        </p:nvSpPr>
        <p:spPr>
          <a:xfrm>
            <a:off x="685800" y="3151267"/>
            <a:ext cx="7772400" cy="555466"/>
          </a:xfrm>
          <a:prstGeom prst="rect">
            <a:avLst/>
          </a:prstGeom>
        </p:spPr>
        <p:txBody>
          <a:bodyPr/>
          <a:lstStyle>
            <a:lvl1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Main Challange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1004088" y="1849488"/>
            <a:ext cx="7135824" cy="1922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50657" indent="-250657">
              <a:buSzPct val="100000"/>
              <a:buChar char="•"/>
              <a:defRPr sz="2500"/>
            </a:pPr>
            <a:r>
              <a:t>Internet providers always increasing and cloud-based service become common</a:t>
            </a:r>
          </a:p>
          <a:p>
            <a:pPr marL="250657" indent="-250657">
              <a:buSzPct val="100000"/>
              <a:buChar char="•"/>
              <a:defRPr sz="2500"/>
            </a:pPr>
            <a:r>
              <a:t>Previous topology require high computational power and bandwidth</a:t>
            </a:r>
          </a:p>
          <a:p>
            <a:pPr marL="250657" indent="-250657">
              <a:buSzPct val="100000"/>
              <a:buChar char="•"/>
              <a:defRPr sz="2500"/>
            </a:pPr>
            <a:r>
              <a:t>Each providers has its own policies</a:t>
            </a:r>
          </a:p>
        </p:txBody>
      </p:sp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893699" y="274649"/>
            <a:ext cx="6462602" cy="1143001"/>
          </a:xfrm>
          <a:prstGeom prst="rect">
            <a:avLst/>
          </a:prstGeom>
        </p:spPr>
        <p:txBody>
          <a:bodyPr/>
          <a:lstStyle/>
          <a:p>
            <a:r>
              <a:t>Problems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/>
          </p:nvPr>
        </p:nvSpPr>
        <p:spPr>
          <a:xfrm>
            <a:off x="893699" y="274649"/>
            <a:ext cx="6462602" cy="1143001"/>
          </a:xfrm>
          <a:prstGeom prst="rect">
            <a:avLst/>
          </a:prstGeom>
        </p:spPr>
        <p:txBody>
          <a:bodyPr/>
          <a:lstStyle/>
          <a:p>
            <a:r>
              <a:t>System architecture</a:t>
            </a:r>
          </a:p>
        </p:txBody>
      </p:sp>
      <p:pic>
        <p:nvPicPr>
          <p:cNvPr id="178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1025387" y="1783992"/>
            <a:ext cx="7093240" cy="29866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893699" y="274649"/>
            <a:ext cx="6462602" cy="1143001"/>
          </a:xfrm>
          <a:prstGeom prst="rect">
            <a:avLst/>
          </a:prstGeom>
        </p:spPr>
        <p:txBody>
          <a:bodyPr/>
          <a:lstStyle/>
          <a:p>
            <a:r>
              <a:t>Network sensors</a:t>
            </a:r>
          </a:p>
        </p:txBody>
      </p:sp>
      <p:pic>
        <p:nvPicPr>
          <p:cNvPr id="181" name="Screen Shot 2016-07-29 at 23.46.0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842" y="1892568"/>
            <a:ext cx="2620222" cy="3072864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hape 182"/>
          <p:cNvSpPr/>
          <p:nvPr/>
        </p:nvSpPr>
        <p:spPr>
          <a:xfrm>
            <a:off x="845864" y="5215450"/>
            <a:ext cx="3636577" cy="959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r>
              <a:t>Network sensor will generate raw packet logs of all retrieved packets (saved in conn.log)</a:t>
            </a:r>
          </a:p>
        </p:txBody>
      </p:sp>
      <p:pic>
        <p:nvPicPr>
          <p:cNvPr id="183" name="Screen Shot 2016-07-30 at 01.40.0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26769" y="1732832"/>
            <a:ext cx="2920167" cy="810792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Shape 184"/>
          <p:cNvSpPr/>
          <p:nvPr/>
        </p:nvSpPr>
        <p:spPr>
          <a:xfrm>
            <a:off x="5076440" y="2700803"/>
            <a:ext cx="3462150" cy="1456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r>
              <a:t>This script manages the tracking/logging of general information regarding TCP, UDP, and ICMP traffic. For UDP and ICMP, “connections” are to be interpreted using flow semantics.</a:t>
            </a:r>
          </a:p>
        </p:txBody>
      </p:sp>
      <p:sp>
        <p:nvSpPr>
          <p:cNvPr id="185" name="Shape 185"/>
          <p:cNvSpPr/>
          <p:nvPr/>
        </p:nvSpPr>
        <p:spPr>
          <a:xfrm flipV="1">
            <a:off x="4682529" y="1750792"/>
            <a:ext cx="1" cy="4671166"/>
          </a:xfrm>
          <a:prstGeom prst="line">
            <a:avLst/>
          </a:prstGeom>
          <a:ln w="25400" cap="rnd">
            <a:solidFill>
              <a:schemeClr val="accent1"/>
            </a:solidFill>
            <a:custDash>
              <a:ds d="100000" sp="200000"/>
            </a:custDash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Antonio template">
  <a:themeElements>
    <a:clrScheme name="Antonio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Antonio templa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Antonio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Antonio template">
  <a:themeElements>
    <a:clrScheme name="Antonio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Antonio templa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Antonio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570</Words>
  <Application>Microsoft Macintosh PowerPoint</Application>
  <PresentationFormat>On-screen Show (4:3)</PresentationFormat>
  <Paragraphs>87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Helvetica</vt:lpstr>
      <vt:lpstr>Helvetica Light</vt:lpstr>
      <vt:lpstr>Helvetica Neue</vt:lpstr>
      <vt:lpstr>Lato</vt:lpstr>
      <vt:lpstr>Raleway</vt:lpstr>
      <vt:lpstr>Antonio template</vt:lpstr>
      <vt:lpstr>Data Analytics pada Aplikasi Mata Garuda menggunakan Multi-Bro IDS Sensor</vt:lpstr>
      <vt:lpstr>Introduction</vt:lpstr>
      <vt:lpstr>Indonesia internet threat</vt:lpstr>
      <vt:lpstr>PowerPoint Presentation</vt:lpstr>
      <vt:lpstr>Old topology</vt:lpstr>
      <vt:lpstr>How to make Mata Garuda as resource pool of agents and develop data analytics module of it </vt:lpstr>
      <vt:lpstr>Problems</vt:lpstr>
      <vt:lpstr>System architecture</vt:lpstr>
      <vt:lpstr>Network sensors</vt:lpstr>
      <vt:lpstr>Log parser</vt:lpstr>
      <vt:lpstr>Retrieve and save</vt:lpstr>
      <vt:lpstr>Data processing</vt:lpstr>
      <vt:lpstr>Integration</vt:lpstr>
      <vt:lpstr>Detection method</vt:lpstr>
      <vt:lpstr>Detection method</vt:lpstr>
      <vt:lpstr>Intrusion Analytics</vt:lpstr>
      <vt:lpstr>Bibliography</vt:lpstr>
      <vt:lpstr>Thank you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pada Aplikasi Mata Garuda menggunakan Multi-Bro IDS Sensor</dc:title>
  <cp:lastModifiedBy>Abid Famasya</cp:lastModifiedBy>
  <cp:revision>1</cp:revision>
  <dcterms:modified xsi:type="dcterms:W3CDTF">2017-01-08T07:37:30Z</dcterms:modified>
</cp:coreProperties>
</file>