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000080"/>
    <a:srgbClr val="00CC00"/>
    <a:srgbClr val="CCCC00"/>
    <a:srgbClr val="00CC66"/>
    <a:srgbClr val="FF0066"/>
    <a:srgbClr val="0066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772" autoAdjust="0"/>
  </p:normalViewPr>
  <p:slideViewPr>
    <p:cSldViewPr>
      <p:cViewPr>
        <p:scale>
          <a:sx n="50" d="100"/>
          <a:sy n="50" d="100"/>
        </p:scale>
        <p:origin x="-1974" y="-4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4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CBDF7D-B04E-48D2-9240-1C7090C335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0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48A6CD2-1111-4A3C-A4C0-4743EF9E1F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0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3643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72866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929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45731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030344-F923-4311-B276-CA1CBC98729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E06C8E-282F-4A2F-A0CD-D6B8773C87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" y="3902077"/>
            <a:ext cx="3683794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597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873250"/>
            <a:ext cx="8420100" cy="1555751"/>
          </a:xfrm>
        </p:spPr>
        <p:txBody>
          <a:bodyPr/>
          <a:lstStyle>
            <a:lvl1pPr>
              <a:defRPr sz="5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597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0A782-70F4-4E5F-B860-0DA9DC8A2103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6992-94C6-4DBC-BE55-245ADA8D45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2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3ED1A-8705-40E6-BC18-345326A2F412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0484-95A0-4AB9-9122-0B423306F7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4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2145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9632-B49D-4098-8FD5-C7A14019D3A5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15736-C905-4D06-BE91-583A937FB8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46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515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35550" y="3941763"/>
            <a:ext cx="437515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E583-AEBB-41EF-A8E2-BCECD74EDED7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0059-DBE0-46C9-869A-C401FAFAAF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39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515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D7EC-2469-42C2-8BA9-59462A7A127F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41F8-E128-4E1F-B184-58B1CC955E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9D92-4D19-4BC8-9721-F5B2D5F12925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0877D-927C-404A-8AFA-6329F7DDF9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6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36433" indent="0">
              <a:buNone/>
              <a:defRPr sz="2100"/>
            </a:lvl2pPr>
            <a:lvl3pPr marL="1072866" indent="0">
              <a:buNone/>
              <a:defRPr sz="1900"/>
            </a:lvl3pPr>
            <a:lvl4pPr marL="1609298" indent="0">
              <a:buNone/>
              <a:defRPr sz="1600"/>
            </a:lvl4pPr>
            <a:lvl5pPr marL="2145731" indent="0">
              <a:buNone/>
              <a:defRPr sz="1600"/>
            </a:lvl5pPr>
            <a:lvl6pPr marL="2682164" indent="0">
              <a:buNone/>
              <a:defRPr sz="1600"/>
            </a:lvl6pPr>
            <a:lvl7pPr marL="3218597" indent="0">
              <a:buNone/>
              <a:defRPr sz="1600"/>
            </a:lvl7pPr>
            <a:lvl8pPr marL="3755029" indent="0">
              <a:buNone/>
              <a:defRPr sz="1600"/>
            </a:lvl8pPr>
            <a:lvl9pPr marL="4291462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7B7C2-F7D4-4CFC-8D53-7496935798EA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3551-E98A-4F13-A9C0-324B34239B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9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3072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3072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6D81-0282-46B7-A098-ABCBE465E7AB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0CC1-9FD0-4574-8C7B-FDC9AE7A29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9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7A-44C4-4CF8-86B2-0528EB2FD919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54963-D082-4214-9686-C06C22DCAE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5EC74-0A11-49AE-89CC-FF76214B78BD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45F2-F3B5-4963-998B-6277D9A5A5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4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1EB4E-0178-42CA-8A86-BA97482BC704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090C0-561B-40DF-9A6E-5F37F0141B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9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DBF8-5071-4785-99B5-FF816F2AB005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AF1AA-4F48-4E47-8248-06CD056A6D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4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0EC18-9558-4983-AB8E-043412B3281D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8B804-3840-4DED-A503-886D56E08A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2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" y="3902077"/>
            <a:ext cx="3683794" cy="2949575"/>
            <a:chOff x="0" y="2458"/>
            <a:chExt cx="2142" cy="1858"/>
          </a:xfrm>
        </p:grpSpPr>
        <p:sp>
          <p:nvSpPr>
            <p:cNvPr id="1587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87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587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5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587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587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4FA1656-DF98-43C2-9B57-7630E4B8B52F}" type="datetime1">
              <a:rPr lang="es-ES"/>
              <a:pPr>
                <a:defRPr/>
              </a:pPr>
              <a:t>15/09/2019</a:t>
            </a:fld>
            <a:endParaRPr lang="es-ES"/>
          </a:p>
        </p:txBody>
      </p:sp>
      <p:sp>
        <p:nvSpPr>
          <p:cNvPr id="1587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r>
              <a:rPr lang="es-ES"/>
              <a:t>Catedra de Programacion I</a:t>
            </a:r>
          </a:p>
        </p:txBody>
      </p:sp>
      <p:sp>
        <p:nvSpPr>
          <p:cNvPr id="1587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B9E7CC3-174E-437E-AEDB-DCD5A58F32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8735" name="Rectangle 15"/>
          <p:cNvSpPr>
            <a:spLocks noChangeArrowheads="1"/>
          </p:cNvSpPr>
          <p:nvPr userDrawn="1"/>
        </p:nvSpPr>
        <p:spPr bwMode="auto">
          <a:xfrm>
            <a:off x="0" y="981075"/>
            <a:ext cx="9906000" cy="71439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rgbClr val="00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7287" tIns="53643" rIns="107287" bIns="53643" anchor="ctr"/>
          <a:lstStyle/>
          <a:p>
            <a:pPr>
              <a:defRPr/>
            </a:pPr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  <p:sldLayoutId id="214748368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53643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1072866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609298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214573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402325" indent="-4023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l"/>
        <a:defRPr sz="3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871703" indent="-33527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l"/>
        <a:defRPr sz="3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341082" indent="-26821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877515" indent="-268216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413947" indent="-26821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950380" indent="-268216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3486813" indent="-268216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4023246" indent="-268216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4559678" indent="-268216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chip.com/wwwproducts/en/MCP256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ww1.microchip.com/downloads/en/DeviceDoc/50002414A.pdf" TargetMode="External"/><Relationship Id="rId4" Type="http://schemas.openxmlformats.org/officeDocument/2006/relationships/hyperlink" Target="ww1.microchip.com/downloads/en/DeviceDoc/20005282B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400800"/>
            <a:ext cx="2311400" cy="457200"/>
          </a:xfrm>
        </p:spPr>
        <p:txBody>
          <a:bodyPr/>
          <a:lstStyle/>
          <a:p>
            <a:pPr>
              <a:defRPr/>
            </a:pPr>
            <a:r>
              <a:rPr lang="es-ES" sz="1400" dirty="0"/>
              <a:t>15/09/2019</a:t>
            </a:r>
            <a:endParaRPr lang="es-ES" sz="1400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00800"/>
            <a:ext cx="9906000" cy="457200"/>
          </a:xfrm>
        </p:spPr>
        <p:txBody>
          <a:bodyPr/>
          <a:lstStyle/>
          <a:p>
            <a:r>
              <a:rPr lang="es-AR" sz="1400" dirty="0"/>
              <a:t>22.99 - Laboratorio de Microprocesadores</a:t>
            </a:r>
            <a:endParaRPr lang="es-ES" sz="1400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1</a:t>
            </a:fld>
            <a:endParaRPr lang="es-ES" sz="1400" dirty="0"/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0" y="1988840"/>
            <a:ext cx="9910138" cy="227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87" tIns="53643" rIns="107287" bIns="536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6300" dirty="0">
                <a:latin typeface="Verdana" pitchFamily="32" charset="0"/>
              </a:rPr>
              <a:t>MCP25625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5200" dirty="0">
                <a:latin typeface="Verdana" pitchFamily="32" charset="0"/>
              </a:rPr>
              <a:t>CAN </a:t>
            </a:r>
            <a:r>
              <a:rPr lang="es-AR" sz="5200" dirty="0" err="1">
                <a:latin typeface="Verdana" pitchFamily="32" charset="0"/>
              </a:rPr>
              <a:t>Controller</a:t>
            </a:r>
            <a:r>
              <a:rPr lang="es-AR" sz="5200" dirty="0">
                <a:latin typeface="Verdana" pitchFamily="32" charset="0"/>
              </a:rPr>
              <a:t> + </a:t>
            </a:r>
            <a:r>
              <a:rPr lang="es-AR" sz="5200" dirty="0" err="1">
                <a:latin typeface="Verdana" pitchFamily="32" charset="0"/>
              </a:rPr>
              <a:t>Transceiver</a:t>
            </a:r>
            <a:endParaRPr lang="en-US" sz="5200" i="1" dirty="0">
              <a:latin typeface="Verdana" pitchFamily="3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</a:t>
            </a:r>
            <a:r>
              <a:rPr lang="es-AR" sz="5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frame</a:t>
            </a: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RX</a:t>
            </a:r>
            <a:endParaRPr lang="es-AR" sz="56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10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1099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536433" indent="-536433" eaLnBrk="1" hangingPunct="1">
              <a:buFont typeface="+mj-lt"/>
              <a:buAutoNum type="arabicPeriod"/>
              <a:tabLst>
                <a:tab pos="9268366" algn="l"/>
              </a:tabLst>
            </a:pPr>
            <a:r>
              <a:rPr lang="en-US" sz="2100" kern="0" dirty="0" err="1" smtClean="0">
                <a:effectLst/>
                <a:latin typeface="Verdana" pitchFamily="34" charset="0"/>
              </a:rPr>
              <a:t>Comprobar</a:t>
            </a:r>
            <a:r>
              <a:rPr lang="en-US" sz="2100" kern="0" dirty="0" smtClean="0">
                <a:effectLst/>
                <a:latin typeface="Verdana" pitchFamily="34" charset="0"/>
              </a:rPr>
              <a:t> </a:t>
            </a:r>
            <a:r>
              <a:rPr lang="en-US" sz="2100" kern="0" dirty="0" err="1">
                <a:effectLst/>
                <a:latin typeface="Verdana" pitchFamily="34" charset="0"/>
              </a:rPr>
              <a:t>que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 err="1">
                <a:effectLst/>
                <a:latin typeface="Verdana" pitchFamily="34" charset="0"/>
              </a:rPr>
              <a:t>ocurrió</a:t>
            </a:r>
            <a:r>
              <a:rPr lang="en-US" sz="2100" kern="0" dirty="0">
                <a:effectLst/>
                <a:latin typeface="Verdana" pitchFamily="34" charset="0"/>
              </a:rPr>
              <a:t> un hit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llegó</a:t>
            </a:r>
            <a:r>
              <a:rPr lang="en-US" sz="1600" kern="0" dirty="0">
                <a:effectLst/>
                <a:latin typeface="Verdana" pitchFamily="34" charset="0"/>
              </a:rPr>
              <a:t> un </a:t>
            </a:r>
            <a:r>
              <a:rPr lang="en-US" sz="1600" kern="0" dirty="0" err="1">
                <a:effectLst/>
                <a:latin typeface="Verdana" pitchFamily="34" charset="0"/>
              </a:rPr>
              <a:t>mensaje</a:t>
            </a:r>
            <a:r>
              <a:rPr lang="en-US" sz="1600" kern="0" dirty="0">
                <a:effectLst/>
                <a:latin typeface="Verdana" pitchFamily="34" charset="0"/>
              </a:rPr>
              <a:t> </a:t>
            </a:r>
            <a:r>
              <a:rPr lang="en-US" sz="1600" kern="0" dirty="0" err="1">
                <a:effectLst/>
                <a:latin typeface="Verdana" pitchFamily="34" charset="0"/>
              </a:rPr>
              <a:t>que</a:t>
            </a:r>
            <a:r>
              <a:rPr lang="en-US" sz="1600" kern="0" dirty="0">
                <a:effectLst/>
                <a:latin typeface="Verdana" pitchFamily="34" charset="0"/>
              </a:rPr>
              <a:t> </a:t>
            </a:r>
            <a:r>
              <a:rPr lang="en-US" sz="1600" kern="0" dirty="0" err="1">
                <a:effectLst/>
                <a:latin typeface="Verdana" pitchFamily="34" charset="0"/>
              </a:rPr>
              <a:t>pasó</a:t>
            </a:r>
            <a:r>
              <a:rPr lang="en-US" sz="1600" kern="0" dirty="0">
                <a:effectLst/>
                <a:latin typeface="Verdana" pitchFamily="34" charset="0"/>
              </a:rPr>
              <a:t> los </a:t>
            </a:r>
            <a:r>
              <a:rPr lang="en-US" sz="1600" kern="0" dirty="0" err="1">
                <a:effectLst/>
                <a:latin typeface="Verdana" pitchFamily="34" charset="0"/>
              </a:rPr>
              <a:t>filtros</a:t>
            </a:r>
            <a:r>
              <a:rPr lang="en-US" sz="1600" kern="0" dirty="0">
                <a:effectLst/>
                <a:latin typeface="Verdana" pitchFamily="34" charset="0"/>
              </a:rPr>
              <a:t>) (</a:t>
            </a:r>
            <a:r>
              <a:rPr lang="en-US" sz="1600" kern="0" dirty="0" err="1">
                <a:effectLst/>
                <a:latin typeface="Verdana" pitchFamily="34" charset="0"/>
              </a:rPr>
              <a:t>CANINTF.RXnIF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16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>
                <a:effectLst/>
                <a:latin typeface="Verdana" pitchFamily="34" charset="0"/>
              </a:rPr>
              <a:t>Leer </a:t>
            </a:r>
            <a:r>
              <a:rPr lang="en-US" sz="2100" kern="0" dirty="0" err="1">
                <a:effectLst/>
                <a:latin typeface="Verdana" pitchFamily="34" charset="0"/>
              </a:rPr>
              <a:t>información</a:t>
            </a:r>
            <a:r>
              <a:rPr lang="en-US" sz="2100" kern="0" dirty="0">
                <a:effectLst/>
                <a:latin typeface="Verdana" pitchFamily="34" charset="0"/>
              </a:rPr>
              <a:t> del RX buffer </a:t>
            </a:r>
            <a:r>
              <a:rPr lang="en-US" sz="1600" kern="0" dirty="0">
                <a:effectLst/>
                <a:latin typeface="Verdana" pitchFamily="34" charset="0"/>
              </a:rPr>
              <a:t>(ID, DLC, DATA, etc.)</a:t>
            </a:r>
            <a:endParaRPr lang="en-US" sz="16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Borrar</a:t>
            </a:r>
            <a:r>
              <a:rPr lang="en-US" sz="2100" kern="0" dirty="0">
                <a:effectLst/>
                <a:latin typeface="Verdana" pitchFamily="34" charset="0"/>
              </a:rPr>
              <a:t> flag de RX buffer </a:t>
            </a:r>
            <a:r>
              <a:rPr lang="en-US" sz="2100" kern="0" dirty="0" err="1">
                <a:effectLst/>
                <a:latin typeface="Verdana" pitchFamily="34" charset="0"/>
              </a:rPr>
              <a:t>lleno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CANINTF.RXnIF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21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endParaRPr lang="en-US" sz="21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56" y="2986285"/>
            <a:ext cx="1581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01" y="2852936"/>
            <a:ext cx="32004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00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052514"/>
            <a:ext cx="8970997" cy="5256212"/>
          </a:xfrm>
          <a:noFill/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endParaRPr lang="en-US" sz="2300" dirty="0">
              <a:effectLst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MCP25625 Official 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Website: </a:t>
            </a:r>
            <a:r>
              <a:rPr lang="en-US" sz="14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www.microchip.com/wwwproducts/en/MCP25625</a:t>
            </a:r>
            <a:endParaRPr lang="en-US" sz="1400" dirty="0">
              <a:effectLst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MCP25625 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Controller with Integrated 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Transceiver Datasheet: </a:t>
            </a:r>
            <a:r>
              <a:rPr lang="es-AR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 action="ppaction://hlinkfile"/>
              </a:rPr>
              <a:t>ww1.microchip.com/</a:t>
            </a:r>
            <a:r>
              <a:rPr lang="es-AR" sz="1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 action="ppaction://hlinkfile"/>
              </a:rPr>
              <a:t>downloads</a:t>
            </a:r>
            <a:r>
              <a:rPr lang="es-AR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 action="ppaction://hlinkfile"/>
              </a:rPr>
              <a:t>/en/</a:t>
            </a:r>
            <a:r>
              <a:rPr lang="es-AR" sz="1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 action="ppaction://hlinkfile"/>
              </a:rPr>
              <a:t>DeviceDoc</a:t>
            </a:r>
            <a:r>
              <a:rPr lang="es-AR" sz="1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 action="ppaction://hlinkfile"/>
              </a:rPr>
              <a:t>/20005282B.pdf</a:t>
            </a:r>
            <a:endParaRPr lang="en-US" sz="2300" dirty="0">
              <a:effectLst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MCP25625 </a:t>
            </a:r>
            <a:r>
              <a:rPr lang="en-US" sz="2300" dirty="0" err="1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PICtail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Plus Daughter 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Board </a:t>
            </a:r>
            <a:r>
              <a:rPr lang="en-US" sz="23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Guide: </a:t>
            </a:r>
            <a:r>
              <a:rPr lang="en-US" sz="14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hlinkClick r:id="rId5" action="ppaction://hlinkfile"/>
              </a:rPr>
              <a:t>ww1.microchip.com/downloads/en/</a:t>
            </a:r>
            <a:r>
              <a:rPr lang="en-US" sz="1400" dirty="0" err="1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hlinkClick r:id="rId5" action="ppaction://hlinkfile"/>
              </a:rPr>
              <a:t>DeviceDoc</a:t>
            </a:r>
            <a:r>
              <a:rPr lang="en-US" sz="1400" dirty="0"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hlinkClick r:id="rId5" action="ppaction://hlinkfile"/>
              </a:rPr>
              <a:t>/50002414A.pdf</a:t>
            </a:r>
            <a:endParaRPr lang="en-US" sz="1400" dirty="0">
              <a:effectLst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Referencias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11</a:t>
            </a:fld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7039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Introducción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2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El MCP25625 </a:t>
            </a:r>
            <a:r>
              <a:rPr lang="en-US" sz="2300" kern="0" dirty="0" err="1">
                <a:effectLst/>
                <a:latin typeface="Verdana" pitchFamily="34" charset="0"/>
              </a:rPr>
              <a:t>es</a:t>
            </a:r>
            <a:r>
              <a:rPr lang="en-US" sz="2300" kern="0" dirty="0">
                <a:effectLst/>
                <a:latin typeface="Verdana" pitchFamily="34" charset="0"/>
              </a:rPr>
              <a:t> un </a:t>
            </a:r>
            <a:r>
              <a:rPr lang="en-US" sz="2300" kern="0" dirty="0" err="1">
                <a:effectLst/>
                <a:latin typeface="Verdana" pitchFamily="34" charset="0"/>
              </a:rPr>
              <a:t>circuito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integrado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para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manejo</a:t>
            </a:r>
            <a:r>
              <a:rPr lang="en-US" sz="2300" kern="0" dirty="0">
                <a:effectLst/>
                <a:latin typeface="Verdana" pitchFamily="34" charset="0"/>
              </a:rPr>
              <a:t> de CAN con </a:t>
            </a:r>
            <a:r>
              <a:rPr lang="en-US" sz="2300" kern="0" dirty="0" err="1">
                <a:effectLst/>
                <a:latin typeface="Verdana" pitchFamily="34" charset="0"/>
              </a:rPr>
              <a:t>las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siguientes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características</a:t>
            </a:r>
            <a:r>
              <a:rPr lang="en-US" sz="2300" kern="0" dirty="0">
                <a:effectLst/>
                <a:latin typeface="Verdana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en-US" sz="1200" kern="0" dirty="0">
              <a:effectLst/>
              <a:latin typeface="Verdana" pitchFamily="34" charset="0"/>
            </a:endParaRP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Controlador</a:t>
            </a:r>
            <a:r>
              <a:rPr lang="en-US" sz="2300" kern="0" dirty="0">
                <a:effectLst/>
                <a:latin typeface="Verdana" pitchFamily="34" charset="0"/>
              </a:rPr>
              <a:t> + </a:t>
            </a:r>
            <a:r>
              <a:rPr lang="en-US" sz="2300" i="1" kern="0" dirty="0">
                <a:effectLst/>
                <a:latin typeface="Verdana" pitchFamily="34" charset="0"/>
              </a:rPr>
              <a:t>transceiver</a:t>
            </a:r>
            <a:r>
              <a:rPr lang="en-US" sz="2300" kern="0" dirty="0">
                <a:effectLst/>
                <a:latin typeface="Verdana" pitchFamily="34" charset="0"/>
              </a:rPr>
              <a:t>.</a:t>
            </a: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Alimentación</a:t>
            </a:r>
            <a:r>
              <a:rPr lang="en-US" sz="2300" kern="0" dirty="0">
                <a:effectLst/>
                <a:latin typeface="Verdana" pitchFamily="34" charset="0"/>
              </a:rPr>
              <a:t> digital y CAN </a:t>
            </a:r>
            <a:r>
              <a:rPr lang="en-US" sz="2300" kern="0" dirty="0" err="1" smtClean="0">
                <a:effectLst/>
                <a:latin typeface="Verdana" pitchFamily="34" charset="0"/>
              </a:rPr>
              <a:t>independiente</a:t>
            </a:r>
            <a:r>
              <a:rPr lang="en-US" sz="2300" kern="0" dirty="0" smtClean="0">
                <a:effectLst/>
                <a:latin typeface="Verdana" pitchFamily="34" charset="0"/>
              </a:rPr>
              <a:t>.</a:t>
            </a:r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Comunicación</a:t>
            </a:r>
            <a:r>
              <a:rPr lang="en-US" sz="2300" kern="0" dirty="0">
                <a:effectLst/>
                <a:latin typeface="Verdana" pitchFamily="34" charset="0"/>
              </a:rPr>
              <a:t> SPI.</a:t>
            </a:r>
          </a:p>
          <a:p>
            <a:pPr eaLnBrk="1" hangingPunct="1"/>
            <a:r>
              <a:rPr lang="en-US" sz="2300" kern="0" dirty="0">
                <a:effectLst/>
                <a:latin typeface="Verdana" pitchFamily="34" charset="0"/>
              </a:rPr>
              <a:t>3 </a:t>
            </a:r>
            <a:r>
              <a:rPr lang="en-US" sz="2300" i="1" kern="0" dirty="0">
                <a:effectLst/>
                <a:latin typeface="Verdana" pitchFamily="34" charset="0"/>
              </a:rPr>
              <a:t>buffers</a:t>
            </a:r>
            <a:r>
              <a:rPr lang="en-US" sz="2300" kern="0" dirty="0">
                <a:effectLst/>
                <a:latin typeface="Verdana" pitchFamily="34" charset="0"/>
              </a:rPr>
              <a:t> de </a:t>
            </a:r>
            <a:r>
              <a:rPr lang="en-US" sz="2300" kern="0" dirty="0" err="1">
                <a:effectLst/>
                <a:latin typeface="Verdana" pitchFamily="34" charset="0"/>
              </a:rPr>
              <a:t>transmisión</a:t>
            </a:r>
            <a:r>
              <a:rPr lang="en-US" sz="2300" kern="0" dirty="0">
                <a:effectLst/>
                <a:latin typeface="Verdana" pitchFamily="34" charset="0"/>
              </a:rPr>
              <a:t>.</a:t>
            </a:r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r>
              <a:rPr lang="en-US" sz="2300" kern="0" dirty="0">
                <a:effectLst/>
                <a:latin typeface="Verdana" pitchFamily="34" charset="0"/>
              </a:rPr>
              <a:t>2 </a:t>
            </a:r>
            <a:r>
              <a:rPr lang="en-US" sz="2300" i="1" kern="0" dirty="0">
                <a:effectLst/>
                <a:latin typeface="Verdana" pitchFamily="34" charset="0"/>
              </a:rPr>
              <a:t>buffers</a:t>
            </a:r>
            <a:r>
              <a:rPr lang="en-US" sz="2300" kern="0" dirty="0">
                <a:effectLst/>
                <a:latin typeface="Verdana" pitchFamily="34" charset="0"/>
              </a:rPr>
              <a:t> de </a:t>
            </a:r>
            <a:r>
              <a:rPr lang="en-US" sz="2300" kern="0" dirty="0" err="1">
                <a:effectLst/>
                <a:latin typeface="Verdana" pitchFamily="34" charset="0"/>
              </a:rPr>
              <a:t>recepción</a:t>
            </a:r>
            <a:r>
              <a:rPr lang="en-US" sz="2300" kern="0" dirty="0">
                <a:effectLst/>
                <a:latin typeface="Verdana" pitchFamily="34" charset="0"/>
              </a:rPr>
              <a:t>.</a:t>
            </a: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Filtrado</a:t>
            </a:r>
            <a:r>
              <a:rPr lang="en-US" sz="2300" kern="0" dirty="0">
                <a:effectLst/>
                <a:latin typeface="Verdana" pitchFamily="34" charset="0"/>
              </a:rPr>
              <a:t> de </a:t>
            </a:r>
            <a:r>
              <a:rPr lang="en-US" sz="2300" kern="0" dirty="0" err="1">
                <a:effectLst/>
                <a:latin typeface="Verdana" pitchFamily="34" charset="0"/>
              </a:rPr>
              <a:t>recepción</a:t>
            </a:r>
            <a:r>
              <a:rPr lang="en-US" sz="2300" kern="0" dirty="0">
                <a:effectLst/>
                <a:latin typeface="Verdana" pitchFamily="34" charset="0"/>
              </a:rPr>
              <a:t> de </a:t>
            </a:r>
            <a:r>
              <a:rPr lang="en-US" sz="2300" kern="0" dirty="0" err="1">
                <a:effectLst/>
                <a:latin typeface="Verdana" pitchFamily="34" charset="0"/>
              </a:rPr>
              <a:t>mensajes</a:t>
            </a:r>
            <a:r>
              <a:rPr lang="en-US" sz="2300" kern="0" dirty="0">
                <a:effectLst/>
                <a:latin typeface="Verdana" pitchFamily="34" charset="0"/>
              </a:rPr>
              <a:t>.</a:t>
            </a:r>
            <a:endParaRPr lang="en-US" sz="19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628799"/>
            <a:ext cx="250031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91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Conexión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3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 err="1">
                <a:effectLst/>
                <a:latin typeface="Verdana" pitchFamily="34" charset="0"/>
              </a:rPr>
              <a:t>Microcontrolador</a:t>
            </a:r>
            <a:r>
              <a:rPr lang="en-US" sz="2300" kern="0" dirty="0">
                <a:effectLst/>
                <a:latin typeface="Verdana" pitchFamily="34" charset="0"/>
              </a:rPr>
              <a:t> – MCP25625</a:t>
            </a:r>
            <a:r>
              <a:rPr lang="en-US" sz="2300" kern="0" dirty="0" smtClean="0">
                <a:effectLst/>
                <a:latin typeface="Verdana" pitchFamily="34" charset="0"/>
              </a:rPr>
              <a:t>:</a:t>
            </a:r>
            <a:endParaRPr lang="en-US" sz="1200" kern="0" dirty="0">
              <a:effectLst/>
              <a:latin typeface="Verdana" pitchFamily="34" charset="0"/>
            </a:endParaRP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Alimentación</a:t>
            </a:r>
            <a:r>
              <a:rPr lang="en-US" sz="2300" kern="0" dirty="0">
                <a:effectLst/>
                <a:latin typeface="Verdana" pitchFamily="34" charset="0"/>
              </a:rPr>
              <a:t> (2): GND y VIO (3,3V)</a:t>
            </a: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Comunicación</a:t>
            </a:r>
            <a:r>
              <a:rPr lang="en-US" sz="2300" kern="0" dirty="0">
                <a:effectLst/>
                <a:latin typeface="Verdana" pitchFamily="34" charset="0"/>
              </a:rPr>
              <a:t> SPI (4): /CS, CLK, MOSI y MISO</a:t>
            </a: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Opcional</a:t>
            </a:r>
            <a:r>
              <a:rPr lang="en-US" sz="2300" kern="0" dirty="0">
                <a:effectLst/>
                <a:latin typeface="Verdana" pitchFamily="34" charset="0"/>
              </a:rPr>
              <a:t>: STBY, INT, </a:t>
            </a:r>
            <a:r>
              <a:rPr lang="en-US" sz="2300" kern="0" dirty="0" err="1">
                <a:effectLst/>
                <a:latin typeface="Verdana" pitchFamily="34" charset="0"/>
              </a:rPr>
              <a:t>RXnBF</a:t>
            </a:r>
            <a:r>
              <a:rPr lang="en-US" sz="2300" kern="0" dirty="0">
                <a:effectLst/>
                <a:latin typeface="Verdana" pitchFamily="34" charset="0"/>
              </a:rPr>
              <a:t>, </a:t>
            </a:r>
            <a:r>
              <a:rPr lang="en-US" sz="2300" kern="0" dirty="0" err="1">
                <a:effectLst/>
                <a:latin typeface="Verdana" pitchFamily="34" charset="0"/>
              </a:rPr>
              <a:t>TXmRTS</a:t>
            </a:r>
            <a:r>
              <a:rPr lang="en-US" sz="2300" kern="0" dirty="0">
                <a:effectLst/>
                <a:latin typeface="Verdana" pitchFamily="34" charset="0"/>
              </a:rPr>
              <a:t>, RESET y CLKOUT</a:t>
            </a:r>
          </a:p>
          <a:p>
            <a:pPr marL="0" indent="0" eaLnBrk="1" hangingPunct="1">
              <a:buNone/>
            </a:pPr>
            <a:endParaRPr lang="en-US" sz="2300" kern="0" dirty="0">
              <a:effectLst/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MCP25625 – CAN bus:</a:t>
            </a:r>
          </a:p>
          <a:p>
            <a:pPr eaLnBrk="1" hangingPunct="1"/>
            <a:r>
              <a:rPr lang="en-US" sz="2300" kern="0" dirty="0" err="1">
                <a:effectLst/>
                <a:latin typeface="Verdana" pitchFamily="34" charset="0"/>
              </a:rPr>
              <a:t>Alimentación</a:t>
            </a:r>
            <a:r>
              <a:rPr lang="en-US" sz="2300" kern="0" dirty="0">
                <a:effectLst/>
                <a:latin typeface="Verdana" pitchFamily="34" charset="0"/>
              </a:rPr>
              <a:t> (2): GND y </a:t>
            </a:r>
            <a:r>
              <a:rPr lang="en-US" sz="2300" kern="0" dirty="0">
                <a:effectLst/>
                <a:latin typeface="Verdana" pitchFamily="34" charset="0"/>
              </a:rPr>
              <a:t>VDDA (</a:t>
            </a:r>
            <a:r>
              <a:rPr lang="en-US" sz="2300" kern="0" dirty="0">
                <a:effectLst/>
                <a:latin typeface="Verdana" pitchFamily="34" charset="0"/>
              </a:rPr>
              <a:t>5</a:t>
            </a:r>
            <a:r>
              <a:rPr lang="en-US" sz="2300" kern="0" dirty="0">
                <a:effectLst/>
                <a:latin typeface="Verdana" pitchFamily="34" charset="0"/>
              </a:rPr>
              <a:t>V</a:t>
            </a:r>
            <a:r>
              <a:rPr lang="en-US" sz="2300" kern="0" dirty="0">
                <a:effectLst/>
                <a:latin typeface="Verdana" pitchFamily="34" charset="0"/>
              </a:rPr>
              <a:t>)</a:t>
            </a:r>
          </a:p>
          <a:p>
            <a:pPr eaLnBrk="1" hangingPunct="1"/>
            <a:r>
              <a:rPr lang="en-US" sz="2300" kern="0" dirty="0">
                <a:effectLst/>
                <a:latin typeface="Verdana" pitchFamily="34" charset="0"/>
              </a:rPr>
              <a:t>CAN signal (2): CANH y CANL</a:t>
            </a:r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13" y="3068960"/>
            <a:ext cx="2792675" cy="32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90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Mapa de Registros</a:t>
            </a:r>
            <a:endParaRPr lang="es-AR" sz="56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4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El MCP25625 se </a:t>
            </a:r>
            <a:r>
              <a:rPr lang="en-US" sz="2300" kern="0" dirty="0" err="1">
                <a:effectLst/>
                <a:latin typeface="Verdana" pitchFamily="34" charset="0"/>
              </a:rPr>
              <a:t>controla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mediante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una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serie</a:t>
            </a:r>
            <a:r>
              <a:rPr lang="en-US" sz="2300" kern="0" dirty="0">
                <a:effectLst/>
                <a:latin typeface="Verdana" pitchFamily="34" charset="0"/>
              </a:rPr>
              <a:t> de </a:t>
            </a:r>
            <a:r>
              <a:rPr lang="en-US" sz="2300" kern="0" dirty="0" err="1">
                <a:effectLst/>
                <a:latin typeface="Verdana" pitchFamily="34" charset="0"/>
              </a:rPr>
              <a:t>registros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internos</a:t>
            </a:r>
            <a:r>
              <a:rPr lang="en-US" sz="2300" kern="0" dirty="0">
                <a:effectLst/>
                <a:latin typeface="Verdana" pitchFamily="34" charset="0"/>
              </a:rPr>
              <a:t> (similar a un </a:t>
            </a:r>
            <a:r>
              <a:rPr lang="en-US" sz="2300" kern="0" dirty="0" err="1">
                <a:effectLst/>
                <a:latin typeface="Verdana" pitchFamily="34" charset="0"/>
              </a:rPr>
              <a:t>periférico</a:t>
            </a:r>
            <a:r>
              <a:rPr lang="en-US" sz="2300" kern="0" dirty="0">
                <a:effectLst/>
                <a:latin typeface="Verdana" pitchFamily="34" charset="0"/>
              </a:rPr>
              <a:t>)</a:t>
            </a:r>
            <a:r>
              <a:rPr lang="en-US" sz="2300" kern="0" dirty="0">
                <a:effectLst/>
                <a:latin typeface="Verdana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4" y="2130077"/>
            <a:ext cx="70104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3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Registros R/W</a:t>
            </a:r>
            <a:endParaRPr lang="es-AR" sz="56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5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Los </a:t>
            </a:r>
            <a:r>
              <a:rPr lang="en-US" sz="2300" kern="0" dirty="0" err="1">
                <a:effectLst/>
                <a:latin typeface="Verdana" pitchFamily="34" charset="0"/>
              </a:rPr>
              <a:t>registros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pueden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ser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escritos</a:t>
            </a:r>
            <a:r>
              <a:rPr lang="en-US" sz="2300" kern="0" dirty="0">
                <a:effectLst/>
                <a:latin typeface="Verdana" pitchFamily="34" charset="0"/>
              </a:rPr>
              <a:t> o </a:t>
            </a:r>
            <a:r>
              <a:rPr lang="en-US" sz="2300" kern="0" dirty="0" err="1">
                <a:effectLst/>
                <a:latin typeface="Verdana" pitchFamily="34" charset="0"/>
              </a:rPr>
              <a:t>leidos</a:t>
            </a:r>
            <a:r>
              <a:rPr lang="en-US" sz="2300" kern="0" dirty="0">
                <a:effectLst/>
                <a:latin typeface="Verdana" pitchFamily="34" charset="0"/>
              </a:rPr>
              <a:t> </a:t>
            </a:r>
            <a:r>
              <a:rPr lang="en-US" sz="2300" kern="0" dirty="0" err="1">
                <a:effectLst/>
                <a:latin typeface="Verdana" pitchFamily="34" charset="0"/>
              </a:rPr>
              <a:t>mediante</a:t>
            </a:r>
            <a:r>
              <a:rPr lang="en-US" sz="2300" kern="0" dirty="0">
                <a:effectLst/>
                <a:latin typeface="Verdana" pitchFamily="34" charset="0"/>
              </a:rPr>
              <a:t> SPI:</a:t>
            </a:r>
          </a:p>
          <a:p>
            <a:pPr marL="0" indent="0" eaLnBrk="1" hangingPunct="1">
              <a:buNone/>
            </a:pPr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4" y="1703018"/>
            <a:ext cx="6934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4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Configuración inicial</a:t>
            </a:r>
            <a:endParaRPr lang="es-AR" sz="56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6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 smtClean="0">
                <a:effectLst/>
                <a:latin typeface="Verdana" pitchFamily="34" charset="0"/>
              </a:rPr>
              <a:t>Inicializar</a:t>
            </a:r>
            <a:r>
              <a:rPr lang="en-US" sz="2100" kern="0" dirty="0" smtClean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SPI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modo</a:t>
            </a:r>
            <a:r>
              <a:rPr lang="en-US" sz="1600" kern="0" dirty="0">
                <a:effectLst/>
                <a:latin typeface="Verdana" pitchFamily="34" charset="0"/>
              </a:rPr>
              <a:t> 0,0)</a:t>
            </a: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Resetear</a:t>
            </a:r>
            <a:r>
              <a:rPr lang="en-US" sz="2100" kern="0" dirty="0">
                <a:effectLst/>
                <a:latin typeface="Verdana" pitchFamily="34" charset="0"/>
              </a:rPr>
              <a:t> el MCP25625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ponerlo</a:t>
            </a:r>
            <a:r>
              <a:rPr lang="en-US" sz="1600" kern="0" dirty="0">
                <a:effectLst/>
                <a:latin typeface="Verdana" pitchFamily="34" charset="0"/>
              </a:rPr>
              <a:t> en Configuration Mode) (RESET pin, o RESET instruction, o </a:t>
            </a:r>
            <a:r>
              <a:rPr lang="en-US" sz="1600" kern="0" dirty="0" err="1">
                <a:effectLst/>
                <a:latin typeface="Verdana" pitchFamily="34" charset="0"/>
              </a:rPr>
              <a:t>registro</a:t>
            </a:r>
            <a:r>
              <a:rPr lang="en-US" sz="1600" kern="0" dirty="0">
                <a:effectLst/>
                <a:latin typeface="Verdana" pitchFamily="34" charset="0"/>
              </a:rPr>
              <a:t> CANCTRL)</a:t>
            </a: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Configurar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el </a:t>
            </a:r>
            <a:r>
              <a:rPr lang="en-US" sz="2100" kern="0" dirty="0" err="1">
                <a:solidFill>
                  <a:srgbClr val="FFCC00"/>
                </a:solidFill>
                <a:effectLst/>
                <a:latin typeface="Verdana" pitchFamily="34" charset="0"/>
              </a:rPr>
              <a:t>tiempo</a:t>
            </a:r>
            <a:r>
              <a:rPr lang="en-US" sz="2100" kern="0" dirty="0">
                <a:solidFill>
                  <a:srgbClr val="FFCC00"/>
                </a:solidFill>
                <a:effectLst/>
                <a:latin typeface="Verdana" pitchFamily="34" charset="0"/>
              </a:rPr>
              <a:t> de bit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(CNF1</a:t>
            </a:r>
            <a:r>
              <a:rPr lang="en-US" sz="1600" kern="0" dirty="0">
                <a:effectLst/>
                <a:latin typeface="Verdana" pitchFamily="34" charset="0"/>
              </a:rPr>
              <a:t>, CNF2 y CNF3, </a:t>
            </a:r>
            <a:r>
              <a:rPr lang="en-US" sz="1600" i="1" kern="0" dirty="0">
                <a:effectLst/>
                <a:latin typeface="Verdana" pitchFamily="34" charset="0"/>
              </a:rPr>
              <a:t>chapter 4.4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Configurar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el los </a:t>
            </a:r>
            <a:r>
              <a:rPr lang="en-US" sz="2100" kern="0" dirty="0" err="1">
                <a:solidFill>
                  <a:srgbClr val="FFCC00"/>
                </a:solidFill>
                <a:effectLst/>
                <a:latin typeface="Verdana" pitchFamily="34" charset="0"/>
              </a:rPr>
              <a:t>filtros</a:t>
            </a:r>
            <a:r>
              <a:rPr lang="en-US" sz="2100" kern="0" dirty="0">
                <a:solidFill>
                  <a:srgbClr val="FFCC00"/>
                </a:solidFill>
                <a:effectLst/>
                <a:latin typeface="Verdana" pitchFamily="34" charset="0"/>
              </a:rPr>
              <a:t> de </a:t>
            </a:r>
            <a:r>
              <a:rPr lang="en-US" sz="2100" kern="0" dirty="0" err="1">
                <a:solidFill>
                  <a:srgbClr val="FFCC00"/>
                </a:solidFill>
                <a:effectLst/>
                <a:latin typeface="Verdana" pitchFamily="34" charset="0"/>
              </a:rPr>
              <a:t>recepción</a:t>
            </a:r>
            <a:r>
              <a:rPr lang="en-US" sz="2100" kern="0" dirty="0">
                <a:solidFill>
                  <a:srgbClr val="FFCC00"/>
                </a:solidFill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i="1" kern="0" dirty="0">
                <a:effectLst/>
                <a:latin typeface="Verdana" pitchFamily="34" charset="0"/>
              </a:rPr>
              <a:t>chapter </a:t>
            </a:r>
            <a:r>
              <a:rPr lang="en-US" sz="1600" i="1" kern="0" dirty="0">
                <a:effectLst/>
                <a:latin typeface="Verdana" pitchFamily="34" charset="0"/>
              </a:rPr>
              <a:t>4.3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21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Configurar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 err="1">
                <a:effectLst/>
                <a:latin typeface="Verdana" pitchFamily="34" charset="0"/>
              </a:rPr>
              <a:t>modo</a:t>
            </a:r>
            <a:r>
              <a:rPr lang="en-US" sz="2100" kern="0" dirty="0">
                <a:effectLst/>
                <a:latin typeface="Verdana" pitchFamily="34" charset="0"/>
              </a:rPr>
              <a:t> de </a:t>
            </a:r>
            <a:r>
              <a:rPr lang="en-US" sz="2100" kern="0" dirty="0" err="1">
                <a:effectLst/>
                <a:latin typeface="Verdana" pitchFamily="34" charset="0"/>
              </a:rPr>
              <a:t>recepción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(RXB0CTRL </a:t>
            </a:r>
            <a:r>
              <a:rPr lang="en-US" sz="1600" kern="0" dirty="0">
                <a:effectLst/>
                <a:latin typeface="Verdana" pitchFamily="34" charset="0"/>
              </a:rPr>
              <a:t>y RXB1CTRL, </a:t>
            </a:r>
            <a:r>
              <a:rPr lang="en-US" sz="1600" i="1" kern="0" dirty="0">
                <a:effectLst/>
                <a:latin typeface="Verdana" pitchFamily="34" charset="0"/>
              </a:rPr>
              <a:t>chapter 4.2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21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Borrar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flags y </a:t>
            </a:r>
            <a:r>
              <a:rPr lang="en-US" sz="2100" kern="0" dirty="0" err="1">
                <a:effectLst/>
                <a:latin typeface="Verdana" pitchFamily="34" charset="0"/>
              </a:rPr>
              <a:t>habilitar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 err="1">
                <a:effectLst/>
                <a:latin typeface="Verdana" pitchFamily="34" charset="0"/>
              </a:rPr>
              <a:t>interrupciones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(CANINTF </a:t>
            </a:r>
            <a:r>
              <a:rPr lang="en-US" sz="1600" kern="0" dirty="0">
                <a:effectLst/>
                <a:latin typeface="Verdana" pitchFamily="34" charset="0"/>
              </a:rPr>
              <a:t>y CANINTE, </a:t>
            </a:r>
            <a:r>
              <a:rPr lang="en-US" sz="1600" i="1" kern="0" dirty="0">
                <a:effectLst/>
                <a:latin typeface="Verdana" pitchFamily="34" charset="0"/>
              </a:rPr>
              <a:t>chapter 4.7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21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Ponerlo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en Normal Mode </a:t>
            </a:r>
            <a:r>
              <a:rPr lang="en-US" sz="1600" kern="0" dirty="0">
                <a:effectLst/>
                <a:latin typeface="Verdana" pitchFamily="34" charset="0"/>
              </a:rPr>
              <a:t>(CANCTRL</a:t>
            </a:r>
            <a:r>
              <a:rPr lang="en-US" sz="1600" kern="0" dirty="0">
                <a:effectLst/>
                <a:latin typeface="Verdana" pitchFamily="34" charset="0"/>
              </a:rPr>
              <a:t>, </a:t>
            </a:r>
            <a:r>
              <a:rPr lang="en-US" sz="1600" i="1" kern="0" dirty="0">
                <a:effectLst/>
                <a:latin typeface="Verdana" pitchFamily="34" charset="0"/>
              </a:rPr>
              <a:t>chapter 4.7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</a:p>
          <a:p>
            <a:pPr marL="536433" indent="-536433" eaLnBrk="1" hangingPunct="1">
              <a:buFont typeface="+mj-lt"/>
              <a:buAutoNum type="arabicPeriod"/>
            </a:pPr>
            <a:endParaRPr lang="en-US" sz="21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</a:t>
            </a:r>
            <a:r>
              <a:rPr lang="es-AR" sz="5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baudrate</a:t>
            </a: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y </a:t>
            </a:r>
            <a:r>
              <a:rPr lang="es-AR" sz="5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t</a:t>
            </a:r>
            <a:r>
              <a:rPr lang="es-AR" sz="5600" baseline="-25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Q</a:t>
            </a:r>
            <a:endParaRPr lang="es-AR" sz="5600" baseline="-250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7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Del </a:t>
            </a:r>
            <a:r>
              <a:rPr lang="en-US" sz="2300" i="1" kern="0" dirty="0">
                <a:effectLst/>
                <a:latin typeface="Verdana" pitchFamily="34" charset="0"/>
              </a:rPr>
              <a:t>chapter 3.8</a:t>
            </a:r>
            <a:r>
              <a:rPr lang="en-US" sz="2300" kern="0" dirty="0">
                <a:effectLst/>
                <a:latin typeface="Verdana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en-US" sz="1200" kern="0" dirty="0">
              <a:effectLst/>
              <a:latin typeface="Verdana" pitchFamily="34" charset="0"/>
            </a:endParaRPr>
          </a:p>
          <a:p>
            <a:pPr marL="0" indent="0" eaLnBrk="1" hangingPunct="1">
              <a:buNone/>
            </a:pPr>
            <a:endParaRPr lang="en-US" sz="21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Del </a:t>
            </a:r>
            <a:r>
              <a:rPr lang="en-US" sz="2300" i="1" kern="0" dirty="0">
                <a:effectLst/>
                <a:latin typeface="Verdana" pitchFamily="34" charset="0"/>
              </a:rPr>
              <a:t>chapter </a:t>
            </a:r>
            <a:r>
              <a:rPr lang="en-US" sz="2300" i="1" kern="0" dirty="0">
                <a:effectLst/>
                <a:latin typeface="Verdana" pitchFamily="34" charset="0"/>
              </a:rPr>
              <a:t>4.4</a:t>
            </a:r>
            <a:r>
              <a:rPr lang="en-US" sz="2300" kern="0" dirty="0">
                <a:effectLst/>
                <a:latin typeface="Verdana" pitchFamily="34" charset="0"/>
              </a:rPr>
              <a:t>:</a:t>
            </a: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0" y="1604802"/>
            <a:ext cx="3000375" cy="773906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66" y="1652427"/>
            <a:ext cx="2988469" cy="67865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0" y="3019730"/>
            <a:ext cx="8645145" cy="132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742" y="4537069"/>
            <a:ext cx="2952750" cy="369094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42" y="5051034"/>
            <a:ext cx="3774281" cy="881063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027" y="4537271"/>
            <a:ext cx="3583781" cy="797719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5027" y="5494474"/>
            <a:ext cx="301228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Filtros </a:t>
            </a:r>
            <a:r>
              <a:rPr lang="es-AR" sz="56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de RX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8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300" kern="0" dirty="0">
                <a:effectLst/>
                <a:latin typeface="Verdana" pitchFamily="34" charset="0"/>
              </a:rPr>
              <a:t>Del </a:t>
            </a:r>
            <a:r>
              <a:rPr lang="en-US" sz="2300" i="1" kern="0" dirty="0">
                <a:effectLst/>
                <a:latin typeface="Verdana" pitchFamily="34" charset="0"/>
              </a:rPr>
              <a:t>chapter 3.7</a:t>
            </a:r>
            <a:r>
              <a:rPr lang="en-US" sz="2300" kern="0" dirty="0">
                <a:effectLst/>
                <a:latin typeface="Verdana" pitchFamily="34" charset="0"/>
              </a:rPr>
              <a:t>:</a:t>
            </a:r>
          </a:p>
          <a:p>
            <a:pPr marL="0" indent="0" eaLnBrk="1" hangingPunct="1">
              <a:buNone/>
            </a:pPr>
            <a:endParaRPr lang="en-US" sz="1200" kern="0" dirty="0">
              <a:effectLst/>
              <a:latin typeface="Verdana" pitchFamily="34" charset="0"/>
            </a:endParaRPr>
          </a:p>
          <a:p>
            <a:pPr marL="0" indent="0" eaLnBrk="1" hangingPunct="1">
              <a:buNone/>
            </a:pPr>
            <a:endParaRPr lang="en-US" sz="21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marL="0" indent="0" eaLnBrk="1" hangingPunct="1">
              <a:buNone/>
            </a:pPr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12" y="1628800"/>
            <a:ext cx="4962525" cy="47815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80" y="2785270"/>
            <a:ext cx="32099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650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906000" cy="1052736"/>
          </a:xfrm>
        </p:spPr>
        <p:txBody>
          <a:bodyPr/>
          <a:lstStyle/>
          <a:p>
            <a:pPr eaLnBrk="1" hangingPunct="1">
              <a:defRPr/>
            </a:pP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Driver: </a:t>
            </a:r>
            <a:r>
              <a:rPr lang="es-AR" sz="5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frame</a:t>
            </a:r>
            <a:r>
              <a:rPr lang="es-AR" sz="5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 TX</a:t>
            </a:r>
            <a:endParaRPr lang="es-AR" sz="5600" dirty="0"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</p:spPr>
        <p:txBody>
          <a:bodyPr/>
          <a:lstStyle/>
          <a:p>
            <a:pPr>
              <a:defRPr/>
            </a:pPr>
            <a:fld id="{16D93332-58B8-46C2-90CB-C32F483F59AF}" type="slidenum">
              <a:rPr lang="es-ES" sz="1400"/>
              <a:pPr>
                <a:defRPr/>
              </a:pPr>
              <a:t>9</a:t>
            </a:fld>
            <a:endParaRPr lang="es-E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506" y="1052514"/>
            <a:ext cx="897099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 smtClean="0">
                <a:effectLst/>
                <a:latin typeface="Verdana" pitchFamily="34" charset="0"/>
              </a:rPr>
              <a:t>Buscar</a:t>
            </a:r>
            <a:r>
              <a:rPr lang="en-US" sz="2100" kern="0" dirty="0" smtClean="0">
                <a:effectLst/>
                <a:latin typeface="Verdana" pitchFamily="34" charset="0"/>
              </a:rPr>
              <a:t> </a:t>
            </a:r>
            <a:r>
              <a:rPr lang="en-US" sz="2100" kern="0" dirty="0">
                <a:effectLst/>
                <a:latin typeface="Verdana" pitchFamily="34" charset="0"/>
              </a:rPr>
              <a:t>un TX buffer </a:t>
            </a:r>
            <a:r>
              <a:rPr lang="en-US" sz="2100" kern="0" dirty="0" err="1">
                <a:effectLst/>
                <a:latin typeface="Verdana" pitchFamily="34" charset="0"/>
              </a:rPr>
              <a:t>libre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TXBxCTRL.TXREQ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16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Llenar</a:t>
            </a:r>
            <a:r>
              <a:rPr lang="en-US" sz="2100" kern="0" dirty="0">
                <a:effectLst/>
                <a:latin typeface="Verdana" pitchFamily="34" charset="0"/>
              </a:rPr>
              <a:t> el buffer </a:t>
            </a:r>
            <a:r>
              <a:rPr lang="en-US" sz="1600" kern="0" dirty="0">
                <a:effectLst/>
                <a:latin typeface="Verdana" pitchFamily="34" charset="0"/>
              </a:rPr>
              <a:t>(ID, DLC, DATA, etc.)</a:t>
            </a:r>
            <a:endParaRPr lang="en-US" sz="16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r>
              <a:rPr lang="en-US" sz="2100" kern="0" dirty="0" err="1">
                <a:effectLst/>
                <a:latin typeface="Verdana" pitchFamily="34" charset="0"/>
              </a:rPr>
              <a:t>Solicitar</a:t>
            </a:r>
            <a:r>
              <a:rPr lang="en-US" sz="2100" kern="0" dirty="0">
                <a:effectLst/>
                <a:latin typeface="Verdana" pitchFamily="34" charset="0"/>
              </a:rPr>
              <a:t> </a:t>
            </a:r>
            <a:r>
              <a:rPr lang="en-US" sz="2100" kern="0" dirty="0" err="1">
                <a:effectLst/>
                <a:latin typeface="Verdana" pitchFamily="34" charset="0"/>
              </a:rPr>
              <a:t>envío</a:t>
            </a:r>
            <a:r>
              <a:rPr lang="en-US" sz="2100" kern="0" dirty="0">
                <a:effectLst/>
                <a:latin typeface="Verdana" pitchFamily="34" charset="0"/>
              </a:rPr>
              <a:t> del TX buffer </a:t>
            </a:r>
            <a:r>
              <a:rPr lang="en-US" sz="1600" kern="0" dirty="0">
                <a:effectLst/>
                <a:latin typeface="Verdana" pitchFamily="34" charset="0"/>
              </a:rPr>
              <a:t>(</a:t>
            </a:r>
            <a:r>
              <a:rPr lang="en-US" sz="1600" kern="0" dirty="0" err="1">
                <a:effectLst/>
                <a:latin typeface="Verdana" pitchFamily="34" charset="0"/>
              </a:rPr>
              <a:t>TXBxCTRL.TXREQ</a:t>
            </a:r>
            <a:r>
              <a:rPr lang="en-US" sz="1600" kern="0" dirty="0">
                <a:effectLst/>
                <a:latin typeface="Verdana" pitchFamily="34" charset="0"/>
              </a:rPr>
              <a:t>)</a:t>
            </a:r>
            <a:endParaRPr lang="en-US" sz="2100" kern="0" dirty="0">
              <a:effectLst/>
              <a:latin typeface="Verdana" pitchFamily="34" charset="0"/>
            </a:endParaRPr>
          </a:p>
          <a:p>
            <a:pPr marL="536433" indent="-536433" eaLnBrk="1" hangingPunct="1">
              <a:buFont typeface="+mj-lt"/>
              <a:buAutoNum type="arabicPeriod"/>
            </a:pPr>
            <a:endParaRPr lang="en-US" sz="21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  <a:p>
            <a:pPr eaLnBrk="1" hangingPunct="1"/>
            <a:endParaRPr lang="en-US" sz="2300" kern="0" dirty="0">
              <a:effectLst/>
              <a:latin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2531616"/>
            <a:ext cx="2964656" cy="334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7" y="2531616"/>
            <a:ext cx="4143375" cy="284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11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Órbita">
  <a:themeElements>
    <a:clrScheme name="Órbit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Órb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Órbit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Órbit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3523</TotalTime>
  <Words>390</Words>
  <Application>Microsoft Office PowerPoint</Application>
  <PresentationFormat>A4 (210 x 297 mm)</PresentationFormat>
  <Paragraphs>85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Órbita</vt:lpstr>
      <vt:lpstr>Presentación de PowerPoint</vt:lpstr>
      <vt:lpstr>Introducción</vt:lpstr>
      <vt:lpstr>Conexión</vt:lpstr>
      <vt:lpstr>Driver: Mapa de Registros</vt:lpstr>
      <vt:lpstr>Driver: Registros R/W</vt:lpstr>
      <vt:lpstr>Driver: Configuración inicial</vt:lpstr>
      <vt:lpstr>Driver: baudrate y tQ</vt:lpstr>
      <vt:lpstr>Driver: Filtros de RX</vt:lpstr>
      <vt:lpstr>Driver: frame TX</vt:lpstr>
      <vt:lpstr>Driver: frame RX</vt:lpstr>
      <vt:lpstr>Referencias</vt:lpstr>
    </vt:vector>
  </TitlesOfParts>
  <Company>EGP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Esteban</dc:creator>
  <cp:lastModifiedBy>Usuario de Windows</cp:lastModifiedBy>
  <cp:revision>216</cp:revision>
  <cp:lastPrinted>1601-01-01T00:00:00Z</cp:lastPrinted>
  <dcterms:created xsi:type="dcterms:W3CDTF">2003-08-10T03:50:53Z</dcterms:created>
  <dcterms:modified xsi:type="dcterms:W3CDTF">2019-09-15T23:31:58Z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