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70" r:id="rId5"/>
    <p:sldId id="258" r:id="rId6"/>
    <p:sldId id="259" r:id="rId7"/>
    <p:sldId id="260" r:id="rId8"/>
    <p:sldId id="269" r:id="rId9"/>
    <p:sldId id="261" r:id="rId10"/>
    <p:sldId id="262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guide/installation.html#%D1%81%D0%BA%D0%B0%D1%87%D0%B8%D0%B2%D0%B0%D0%BD%D0%B8%D0%B5-%D0%B8-%D1%81%D0%B0%D0%BC%D0%BE%D1%81%D1%82%D0%BE%D1%8F%D1%82%D0%B5%D0%BB%D1%8C%D0%BD%D1%8B%D0%B8-%D1%85%D0%BE%D1%81%D1%82%D0%B8%D0%BD%D0%B3" TargetMode="External"/><Relationship Id="rId2" Type="http://schemas.openxmlformats.org/officeDocument/2006/relationships/hyperlink" Target="https://v3.ru.vuejs.org/ru/guide/installation.html#cd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3.ru.vuejs.org/ru/guide/installation.html#cli" TargetMode="External"/><Relationship Id="rId4" Type="http://schemas.openxmlformats.org/officeDocument/2006/relationships/hyperlink" Target="https://v3.ru.vuejs.org/ru/guide/installation.html#np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llupjs.org/" TargetMode="External"/><Relationship Id="rId2" Type="http://schemas.openxmlformats.org/officeDocument/2006/relationships/hyperlink" Target="https://webpack.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3325905"/>
            <a:ext cx="7197726" cy="1059825"/>
          </a:xfrm>
        </p:spPr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Выполнили: Филиппов с. Л. </a:t>
            </a:r>
          </a:p>
          <a:p>
            <a:r>
              <a:rPr lang="ru-RU" dirty="0" smtClean="0"/>
              <a:t>Масленников Б. м.</a:t>
            </a:r>
          </a:p>
          <a:p>
            <a:r>
              <a:rPr lang="ru-RU" dirty="0" smtClean="0"/>
              <a:t>Саенко. Д. </a:t>
            </a:r>
            <a:r>
              <a:rPr lang="ru-RU" smtClean="0"/>
              <a:t>О..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318" y="3224800"/>
            <a:ext cx="1062318" cy="10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Vite</a:t>
            </a:r>
            <a:r>
              <a:rPr lang="en-US" dirty="0"/>
              <a:t> (opens new window)— </a:t>
            </a:r>
            <a:r>
              <a:rPr lang="ru-RU" dirty="0"/>
              <a:t>инструмент для сборки веб-приложений, предлагающий исключительно быструю обработку кода, благодаря применяемому подходу по использованию нативных импортов </a:t>
            </a:r>
            <a:r>
              <a:rPr lang="en-US" dirty="0"/>
              <a:t>ES-</a:t>
            </a:r>
            <a:r>
              <a:rPr lang="ru-RU" dirty="0"/>
              <a:t>модулей.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Быстро развернуть проект на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ru-RU" dirty="0"/>
              <a:t>используя </a:t>
            </a:r>
            <a:r>
              <a:rPr lang="en-US" dirty="0" err="1"/>
              <a:t>Vite</a:t>
            </a:r>
            <a:r>
              <a:rPr lang="en-US" dirty="0"/>
              <a:t> </a:t>
            </a:r>
            <a:r>
              <a:rPr lang="ru-RU" dirty="0"/>
              <a:t>можно с помощью следующих команд.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Используя </a:t>
            </a:r>
            <a:r>
              <a:rPr lang="en-US" dirty="0" err="1"/>
              <a:t>npm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npm</a:t>
            </a:r>
            <a:r>
              <a:rPr lang="en-US" dirty="0"/>
              <a:t> 6.x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vite@latest</a:t>
            </a:r>
            <a:r>
              <a:rPr lang="en-US" dirty="0"/>
              <a:t> &lt;project-name&gt; --template </a:t>
            </a:r>
            <a:r>
              <a:rPr lang="en-US" dirty="0" err="1"/>
              <a:t>vue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npm</a:t>
            </a:r>
            <a:r>
              <a:rPr lang="en-US" dirty="0"/>
              <a:t> 7+, </a:t>
            </a:r>
            <a:r>
              <a:rPr lang="ru-RU" dirty="0"/>
              <a:t>НУЖНО дополнительное двойное тире:</a:t>
            </a:r>
            <a:br>
              <a:rPr lang="ru-RU" dirty="0"/>
            </a:br>
            <a:r>
              <a:rPr lang="ru-RU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vite@latest</a:t>
            </a:r>
            <a:r>
              <a:rPr lang="en-US" dirty="0"/>
              <a:t> &lt;project-name&gt; -- --template </a:t>
            </a:r>
            <a:r>
              <a:rPr lang="en-US" dirty="0" err="1"/>
              <a:t>vue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 cd &lt;project-name&gt;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run dev</a:t>
            </a:r>
            <a:br>
              <a:rPr lang="en-US" dirty="0"/>
            </a:br>
            <a:r>
              <a:rPr lang="ru-RU" dirty="0"/>
              <a:t>или используя </a:t>
            </a:r>
            <a:r>
              <a:rPr lang="en-US" dirty="0"/>
              <a:t>Yarn: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 yarn create </a:t>
            </a:r>
            <a:r>
              <a:rPr lang="en-US" dirty="0" err="1"/>
              <a:t>vite</a:t>
            </a:r>
            <a:r>
              <a:rPr lang="en-US" dirty="0"/>
              <a:t> &lt;project-name&gt; --template </a:t>
            </a:r>
            <a:r>
              <a:rPr lang="en-US" dirty="0" err="1"/>
              <a:t>vue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cd &lt;project-name&gt;</a:t>
            </a:r>
            <a:br>
              <a:rPr lang="en-US" dirty="0"/>
            </a:br>
            <a:r>
              <a:rPr lang="en-US" dirty="0"/>
              <a:t>$ yarn</a:t>
            </a:r>
            <a:br>
              <a:rPr lang="en-US" dirty="0"/>
            </a:br>
            <a:r>
              <a:rPr lang="en-US" dirty="0"/>
              <a:t>$ yarn dev</a:t>
            </a:r>
            <a:br>
              <a:rPr lang="en-US" dirty="0"/>
            </a:br>
            <a:r>
              <a:rPr lang="ru-RU" dirty="0"/>
              <a:t>или с помощью </a:t>
            </a:r>
            <a:r>
              <a:rPr lang="en-US" dirty="0" err="1"/>
              <a:t>pnpm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pnpm</a:t>
            </a:r>
            <a:r>
              <a:rPr lang="en-US" dirty="0"/>
              <a:t> create </a:t>
            </a:r>
            <a:r>
              <a:rPr lang="en-US" dirty="0" err="1"/>
              <a:t>vite</a:t>
            </a:r>
            <a:r>
              <a:rPr lang="en-US" dirty="0"/>
              <a:t> &lt;project-name&gt; -- --template </a:t>
            </a:r>
            <a:r>
              <a:rPr lang="en-US" dirty="0" err="1"/>
              <a:t>vue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cd &lt;project-name&gt;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pnpm</a:t>
            </a:r>
            <a:r>
              <a:rPr lang="en-US" dirty="0"/>
              <a:t> install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pnpm</a:t>
            </a:r>
            <a:r>
              <a:rPr lang="en-US" dirty="0"/>
              <a:t> dev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5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различных сборок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В папке dist/ npm-пакета (opens new window)можно обнаружить несколько различных сборок Vue.js. Рассмотрим подробнее какой файл из dist для каких случаев должен использоваться.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#Из CDN или без системы сборки</a:t>
            </a:r>
            <a:br>
              <a:rPr lang="ru-RU" dirty="0"/>
            </a:br>
            <a:r>
              <a:rPr lang="ru-RU" dirty="0"/>
              <a:t>#vue(.runtime).global(.prod).js:</a:t>
            </a:r>
            <a:br>
              <a:rPr lang="ru-RU" dirty="0"/>
            </a:br>
            <a:r>
              <a:rPr lang="ru-RU" dirty="0"/>
              <a:t>Для использования напрямую, через &lt;script src="..."&gt; в браузере, предоставляет глобальный доступ к Vue.</a:t>
            </a:r>
            <a:br>
              <a:rPr lang="ru-RU" dirty="0"/>
            </a:br>
            <a:r>
              <a:rPr lang="ru-RU" dirty="0"/>
              <a:t>Компиляция шаблонов в браузере:</a:t>
            </a:r>
            <a:br>
              <a:rPr lang="ru-RU" dirty="0"/>
            </a:br>
            <a:r>
              <a:rPr lang="ru-RU" dirty="0"/>
              <a:t>vue.global.js — «полная» сборка, которая включает в себя и компилятор шаблонов и runtime, поэтому поддерживает компиляцию шаблонов «на лету».</a:t>
            </a:r>
            <a:br>
              <a:rPr lang="ru-RU" dirty="0"/>
            </a:br>
            <a:r>
              <a:rPr lang="ru-RU" dirty="0"/>
              <a:t>vue.runtime.global.js — содержит только runtime и требует чтобы шаблоны были предварительно скомпилированы на этапе сборки.</a:t>
            </a:r>
            <a:br>
              <a:rPr lang="ru-RU" dirty="0"/>
            </a:br>
            <a:r>
              <a:rPr lang="ru-RU" dirty="0"/>
              <a:t>Содержит в себе все внутренние зависимости Vue — т.е. это один файл без зависимостей от других файлов. Это означает, что необходимо импортировать всё из этого файла и этот файл только для того, чтобы убедиться в получении того же самого экземпляра кода.</a:t>
            </a:r>
            <a:br>
              <a:rPr lang="ru-RU" dirty="0"/>
            </a:br>
            <a:r>
              <a:rPr lang="ru-RU" dirty="0"/>
              <a:t>Содержит подготовленные варианты для production/разработки, кроме того сборка для production предварительно минифицирована. Используйте в production файлы *.prod.js.</a:t>
            </a:r>
            <a:br>
              <a:rPr lang="ru-RU" dirty="0"/>
            </a:br>
            <a:r>
              <a:rPr lang="ru-RU" dirty="0"/>
              <a:t>Примечание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Глобальные сборки не являются UMD (opens new window)сборками. Они собраны как IIFE (opens new window)и предназначаются только для использования напрямую через &lt;script src="..."&gt;.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#vue(.runtime).esm-browser(.prod).js:</a:t>
            </a:r>
            <a:br>
              <a:rPr lang="ru-RU" dirty="0"/>
            </a:br>
            <a:r>
              <a:rPr lang="ru-RU" dirty="0"/>
              <a:t>Для использования в нативных импортах ES-модулей (в браузере через &lt;script type="module"&gt;).</a:t>
            </a:r>
            <a:br>
              <a:rPr lang="ru-RU" dirty="0"/>
            </a:br>
            <a:r>
              <a:rPr lang="ru-RU" dirty="0"/>
              <a:t>Предоставляет ту же компиляцию в runtime, содержит все внутренние зависимости и жёстко заданное поведение для production/разработки глобальной сборки.</a:t>
            </a:r>
          </a:p>
        </p:txBody>
      </p:sp>
    </p:spTree>
    <p:extLst>
      <p:ext uri="{BB962C8B-B14F-4D97-AF65-F5344CB8AC3E}">
        <p14:creationId xmlns:p14="http://schemas.microsoft.com/office/powerpoint/2010/main" val="23390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использованием системы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sz="2000" dirty="0"/>
              <a:t>#vue(.runtime).esm-bundler.js:</a:t>
            </a:r>
            <a:br>
              <a:rPr lang="ru-RU" sz="2000" dirty="0"/>
            </a:br>
            <a:r>
              <a:rPr lang="ru-RU" sz="2000" dirty="0"/>
              <a:t>Для использования с системами сборки, такими как webpack, rollup и parcel.</a:t>
            </a:r>
            <a:br>
              <a:rPr lang="ru-RU" sz="2000" dirty="0"/>
            </a:br>
            <a:r>
              <a:rPr lang="ru-RU" sz="2000" dirty="0"/>
              <a:t>Определение поведения для production/разработки условиями с process.env.NODE_ENV (значение будет подменяться системой сборки)</a:t>
            </a:r>
            <a:br>
              <a:rPr lang="ru-RU" sz="2000" dirty="0"/>
            </a:br>
            <a:r>
              <a:rPr lang="ru-RU" sz="2000" dirty="0"/>
              <a:t>Нет готовых минифицированных сборок (минификация должна выполняться системой сборки, как и для всего остального кода)</a:t>
            </a:r>
            <a:br>
              <a:rPr lang="ru-RU" sz="2000" dirty="0"/>
            </a:br>
            <a:r>
              <a:rPr lang="ru-RU" sz="2000" dirty="0"/>
              <a:t>Импорт зависимостей (например, @vue/runtime-core, @vue/runtime-compiler)</a:t>
            </a:r>
            <a:br>
              <a:rPr lang="ru-RU" sz="2000" dirty="0"/>
            </a:br>
            <a:r>
              <a:rPr lang="ru-RU" sz="2000" dirty="0"/>
              <a:t>Импортируемые зависимости также являются esm-сборками и, в свою очередь, будут импортировать свои зависимости (например, @vue/runtime-core импортирует @vue/reactivity)</a:t>
            </a:r>
            <a:br>
              <a:rPr lang="ru-RU" sz="2000" dirty="0"/>
            </a:br>
            <a:r>
              <a:rPr lang="ru-RU" sz="2000" dirty="0"/>
              <a:t>Это означает, что можно устанавливать/импортировать зависимости по-отдельности и не оказаться в ситуации с разными экземплярами этих зависимостей, но всё равно следует убедиться, что все они разрешаются одной и той же версией.</a:t>
            </a:r>
            <a:br>
              <a:rPr lang="ru-RU" sz="2000" dirty="0"/>
            </a:br>
            <a:r>
              <a:rPr lang="ru-RU" sz="2000" dirty="0"/>
              <a:t>Компиляция шаблонов в браузере:</a:t>
            </a:r>
            <a:br>
              <a:rPr lang="ru-RU" sz="2000" dirty="0"/>
            </a:br>
            <a:r>
              <a:rPr lang="ru-RU" sz="2000" dirty="0"/>
              <a:t>vue.runtime.esm-bundler.js (по умолчанию) — содержит только runtime и требует чтобы все шаблоны были предварительно скомпилированы. По умолчанию это точка входа для систем сборки (через поле module в package.json), потому что обычно при их применении шаблоны компилируются на этапе сборки (например, в файлах *.vue).</a:t>
            </a:r>
            <a:br>
              <a:rPr lang="ru-RU" sz="2000" dirty="0"/>
            </a:br>
            <a:r>
              <a:rPr lang="ru-RU" sz="2000" dirty="0"/>
              <a:t>vue.esm-bundler.js — содержит компилятор шаблонов. Следует использовать когда есть система сборки, но всё равно нужна компиляция шаблонов «на лету» (например, шаблоны в DOM или в виде инлайн-строк JavaScript). Потребуется настроить систему сборки, чтобы псевдоним vue вёл к этому файлу</a:t>
            </a:r>
            <a:r>
              <a:rPr lang="ru-RU" sz="2000" dirty="0" smtClean="0"/>
              <a:t>.</a:t>
            </a:r>
            <a:r>
              <a:rPr lang="ru-RU" sz="2000" dirty="0"/>
              <a:t> Для отрисовки на стороне сервера (SSR)</a:t>
            </a:r>
            <a:br>
              <a:rPr lang="ru-RU" sz="2000" dirty="0"/>
            </a:br>
            <a:r>
              <a:rPr lang="ru-RU" sz="2000" dirty="0"/>
              <a:t>#vue.cjs(.prod).js:</a:t>
            </a:r>
            <a:br>
              <a:rPr lang="ru-RU" sz="2000" dirty="0"/>
            </a:br>
            <a:r>
              <a:rPr lang="ru-RU" sz="2000" dirty="0"/>
              <a:t>Для использования отрисовки на стороне сервера в Node.js через require().</a:t>
            </a:r>
            <a:br>
              <a:rPr lang="ru-RU" sz="2000" dirty="0"/>
            </a:br>
            <a:r>
              <a:rPr lang="ru-RU" sz="2000" dirty="0"/>
              <a:t>При сборке приложения с помощью webpack с опцией target: 'node' и корректной экстернализацией vue — это та сборка, которая будет загружена.</a:t>
            </a:r>
            <a:br>
              <a:rPr lang="ru-RU" sz="2000" dirty="0"/>
            </a:br>
            <a:r>
              <a:rPr lang="ru-RU" sz="2000" dirty="0"/>
              <a:t>Есть предварительно собранные файлы для разработки/production, но соответствующий файл будет автоматически выбираться на основе значения process.env.NODE_ENV.</a:t>
            </a:r>
          </a:p>
        </p:txBody>
      </p:sp>
    </p:spTree>
    <p:extLst>
      <p:ext uri="{BB962C8B-B14F-4D97-AF65-F5344CB8AC3E}">
        <p14:creationId xmlns:p14="http://schemas.microsoft.com/office/powerpoint/2010/main" val="6342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+ </a:t>
            </a:r>
            <a:r>
              <a:rPr lang="ru-RU" dirty="0"/>
              <a:t>Компилятор </a:t>
            </a:r>
            <a:r>
              <a:rPr lang="en-US" dirty="0"/>
              <a:t>vs. Runtime-only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При необходимости компилировать шаблоны на клиенте (например, если передаёте строку в опцию </a:t>
            </a:r>
            <a:r>
              <a:rPr lang="en-US" dirty="0"/>
              <a:t>template </a:t>
            </a:r>
            <a:r>
              <a:rPr lang="ru-RU" dirty="0"/>
              <a:t>или монтируетесь к элементу </a:t>
            </a:r>
            <a:r>
              <a:rPr lang="en-US" dirty="0"/>
              <a:t>DOM, </a:t>
            </a:r>
            <a:r>
              <a:rPr lang="ru-RU" dirty="0"/>
              <a:t>используя его </a:t>
            </a:r>
            <a:r>
              <a:rPr lang="en-US" dirty="0"/>
              <a:t>HTML </a:t>
            </a:r>
            <a:r>
              <a:rPr lang="ru-RU" dirty="0"/>
              <a:t>в качестве шаблона) потребуется компилятор шаблонов, а с ним и подключение полной сборки: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// нужен компилятор шаблонов</a:t>
            </a:r>
            <a:br>
              <a:rPr lang="ru-RU" dirty="0"/>
            </a:br>
            <a:r>
              <a:rPr lang="en-US" dirty="0" err="1"/>
              <a:t>Vue.createApp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template: '&lt;div&gt;{{ hi }}&lt;/div&gt;'</a:t>
            </a:r>
            <a:br>
              <a:rPr lang="en-US" dirty="0"/>
            </a:b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</a:t>
            </a:r>
            <a:r>
              <a:rPr lang="ru-RU" dirty="0"/>
              <a:t>можно обойтись без него</a:t>
            </a:r>
            <a:br>
              <a:rPr lang="ru-RU" dirty="0"/>
            </a:br>
            <a:r>
              <a:rPr lang="en-US" dirty="0" err="1"/>
              <a:t>Vue.createApp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render() {</a:t>
            </a:r>
            <a:br>
              <a:rPr lang="en-US" dirty="0"/>
            </a:br>
            <a:r>
              <a:rPr lang="en-US" dirty="0"/>
              <a:t>return </a:t>
            </a:r>
            <a:r>
              <a:rPr lang="en-US" dirty="0" err="1"/>
              <a:t>Vue.h</a:t>
            </a:r>
            <a:r>
              <a:rPr lang="en-US" dirty="0"/>
              <a:t>('div', {}, </a:t>
            </a:r>
            <a:r>
              <a:rPr lang="en-US" dirty="0" err="1"/>
              <a:t>this.hi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})</a:t>
            </a:r>
            <a:br>
              <a:rPr lang="en-US" dirty="0"/>
            </a:br>
            <a:r>
              <a:rPr lang="ru-RU" dirty="0"/>
              <a:t>При использовании </a:t>
            </a:r>
            <a:r>
              <a:rPr lang="en-US" dirty="0" err="1"/>
              <a:t>vue</a:t>
            </a:r>
            <a:r>
              <a:rPr lang="en-US" dirty="0"/>
              <a:t>-loader </a:t>
            </a:r>
            <a:r>
              <a:rPr lang="ru-RU" dirty="0"/>
              <a:t>шаблоны внутри файлов *.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ru-RU" dirty="0"/>
              <a:t>будут предварительно компилироваться в </a:t>
            </a:r>
            <a:r>
              <a:rPr lang="en-US" dirty="0"/>
              <a:t>JavaScript </a:t>
            </a:r>
            <a:r>
              <a:rPr lang="ru-RU" dirty="0"/>
              <a:t>на этапе сборки. Поэтому в итоговой сборке компилятор шаблонов уже не будет нужен и можно использовать более лёгкую </a:t>
            </a:r>
            <a:r>
              <a:rPr lang="en-US" dirty="0"/>
              <a:t>runtime-only </a:t>
            </a:r>
            <a:r>
              <a:rPr lang="ru-RU" dirty="0"/>
              <a:t>сборку.</a:t>
            </a:r>
          </a:p>
        </p:txBody>
      </p:sp>
    </p:spTree>
    <p:extLst>
      <p:ext uri="{BB962C8B-B14F-4D97-AF65-F5344CB8AC3E}">
        <p14:creationId xmlns:p14="http://schemas.microsoft.com/office/powerpoint/2010/main" val="14851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Vue.js?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Vue </a:t>
            </a:r>
            <a:r>
              <a:rPr lang="ru-RU" dirty="0"/>
              <a:t>(произносится /vjuː/, примерно как view) — прогрессивный фреймворк для создания пользовательских интерфейсов. В отличие от фреймворков-монолитов, Vue создавался пригодным для постепенного внедрения. Его ядро в первую очередь решает задачи уровня представления (view), упрощая интеграцию с другими библиотеками и существующими проектами. С другой стороны, Vue полностью подходит и для разработки сложных одностраничных приложений (SPA, Single-Page Applications), если использовать его в комбинации с современными инструментами и дополнительными библиотеками (opens new window).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хотите узнать о Vue больше, прежде чем начать — посмотрите видео с рассказом об основных принципах работы на небольшом примере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5501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7" y="1362138"/>
            <a:ext cx="10131425" cy="3649133"/>
          </a:xfrm>
        </p:spPr>
        <p:txBody>
          <a:bodyPr>
            <a:noAutofit/>
          </a:bodyPr>
          <a:lstStyle/>
          <a:p>
            <a:r>
              <a:rPr lang="ru-RU" sz="2400" b="1" dirty="0"/>
              <a:t>Установка</a:t>
            </a:r>
          </a:p>
          <a:p>
            <a:r>
              <a:rPr lang="ru-RU" sz="2400" dirty="0"/>
              <a:t>Vue.js изначально разрабатывался быть инкрементально адаптируемым. Это значит, что он может быть интегрирован в проект несколькими способами, в зависимости от требований.</a:t>
            </a:r>
          </a:p>
          <a:p>
            <a:r>
              <a:rPr lang="ru-RU" sz="2400" dirty="0"/>
              <a:t>Есть четыре основных способа добавления Vue.js в проект:</a:t>
            </a:r>
          </a:p>
          <a:p>
            <a:r>
              <a:rPr lang="ru-RU" sz="2400" dirty="0"/>
              <a:t>Импорт </a:t>
            </a:r>
            <a:r>
              <a:rPr lang="ru-RU" sz="2400" dirty="0">
                <a:hlinkClick r:id="rId2"/>
              </a:rPr>
              <a:t>CDN пакета</a:t>
            </a:r>
            <a:r>
              <a:rPr lang="ru-RU" sz="2400" dirty="0"/>
              <a:t> на странице</a:t>
            </a:r>
          </a:p>
          <a:p>
            <a:r>
              <a:rPr lang="ru-RU" sz="2400" dirty="0"/>
              <a:t>Скачивание файлов JavaScript и их </a:t>
            </a:r>
            <a:r>
              <a:rPr lang="ru-RU" sz="2400" dirty="0">
                <a:hlinkClick r:id="rId3"/>
              </a:rPr>
              <a:t>самостоятельный хостинг</a:t>
            </a:r>
            <a:endParaRPr lang="ru-RU" sz="2400" dirty="0"/>
          </a:p>
          <a:p>
            <a:r>
              <a:rPr lang="ru-RU" sz="2400" dirty="0"/>
              <a:t>Установка с использованием </a:t>
            </a:r>
            <a:r>
              <a:rPr lang="ru-RU" sz="2400" dirty="0">
                <a:hlinkClick r:id="rId4"/>
              </a:rPr>
              <a:t>npm</a:t>
            </a:r>
            <a:endParaRPr lang="ru-RU" sz="2400" dirty="0"/>
          </a:p>
          <a:p>
            <a:r>
              <a:rPr lang="ru-RU" sz="2400" dirty="0"/>
              <a:t>Использование официального </a:t>
            </a:r>
            <a:r>
              <a:rPr lang="ru-RU" sz="2400" dirty="0">
                <a:hlinkClick r:id="rId5"/>
              </a:rPr>
              <a:t>CLI</a:t>
            </a:r>
            <a:r>
              <a:rPr lang="ru-RU" sz="2400" dirty="0"/>
              <a:t> для развёртывания проекта, предоставляющего продвинутые инструменты для создания современного рабочего процесса разработки фронтенда (например, горячая перезагрузка, линтинг при сохранении и многое другое).</a:t>
            </a:r>
          </a:p>
        </p:txBody>
      </p:sp>
    </p:spTree>
    <p:extLst>
      <p:ext uri="{BB962C8B-B14F-4D97-AF65-F5344CB8AC3E}">
        <p14:creationId xmlns:p14="http://schemas.microsoft.com/office/powerpoint/2010/main" val="22728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26" y="3326674"/>
            <a:ext cx="6374674" cy="34090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068" y="133536"/>
            <a:ext cx="10515600" cy="1325563"/>
          </a:xfrm>
        </p:spPr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Nodejs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549" y="1375954"/>
            <a:ext cx="11704320" cy="216843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/>
              <a:t>Устанавливаем программную платформу </a:t>
            </a:r>
            <a:r>
              <a:rPr lang="ru-RU" dirty="0" err="1" smtClean="0"/>
              <a:t>Node</a:t>
            </a:r>
            <a:r>
              <a:rPr lang="ru-RU" dirty="0" smtClean="0"/>
              <a:t>. </a:t>
            </a:r>
            <a:r>
              <a:rPr lang="ru-RU" dirty="0" err="1" smtClean="0"/>
              <a:t>js</a:t>
            </a:r>
            <a:r>
              <a:rPr lang="ru-RU" dirty="0" smtClean="0"/>
              <a:t>, для того чтобы дать </a:t>
            </a:r>
            <a:r>
              <a:rPr lang="ru-RU" dirty="0" err="1" smtClean="0"/>
              <a:t>JavaScript</a:t>
            </a:r>
            <a:r>
              <a:rPr lang="ru-RU" dirty="0" smtClean="0"/>
              <a:t> возможность взаимодействовать с устройствами ввода-вывода через свой API и подключать разные внешние библиотеки.</a:t>
            </a:r>
            <a:r>
              <a:rPr lang="en-US" dirty="0" smtClean="0"/>
              <a:t> </a:t>
            </a:r>
            <a:r>
              <a:rPr lang="ru-RU" dirty="0" smtClean="0"/>
              <a:t>Необходимо перейти на официальный сайт и на главной странице скачать последнюю стабильную версию(</a:t>
            </a:r>
            <a:r>
              <a:rPr lang="en-US" dirty="0" smtClean="0"/>
              <a:t>latest stable version 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9337" y="399715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702" y="3326674"/>
            <a:ext cx="55072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/>
              <a:t>После загрузки инсталлятор следует запустить и установить </a:t>
            </a:r>
            <a:r>
              <a:rPr lang="ru-RU" altLang="ru-RU" sz="2800" dirty="0" err="1"/>
              <a:t>Node</a:t>
            </a:r>
            <a:r>
              <a:rPr lang="ru-RU" altLang="ru-RU" sz="2800" dirty="0"/>
              <a:t>. </a:t>
            </a:r>
            <a:r>
              <a:rPr lang="ru-RU" altLang="ru-RU" sz="2800" dirty="0" err="1"/>
              <a:t>js</a:t>
            </a:r>
            <a:r>
              <a:rPr lang="ru-RU" altLang="ru-RU" sz="2800" dirty="0"/>
              <a:t>, как любую другую программу.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/>
              <a:t>Убедимся, что всё установилось. Для этого в </a:t>
            </a:r>
            <a:r>
              <a:rPr lang="ru-RU" altLang="ru-RU" sz="2800" dirty="0" err="1"/>
              <a:t>cmder</a:t>
            </a:r>
            <a:r>
              <a:rPr lang="ru-RU" altLang="ru-RU" sz="2800" dirty="0"/>
              <a:t> проверим версию </a:t>
            </a:r>
            <a:r>
              <a:rPr lang="ru-RU" altLang="ru-RU" sz="2800" dirty="0" err="1"/>
              <a:t>Node</a:t>
            </a:r>
            <a:r>
              <a:rPr lang="ru-RU" altLang="ru-RU" sz="2800" dirty="0"/>
              <a:t>. </a:t>
            </a:r>
            <a:r>
              <a:rPr lang="ru-RU" altLang="ru-RU" sz="2800" dirty="0" err="1"/>
              <a:t>js</a:t>
            </a:r>
            <a:r>
              <a:rPr lang="ru-RU" altLang="ru-RU" sz="2800" dirty="0"/>
              <a:t> с помощью команды </a:t>
            </a:r>
            <a:r>
              <a:rPr lang="ru-RU" altLang="ru-RU" sz="2800" dirty="0" err="1"/>
              <a:t>node</a:t>
            </a:r>
            <a:r>
              <a:rPr lang="ru-RU" altLang="ru-RU" sz="2800" dirty="0"/>
              <a:t> -v и </a:t>
            </a:r>
            <a:r>
              <a:rPr lang="ru-RU" altLang="ru-RU" sz="2800" dirty="0" err="1"/>
              <a:t>npm</a:t>
            </a:r>
            <a:r>
              <a:rPr lang="ru-RU" altLang="ru-RU" sz="2800" dirty="0"/>
              <a:t> -v</a:t>
            </a:r>
          </a:p>
          <a:p>
            <a:endParaRPr lang="ru-RU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6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"/>
            <a:ext cx="12192000" cy="2088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такое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Node.js </a:t>
            </a:r>
            <a:r>
              <a:rPr lang="ru-RU" dirty="0"/>
              <a:t>это — среда выполнения </a:t>
            </a:r>
            <a:r>
              <a:rPr lang="ru-RU" dirty="0" err="1"/>
              <a:t>JavaScript</a:t>
            </a:r>
            <a:r>
              <a:rPr lang="ru-RU" dirty="0"/>
              <a:t>. Что же это значит, и как работает?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Окружение Node.js включает все, что вам нужно для выполнения программы, написанной на </a:t>
            </a:r>
            <a:r>
              <a:rPr lang="ru-RU" dirty="0" err="1" smtClean="0"/>
              <a:t>JavaScript.ё</a:t>
            </a:r>
            <a:endParaRPr lang="ru-RU" dirty="0"/>
          </a:p>
        </p:txBody>
      </p:sp>
      <p:pic>
        <p:nvPicPr>
          <p:cNvPr id="6146" name="Picture 2" descr="https://habrastorage.org/r/w1560/webt/dk/sq/o7/dksqo7scsztppufvmkn5yfb_c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702525"/>
            <a:ext cx="4276725" cy="252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917808"/>
            <a:ext cx="8086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Раньше вы могли запустить </a:t>
            </a:r>
            <a:r>
              <a:rPr lang="ru-RU" dirty="0" err="1" smtClean="0"/>
              <a:t>JavaScript</a:t>
            </a:r>
            <a:r>
              <a:rPr lang="ru-RU" dirty="0" smtClean="0"/>
              <a:t> только в браузере, но однажды разработчики расширили его, и теперь вы можете запускать JS на своем компьютере в качестве отдельного приложения. Так появился Node.js.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Теперь вы можете сделать гораздо больше с </a:t>
            </a:r>
            <a:r>
              <a:rPr lang="ru-RU" dirty="0" err="1" smtClean="0"/>
              <a:t>JavaScript</a:t>
            </a:r>
            <a:r>
              <a:rPr lang="ru-RU" dirty="0" smtClean="0"/>
              <a:t>, чем просто интерактивные веб-сайты.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37983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у </a:t>
            </a:r>
            <a:r>
              <a:rPr lang="ru-RU" dirty="0" err="1" smtClean="0"/>
              <a:t>JavaScript</a:t>
            </a:r>
            <a:r>
              <a:rPr lang="ru-RU" dirty="0" smtClean="0"/>
              <a:t> есть возможность делать то, что могут делать другие скриптовые языки программирования, такие как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Оба — </a:t>
            </a:r>
            <a:r>
              <a:rPr lang="ru-RU" dirty="0" err="1" smtClean="0"/>
              <a:t>браузерный</a:t>
            </a:r>
            <a:r>
              <a:rPr lang="ru-RU" dirty="0" smtClean="0"/>
              <a:t> </a:t>
            </a:r>
            <a:r>
              <a:rPr lang="ru-RU" dirty="0" err="1" smtClean="0"/>
              <a:t>JavaScript</a:t>
            </a:r>
            <a:r>
              <a:rPr lang="ru-RU" dirty="0" smtClean="0"/>
              <a:t> и Node.js запускаются в среде выполнения V8. Этот движок использует ваш JS код, и преобразует его в более быстрый машинный код. Машинный – низкоуровневый код, который компьютер может запускать без необходимости сначала его интерпретировать.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4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8" y="1018661"/>
            <a:ext cx="10131425" cy="3649133"/>
          </a:xfrm>
        </p:spPr>
        <p:txBody>
          <a:bodyPr>
            <a:normAutofit/>
          </a:bodyPr>
          <a:lstStyle/>
          <a:p>
            <a:r>
              <a:rPr lang="ru-RU" sz="2800" dirty="0"/>
              <a:t>CDN</a:t>
            </a:r>
          </a:p>
          <a:p>
            <a:r>
              <a:rPr lang="ru-RU" sz="2800" dirty="0"/>
              <a:t>Для прототипов и в обучающих целях можно использовать последнюю версию с </a:t>
            </a:r>
            <a:r>
              <a:rPr lang="ru-RU" sz="2800" dirty="0" smtClean="0"/>
              <a:t>CDN: </a:t>
            </a:r>
            <a:r>
              <a:rPr lang="en-US" sz="2800" dirty="0"/>
              <a:t>&lt;script </a:t>
            </a:r>
            <a:r>
              <a:rPr lang="en-US" sz="2800" dirty="0" err="1"/>
              <a:t>src</a:t>
            </a:r>
            <a:r>
              <a:rPr lang="en-US" sz="2800" dirty="0"/>
              <a:t>="https://unpkg.com/</a:t>
            </a:r>
            <a:r>
              <a:rPr lang="en-US" sz="2800" dirty="0" err="1"/>
              <a:t>vue@next</a:t>
            </a:r>
            <a:r>
              <a:rPr lang="en-US" sz="2800" dirty="0"/>
              <a:t>"&gt;&lt;/script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r>
              <a:rPr lang="ru-RU" sz="2800" dirty="0"/>
              <a:t>Для production рекомендуется указывать конкретную версию и сборку, чтобы избежать неожиданных поломок при выходе новых версий.</a:t>
            </a:r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7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Скачивание и самостоятельный хостинг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Если нужно избежать использования систем сборки, но нет возможности использовать CDN в production — в таком случае можно скачать соответствующий .js файл и разместить его на собственном веб-сервере. После чего подключать его, с помощью тега &lt;script&gt;, точно также, как и при подключении с CDN.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Можно просматривать и скачивать файлы с CDN, например unpkg (opens new window)или jsDelivr (opens new window). Различия файлов сборок подробнее объясняются ниже, но обычно потребуется загрузить обе сборки: для разработки и для production.</a:t>
            </a:r>
          </a:p>
        </p:txBody>
      </p:sp>
    </p:spTree>
    <p:extLst>
      <p:ext uri="{BB962C8B-B14F-4D97-AF65-F5344CB8AC3E}">
        <p14:creationId xmlns:p14="http://schemas.microsoft.com/office/powerpoint/2010/main" val="38388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VUE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npm — рекомендованный способ установки при создании больших приложений на Vue. Он прекрасно сочетается с системами сборки, такими как </a:t>
            </a:r>
            <a:r>
              <a:rPr lang="ru-RU" dirty="0">
                <a:hlinkClick r:id="rId2"/>
              </a:rPr>
              <a:t>webpack (opens new window)</a:t>
            </a:r>
            <a:r>
              <a:rPr lang="ru-RU" dirty="0"/>
              <a:t>или </a:t>
            </a:r>
            <a:r>
              <a:rPr lang="ru-RU" dirty="0">
                <a:hlinkClick r:id="rId3"/>
              </a:rPr>
              <a:t>Rollup (opens new window</a:t>
            </a:r>
            <a:r>
              <a:rPr lang="ru-RU" dirty="0" smtClean="0">
                <a:hlinkClick r:id="rId3"/>
              </a:rPr>
              <a:t>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# установка последней стабильной версии</a:t>
            </a:r>
            <a:br>
              <a:rPr lang="ru-RU" dirty="0"/>
            </a:br>
            <a:r>
              <a:rPr lang="ru-RU" dirty="0"/>
              <a:t>$ npm install </a:t>
            </a:r>
            <a:r>
              <a:rPr lang="ru-RU" dirty="0" smtClean="0"/>
              <a:t>vue@next</a:t>
            </a:r>
            <a:r>
              <a:rPr lang="ru-RU" dirty="0"/>
              <a:t># установка последней стабильной версии</a:t>
            </a:r>
            <a:br>
              <a:rPr lang="ru-RU" dirty="0"/>
            </a:br>
            <a:r>
              <a:rPr lang="ru-RU" dirty="0"/>
              <a:t>$ npm install </a:t>
            </a:r>
            <a:r>
              <a:rPr lang="ru-RU" dirty="0" smtClean="0"/>
              <a:t>vue@next</a:t>
            </a:r>
            <a:endParaRPr lang="en-US" dirty="0" smtClean="0"/>
          </a:p>
          <a:p>
            <a:r>
              <a:rPr lang="ru-RU" dirty="0"/>
              <a:t>Также Vue предоставляет инструменты для создания однофайловых компонентов (также именуемых как SFC). Если хотите их использовать, то также потребуется установить @vue/compiler-sfc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/>
              <a:t>$ npm install -D @vue/compiler-sfc</a:t>
            </a:r>
            <a:br>
              <a:rPr lang="ru-RU" dirty="0"/>
            </a:br>
            <a:r>
              <a:rPr lang="ru-RU" dirty="0"/>
              <a:t>Обратите внимание, если выполняете миграцию с Vue 2, то @vue/compiler-sfc заменяет используемый ранее vue-template-compiler.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Кроме @vue/compiler-sfc также понадобится подходящий загрузчик SFC или плагин для системы сборки. Более подробную информацию можно найти в разделе про однофайловые компоненты.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 большинстве случаев предпочтительным способом создания сборки с webpack и минимальной конфигурацией будет использование Vue CLI.</a:t>
            </a:r>
          </a:p>
        </p:txBody>
      </p:sp>
    </p:spTree>
    <p:extLst>
      <p:ext uri="{BB962C8B-B14F-4D97-AF65-F5344CB8AC3E}">
        <p14:creationId xmlns:p14="http://schemas.microsoft.com/office/powerpoint/2010/main" val="8176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31" y="390182"/>
            <a:ext cx="10411097" cy="731520"/>
          </a:xfrm>
        </p:spPr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03" y="644434"/>
            <a:ext cx="12087497" cy="609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Приступая к работе с </a:t>
            </a:r>
            <a:r>
              <a:rPr lang="ru-RU" sz="2400" dirty="0" err="1"/>
              <a:t>Bootstrap</a:t>
            </a:r>
            <a:r>
              <a:rPr lang="ru-RU" sz="2400" dirty="0"/>
              <a:t> — используйте CDN, установите его с помощью диспетчера </a:t>
            </a:r>
            <a:r>
              <a:rPr lang="ru-RU" sz="2400" dirty="0" smtClean="0"/>
              <a:t>пакетов </a:t>
            </a:r>
            <a:r>
              <a:rPr lang="ru-RU" sz="2400" dirty="0"/>
              <a:t>или загрузите исходный код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 smtClean="0"/>
              <a:t>Установка через менеджер пакетов</a:t>
            </a:r>
          </a:p>
          <a:p>
            <a:pPr marL="0" indent="0">
              <a:buNone/>
            </a:pPr>
            <a:r>
              <a:rPr lang="ru-RU" sz="2400" dirty="0" smtClean="0"/>
              <a:t>Установите исходные файлы </a:t>
            </a:r>
            <a:r>
              <a:rPr lang="ru-RU" sz="2400" dirty="0" err="1" smtClean="0"/>
              <a:t>Sass</a:t>
            </a:r>
            <a:r>
              <a:rPr lang="ru-RU" sz="2400" dirty="0" smtClean="0"/>
              <a:t> и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Bootstrap</a:t>
            </a:r>
            <a:r>
              <a:rPr lang="ru-RU" sz="2400" dirty="0" smtClean="0"/>
              <a:t> через </a:t>
            </a:r>
            <a:r>
              <a:rPr lang="ru-RU" sz="2400" dirty="0" err="1" smtClean="0"/>
              <a:t>npm</a:t>
            </a:r>
            <a:r>
              <a:rPr lang="ru-RU" sz="2400" dirty="0" smtClean="0"/>
              <a:t>, </a:t>
            </a:r>
            <a:r>
              <a:rPr lang="ru-RU" sz="2400" dirty="0" err="1" smtClean="0"/>
              <a:t>RubyGems</a:t>
            </a:r>
            <a:r>
              <a:rPr lang="ru-RU" sz="2400" dirty="0" smtClean="0"/>
              <a:t>, </a:t>
            </a:r>
            <a:r>
              <a:rPr lang="ru-RU" sz="2400" dirty="0" err="1" smtClean="0"/>
              <a:t>Composer</a:t>
            </a:r>
            <a:r>
              <a:rPr lang="ru-RU" sz="2400" dirty="0" smtClean="0"/>
              <a:t> или </a:t>
            </a:r>
            <a:r>
              <a:rPr lang="ru-RU" sz="2400" dirty="0" err="1" smtClean="0"/>
              <a:t>Meteor</a:t>
            </a:r>
            <a:r>
              <a:rPr lang="ru-RU" sz="2400" dirty="0" smtClean="0"/>
              <a:t>. Установка, управляемая пакетами, не включает документацию или наши полные сценарии сборки. Вы также можете использовать наш </a:t>
            </a:r>
            <a:r>
              <a:rPr lang="ru-RU" sz="2400" dirty="0" err="1" smtClean="0"/>
              <a:t>репозиторий</a:t>
            </a:r>
            <a:r>
              <a:rPr lang="ru-RU" sz="2400" dirty="0" smtClean="0"/>
              <a:t> шаблонов </a:t>
            </a:r>
            <a:r>
              <a:rPr lang="ru-RU" sz="2400" dirty="0" err="1" smtClean="0"/>
              <a:t>npm</a:t>
            </a:r>
            <a:r>
              <a:rPr lang="ru-RU" sz="2400" dirty="0" smtClean="0"/>
              <a:t> для быстрого создания проекта </a:t>
            </a:r>
            <a:r>
              <a:rPr lang="ru-RU" sz="2400" dirty="0" err="1" smtClean="0"/>
              <a:t>Bootstrap</a:t>
            </a:r>
            <a:r>
              <a:rPr lang="ru-RU" sz="2400" dirty="0" smtClean="0"/>
              <a:t> с помощью </a:t>
            </a:r>
            <a:r>
              <a:rPr lang="ru-RU" sz="2400" dirty="0" err="1" smtClean="0"/>
              <a:t>npm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err="1" smtClean="0"/>
              <a:t>npm</a:t>
            </a:r>
            <a:r>
              <a:rPr lang="ru-RU" sz="2400" dirty="0" smtClean="0"/>
              <a:t> </a:t>
            </a:r>
            <a:r>
              <a:rPr lang="ru-RU" sz="2400" dirty="0" err="1" smtClean="0"/>
              <a:t>install</a:t>
            </a:r>
            <a:r>
              <a:rPr lang="ru-RU" sz="2400" dirty="0" smtClean="0"/>
              <a:t> bootstrap@5.2.0</a:t>
            </a:r>
          </a:p>
          <a:p>
            <a:pPr marL="0" indent="0">
              <a:buNone/>
            </a:pPr>
            <a:r>
              <a:rPr lang="ru-RU" sz="2400" dirty="0" err="1" smtClean="0"/>
              <a:t>gem</a:t>
            </a:r>
            <a:r>
              <a:rPr lang="ru-RU" sz="2400" dirty="0" smtClean="0"/>
              <a:t> </a:t>
            </a:r>
            <a:r>
              <a:rPr lang="ru-RU" sz="2400" dirty="0" err="1" smtClean="0"/>
              <a:t>install</a:t>
            </a:r>
            <a:r>
              <a:rPr lang="ru-RU" sz="2400" dirty="0" smtClean="0"/>
              <a:t> </a:t>
            </a:r>
            <a:r>
              <a:rPr lang="ru-RU" sz="2400" dirty="0" err="1" smtClean="0"/>
              <a:t>bootstrap</a:t>
            </a:r>
            <a:r>
              <a:rPr lang="ru-RU" sz="2400" dirty="0" smtClean="0"/>
              <a:t> -v 5.2.0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5570"/>
            <a:ext cx="525865" cy="28013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2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CLI</a:t>
            </a:r>
            <a:br>
              <a:rPr lang="ru-RU" dirty="0"/>
            </a:br>
            <a:r>
              <a:rPr lang="ru-RU" dirty="0"/>
              <a:t>Vue предоставляет официальный CLI (opens new window)для быстрого создания каркаса одностраничных приложений (SPA). Предлагаемые шаблоны содержат всё необходимое для организации современной фронтенд-разработки. За несколько минут можно получить работающую конфигурацию с горячей перезагрузкой модулей, линтингом кода при сохранении и настроенной конфигурацией production-сборки.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Совет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Использование CLI предполагает наличие знаний о Node.js и связанных с ней инструментов сборки. Новичкам во Vue или в инструментах сборки фронтенда настоятельно рекомендуем сначала прочитать руководство без применения каких-либо систем сборки прежде чем начинать использовать CLI.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Vue 3 требуется использовать Vue CLI v4.5, доступная в npm по имени @vue/cli. Для обновления необходимо переустановить последнюю версию @vue/cli глобально: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yarn global add @vue/cli</a:t>
            </a:r>
            <a:br>
              <a:rPr lang="ru-RU" dirty="0"/>
            </a:br>
            <a:r>
              <a:rPr lang="ru-RU" dirty="0"/>
              <a:t># ИЛИ</a:t>
            </a:r>
            <a:br>
              <a:rPr lang="ru-RU" dirty="0"/>
            </a:br>
            <a:r>
              <a:rPr lang="ru-RU" dirty="0"/>
              <a:t>npm install -g @vue/cli</a:t>
            </a:r>
            <a:br>
              <a:rPr lang="ru-RU" dirty="0"/>
            </a:br>
            <a:r>
              <a:rPr lang="ru-RU" dirty="0"/>
              <a:t>После установки в проекте Vue необходимо выполнить: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vue upgrade --next</a:t>
            </a:r>
          </a:p>
        </p:txBody>
      </p:sp>
    </p:spTree>
    <p:extLst>
      <p:ext uri="{BB962C8B-B14F-4D97-AF65-F5344CB8AC3E}">
        <p14:creationId xmlns:p14="http://schemas.microsoft.com/office/powerpoint/2010/main" val="11185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</TotalTime>
  <Words>1892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Установка vue.js</vt:lpstr>
      <vt:lpstr>PowerPoint Presentation</vt:lpstr>
      <vt:lpstr>Установка Nodejs</vt:lpstr>
      <vt:lpstr>PowerPoint Presentation</vt:lpstr>
      <vt:lpstr>PowerPoint Presentation</vt:lpstr>
      <vt:lpstr>Скачивание и самостоятельный хостинг</vt:lpstr>
      <vt:lpstr>Установка VUE</vt:lpstr>
      <vt:lpstr>Установка Bootstrap</vt:lpstr>
      <vt:lpstr>cli</vt:lpstr>
      <vt:lpstr>vite</vt:lpstr>
      <vt:lpstr>Объяснение различных сборок</vt:lpstr>
      <vt:lpstr>С использованием системы сборки</vt:lpstr>
      <vt:lpstr>Runtime + Компилятор vs. Runtime-only</vt:lpstr>
      <vt:lpstr>Что такое Vue.js?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vue.js</dc:title>
  <dc:creator>Сергей Филиппов</dc:creator>
  <cp:lastModifiedBy>Сергей Филиппов</cp:lastModifiedBy>
  <cp:revision>4</cp:revision>
  <dcterms:created xsi:type="dcterms:W3CDTF">2022-09-12T07:16:57Z</dcterms:created>
  <dcterms:modified xsi:type="dcterms:W3CDTF">2022-09-23T07:31:24Z</dcterms:modified>
</cp:coreProperties>
</file>