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7D8C83-864E-435C-A252-2F91AADAF8F9}">
          <p14:sldIdLst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ru-RU" b="0" i="0" dirty="0"/>
            <a:t>Одна из библиотек предоставляющих доступ к </a:t>
          </a:r>
          <a:r>
            <a:rPr lang="en-US" b="0" i="0" dirty="0"/>
            <a:t>API</a:t>
          </a:r>
          <a:r>
            <a:rPr lang="ru-RU" b="0" i="0" dirty="0"/>
            <a:t> SDL</a:t>
          </a:r>
          <a:r>
            <a:rPr lang="en-US" b="0" i="0" dirty="0"/>
            <a:t>, </a:t>
          </a:r>
          <a:r>
            <a:rPr lang="ru-RU" b="0" i="0" dirty="0"/>
            <a:t>В тоже время дает возможность написания более высокоуровневого кода.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ru-RU" b="0" i="0" dirty="0"/>
            <a:t>Изначально </a:t>
          </a:r>
          <a:r>
            <a:rPr lang="ru-RU" b="0" i="0" dirty="0" err="1"/>
            <a:t>Pygame</a:t>
          </a:r>
          <a:r>
            <a:rPr lang="ru-RU" b="0" i="0" dirty="0"/>
            <a:t> был написан ПИТОМ </a:t>
          </a:r>
          <a:r>
            <a:rPr lang="ru-RU" b="0" i="0" dirty="0" err="1"/>
            <a:t>Шиннерсом</a:t>
          </a:r>
          <a:r>
            <a:rPr lang="ru-RU" b="0" i="0" dirty="0"/>
            <a:t>. Начиная примерно с 2004</a:t>
          </a:r>
          <a:r>
            <a:rPr lang="en-US" b="0" i="0" dirty="0"/>
            <a:t>/2005 </a:t>
          </a:r>
          <a:r>
            <a:rPr lang="uk-UA" b="0" i="0" dirty="0" err="1"/>
            <a:t>года</a:t>
          </a:r>
          <a:r>
            <a:rPr lang="uk-UA" b="0" i="0" dirty="0"/>
            <a:t> </a:t>
          </a:r>
          <a:r>
            <a:rPr lang="ru-RU" b="0" i="0" dirty="0"/>
            <a:t>поддерживается и развивается сообществом свободного программного обеспечения.</a:t>
          </a:r>
          <a:endParaRPr lang="ru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ru-RU" b="0" i="0" dirty="0"/>
            <a:t>набор Модулей языка программирования</a:t>
          </a:r>
          <a:r>
            <a:rPr lang="en-US" b="0" i="0" dirty="0"/>
            <a:t> Python</a:t>
          </a:r>
          <a:r>
            <a:rPr lang="ru-RU" b="0" i="0" dirty="0"/>
            <a:t>, предназначенный для написания компьютерных игр и мультимедиа-приложений.</a:t>
          </a:r>
          <a:endParaRPr lang="ru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154431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41994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539431"/>
          <a:ext cx="298125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kern="1200" dirty="0"/>
            <a:t>Одна из библиотек предоставляющих доступ к </a:t>
          </a:r>
          <a:r>
            <a:rPr lang="en-US" sz="1100" b="0" i="0" kern="1200" dirty="0"/>
            <a:t>API</a:t>
          </a:r>
          <a:r>
            <a:rPr lang="ru-RU" sz="1100" b="0" i="0" kern="1200" dirty="0"/>
            <a:t> SDL</a:t>
          </a:r>
          <a:r>
            <a:rPr lang="en-US" sz="1100" b="0" i="0" kern="1200" dirty="0"/>
            <a:t>, </a:t>
          </a:r>
          <a:r>
            <a:rPr lang="ru-RU" sz="1100" b="0" i="0" kern="1200" dirty="0"/>
            <a:t>В тоже время дает возможность написания более высокоуровневого кода.</a:t>
          </a:r>
          <a:endParaRPr lang="ru" sz="1100" kern="1200" dirty="0"/>
        </a:p>
      </dsp:txBody>
      <dsp:txXfrm>
        <a:off x="35606" y="2539431"/>
        <a:ext cx="2981250" cy="1031748"/>
      </dsp:txXfrm>
    </dsp:sp>
    <dsp:sp modelId="{BCD8CDD9-0C56-4401-ADB1-8B48DAB2C96F}">
      <dsp:nvSpPr>
        <dsp:cNvPr id="0" name=""/>
        <dsp:cNvSpPr/>
      </dsp:nvSpPr>
      <dsp:spPr>
        <a:xfrm>
          <a:off x="4119918" y="15443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54199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539431"/>
          <a:ext cx="298125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kern="1200" dirty="0"/>
            <a:t>Изначально </a:t>
          </a:r>
          <a:r>
            <a:rPr lang="ru-RU" sz="1100" b="0" i="0" kern="1200" dirty="0" err="1"/>
            <a:t>Pygame</a:t>
          </a:r>
          <a:r>
            <a:rPr lang="ru-RU" sz="1100" b="0" i="0" kern="1200" dirty="0"/>
            <a:t> был написан ПИТОМ </a:t>
          </a:r>
          <a:r>
            <a:rPr lang="ru-RU" sz="1100" b="0" i="0" kern="1200" dirty="0" err="1"/>
            <a:t>Шиннерсом</a:t>
          </a:r>
          <a:r>
            <a:rPr lang="ru-RU" sz="1100" b="0" i="0" kern="1200" dirty="0"/>
            <a:t>. Начиная примерно с 2004</a:t>
          </a:r>
          <a:r>
            <a:rPr lang="en-US" sz="1100" b="0" i="0" kern="1200" dirty="0"/>
            <a:t>/2005 </a:t>
          </a:r>
          <a:r>
            <a:rPr lang="uk-UA" sz="1100" b="0" i="0" kern="1200" dirty="0" err="1"/>
            <a:t>года</a:t>
          </a:r>
          <a:r>
            <a:rPr lang="uk-UA" sz="1100" b="0" i="0" kern="1200" dirty="0"/>
            <a:t> </a:t>
          </a:r>
          <a:r>
            <a:rPr lang="ru-RU" sz="1100" b="0" i="0" kern="1200" dirty="0"/>
            <a:t>поддерживается и развивается сообществом свободного программного обеспечения.</a:t>
          </a:r>
          <a:endParaRPr lang="ru" sz="1100" kern="1200" dirty="0"/>
        </a:p>
      </dsp:txBody>
      <dsp:txXfrm>
        <a:off x="3538574" y="2539431"/>
        <a:ext cx="2981250" cy="1031748"/>
      </dsp:txXfrm>
    </dsp:sp>
    <dsp:sp modelId="{FF93E135-77D6-48A0-8871-9BC93D705D06}">
      <dsp:nvSpPr>
        <dsp:cNvPr id="0" name=""/>
        <dsp:cNvSpPr/>
      </dsp:nvSpPr>
      <dsp:spPr>
        <a:xfrm>
          <a:off x="7622887" y="154431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54199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39431"/>
          <a:ext cx="298125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kern="1200" dirty="0"/>
            <a:t>набор Модулей языка программирования</a:t>
          </a:r>
          <a:r>
            <a:rPr lang="en-US" sz="1100" b="0" i="0" kern="1200" dirty="0"/>
            <a:t> Python</a:t>
          </a:r>
          <a:r>
            <a:rPr lang="ru-RU" sz="1100" b="0" i="0" kern="1200" dirty="0"/>
            <a:t>, предназначенный для написания компьютерных игр и мультимедиа-приложений.</a:t>
          </a:r>
          <a:endParaRPr lang="ru" sz="1100" kern="1200" dirty="0"/>
        </a:p>
      </dsp:txBody>
      <dsp:txXfrm>
        <a:off x="7041543" y="2539431"/>
        <a:ext cx="2981250" cy="1031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19.04.2022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19.04.2022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19.04.2022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19.04.2022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19.04.2022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19.04.2022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mp3"/><Relationship Id="rId13" Type="http://schemas.openxmlformats.org/officeDocument/2006/relationships/diagramQuickStyle" Target="../diagrams/quickStyle1.xml"/><Relationship Id="rId3" Type="http://schemas.microsoft.com/office/2007/relationships/media" Target="../media/media3.mp3"/><Relationship Id="rId7" Type="http://schemas.microsoft.com/office/2007/relationships/media" Target="../media/media5.mp3"/><Relationship Id="rId12" Type="http://schemas.openxmlformats.org/officeDocument/2006/relationships/diagramLayout" Target="../diagrams/layout1.xml"/><Relationship Id="rId2" Type="http://schemas.openxmlformats.org/officeDocument/2006/relationships/audio" Target="../media/media2.mp3"/><Relationship Id="rId16" Type="http://schemas.openxmlformats.org/officeDocument/2006/relationships/image" Target="../media/image3.png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11" Type="http://schemas.openxmlformats.org/officeDocument/2006/relationships/diagramData" Target="../diagrams/data1.xml"/><Relationship Id="rId5" Type="http://schemas.microsoft.com/office/2007/relationships/media" Target="../media/media4.mp3"/><Relationship Id="rId15" Type="http://schemas.microsoft.com/office/2007/relationships/diagramDrawing" Target="../diagrams/drawing1.xml"/><Relationship Id="rId10" Type="http://schemas.openxmlformats.org/officeDocument/2006/relationships/audio" Target="../media/audio2.wav"/><Relationship Id="rId4" Type="http://schemas.openxmlformats.org/officeDocument/2006/relationships/audio" Target="../media/media3.mp3"/><Relationship Id="rId9" Type="http://schemas.openxmlformats.org/officeDocument/2006/relationships/slideLayout" Target="../slideLayouts/slideLayout2.xml"/><Relationship Id="rId14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3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3.png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.png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3.png"/><Relationship Id="rId4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3.png"/><Relationship Id="rId4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PyGAME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Вся информация из сайта </a:t>
            </a:r>
            <a:r>
              <a:rPr lang="de-DE" dirty="0">
                <a:solidFill>
                  <a:schemeClr val="tx1"/>
                </a:solidFill>
              </a:rPr>
              <a:t>https://www.pygame.org/docs/</a:t>
            </a:r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4" name="voxworker-voice-file (2)">
            <a:hlinkClick r:id="" action="ppaction://media"/>
            <a:extLst>
              <a:ext uri="{FF2B5EF4-FFF2-40B4-BE49-F238E27FC236}">
                <a16:creationId xmlns:a16="http://schemas.microsoft.com/office/drawing/2014/main" id="{F66B7096-2565-487C-94B6-852FF2B1B1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6530" y="21874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7F023-46E3-4F54-8156-1104AF1A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Pygame.transform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95942-831B-4674-B5FA-7ECA88DA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sz="2400" b="0" i="0" dirty="0">
                <a:solidFill>
                  <a:srgbClr val="000000"/>
                </a:solidFill>
                <a:effectLst/>
                <a:latin typeface="inherit"/>
              </a:rPr>
              <a:t>Преобразование поверхности — это операция, которая перемещает или изменяет размер пикселей. Все эти функции принимают поверхность для работы и возвращают новую поверхность с результатами.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ru-RU" sz="2400" b="0" i="0" dirty="0">
                <a:solidFill>
                  <a:srgbClr val="000000"/>
                </a:solidFill>
                <a:effectLst/>
                <a:latin typeface="inherit"/>
              </a:rPr>
              <a:t>Некоторые преобразования считаются разрушительными. Это означает, что каждый раз, когда они выполняются, они теряют данные пикселей. Типичными примерами этого являются изменение размера и вращение. По этой причине лучше повторно преобразовать исходную поверхность, чем многократно преобразовывать изображение.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D2916-CE0A-4C8B-8F62-14111EE0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ythrough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2638E-4A7E-42CC-941F-7F9061EE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Pygame.transform.scale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8733B-7497-4627-AF88-09C55995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sz="2400" b="0" i="0" dirty="0">
                <a:solidFill>
                  <a:srgbClr val="000000"/>
                </a:solidFill>
                <a:effectLst/>
                <a:latin typeface="inherit"/>
              </a:rPr>
              <a:t>Изменяет размер поверхности до нового размера, заданного как (ширина, высота). Это операция быстрого масштабирования, которая не выполняет выборку результатов.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ru-RU" sz="2400" b="0" i="0" dirty="0">
                <a:solidFill>
                  <a:srgbClr val="000000"/>
                </a:solidFill>
                <a:effectLst/>
                <a:latin typeface="inherit"/>
              </a:rPr>
              <a:t>Можно использовать дополнительную целевую поверхность, а не создавать новую. Это быстрее, если вы хотите многократно масштабировать что-то. Однако целевая поверхность должна быть того же размера, что и переданный размер (ширина, высота). Также целевая поверхность должна быть того же формата.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2E6E4-096F-402D-90D0-D63787B1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7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suction.wav"/>
          </p:stSnd>
        </p:sndAc>
      </p:transition>
    </mc:Choice>
    <mc:Fallback>
      <p:transition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5A7F1-BD2E-44F1-B5F8-E273647A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</a:t>
            </a:r>
            <a:r>
              <a:rPr lang="en-US" dirty="0"/>
              <a:t>()</a:t>
            </a:r>
            <a:r>
              <a:rPr lang="ru-RU" dirty="0"/>
              <a:t> Это из</a:t>
            </a:r>
            <a:r>
              <a:rPr lang="en-US" dirty="0"/>
              <a:t> </a:t>
            </a:r>
            <a:r>
              <a:rPr lang="en-US" dirty="0" err="1"/>
              <a:t>pygame.surface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DE636-BFA2-485B-982E-5A86784B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88E689-47BC-4916-88F6-E9A83CE0B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410" y="2639622"/>
            <a:ext cx="10619064" cy="2769989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Рисует множество поверхностей на этой поверхности. В качестве входных данных он принимает последовательность, в которой каждый из элементов соответствует элементам . Ему нужна как минимум последовательность (источник, пункт назначения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).</a:t>
            </a:r>
            <a:r>
              <a:rPr kumimoji="0" lang="en-US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blit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()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5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CF55-5F8F-4A97-B84C-78ADE96B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Fill() </a:t>
            </a:r>
            <a:r>
              <a:rPr lang="ru-RU" dirty="0"/>
              <a:t>Это из </a:t>
            </a:r>
            <a:r>
              <a:rPr lang="en-US" dirty="0" err="1"/>
              <a:t>pygame.surface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221DF-7AAD-41EE-B656-1C4B0A4D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F4EE82-844E-4CF1-B5D9-25423429B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84239"/>
            <a:ext cx="10510007" cy="3877985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Залейте поверхность сплошным цветом. Если аргумент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rect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не указан, вся поверхность будет заполнена. Аргумент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rect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ограничит заливку определенной областью. Заливка также будет содержаться в области обрезки поверхности.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Аргументом цвета может быть либо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RGB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последовательность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, либо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RGBA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последовательность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, либо отображаемый индекс цвета. Если используется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RGBA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, альфа (часть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RGBA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) игнорируется, если только поверхность не использует альфу для каждого пикселя (поверхность имеет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SRCALPHA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флаг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).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82BDC-058A-4327-85F1-746839C6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Pygame.Rect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17237-8E24-4CCC-95C9-1610ECD13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Pygame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использует объекты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для хранения прямоугольных областей и управления ими. 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может быть создан из комбинации значений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left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top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width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и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height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 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также можно создавать из объектов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python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которые уже являются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или имеют атрибут с именем «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».</a:t>
            </a:r>
          </a:p>
          <a:p>
            <a:pPr algn="l" fontAlgn="base"/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Любая функция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pygame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которой требуется аргумент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также принимает любое из этих значений для создания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 Это упрощает создание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на лету в качестве аргументов функций.</a:t>
            </a:r>
          </a:p>
          <a:p>
            <a:pPr algn="l" fontAlgn="base"/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Функции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которые изменяют положение или размер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возвращают новую копию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с затронутыми изменениями. Оригинальный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не изменен. У некоторых методов есть альтернативная версия «на месте», которая возвращает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None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но затрагивает исходный 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Rect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 Эти методы «на месте» обозначаются суффиксом «</a:t>
            </a:r>
            <a:r>
              <a:rPr lang="ru-RU" sz="21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</a:t>
            </a:r>
            <a:r>
              <a:rPr lang="ru-RU" sz="21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».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FCA7A-D78F-4FFC-9B82-8916FC5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705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8CE9D-84E3-43BB-A568-702D87F4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Pygame.rect.collidepoint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4DC2C-A5CB-434A-A19C-67F51600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Возвращает </a:t>
            </a:r>
            <a:r>
              <a:rPr lang="ru-RU" sz="4000" b="1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true</a:t>
            </a:r>
            <a:r>
              <a:rPr lang="ru-RU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если заданная точка находится внутри прямоугольника. Точка вдоль правого или нижнего края не считается находящейся внутри прямоугольника.</a:t>
            </a:r>
            <a:endParaRPr lang="en-US" sz="4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49E2D-8554-456F-8114-0B99BA24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410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D4EC7-A8E6-407E-B560-928DB1C1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Pygame.draw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C3128-D070-4A0E-A87E-1F379C36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ru-RU" sz="1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Нарисуйте несколько простых фигур на поверхности. Эти функции будут работать для рендеринга в любой формат поверхности. Рендеринг на аппаратные поверхности будет медленнее, чем на обычные программные поверхности.</a:t>
            </a:r>
          </a:p>
          <a:p>
            <a:pPr algn="l" fontAlgn="base"/>
            <a:r>
              <a:rPr lang="ru-RU" sz="1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Большинство функций принимают аргумент ширины для представления размера обводки (толщины) вокруг края фигуры. Если ширина равна 0, форма будет заполнена (сплошной).</a:t>
            </a:r>
          </a:p>
          <a:p>
            <a:pPr algn="l" fontAlgn="base"/>
            <a:r>
              <a:rPr lang="ru-RU" sz="1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Все функции рисования учитывают область обрезки поверхности и будут ограничены этой областью. Функции возвращают прямоугольник, представляющий ограничивающую область измененных пикселей. Этот ограничивающий прямоугольник представляет собой «минимальную» ограничивающую рамку, которая окружает затронутую область.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54266-FF7D-45F9-92BB-605B393B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703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BBDE-415A-469D-AFE8-992DDD6C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Pygame.draw.rect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F9946-0856-411B-AB0D-597707A4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Рисует прямоугольник на заданной поверхности.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/>
              <a:t>Это всё что про него можно сказать.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672D0-92D6-417D-BDF4-E8D7D66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4839"/>
      </p:ext>
    </p:extLst>
  </p:cSld>
  <p:clrMapOvr>
    <a:masterClrMapping/>
  </p:clrMapOvr>
  <p:transition spd="med">
    <p:pull/>
    <p:sndAc>
      <p:stSnd>
        <p:snd r:embed="rId2" name="dww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AA88-DBE4-4351-967F-F70DD10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Pygame.font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763D9-9E66-407E-B687-97F12E2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EB9D67-5E38-4E6D-BE56-33B918EB7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36324"/>
            <a:ext cx="10459673" cy="3939540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Модуль шрифта позволяет отображать шрифты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TrueType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в новый объект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Surface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. Он принимает любой символ UCS-2 (от «u0001» до «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uFFFF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»). Этот модуль является необязательным и требует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SDL_ttf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в качестве зависимости. Вы должны проверить это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de-DE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pygame.font</a:t>
            </a:r>
            <a:r>
              <a:rPr kumimoji="0" lang="de-DE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модуль </a:t>
            </a:r>
            <a:r>
              <a:rPr kumimoji="0" lang="de-DE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pygame</a:t>
            </a:r>
            <a:r>
              <a:rPr kumimoji="0" lang="de-DE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для загрузки и рендеринга шрифтов доступен и инициализируется перед попыткой использования модуля.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17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77555-E387-47CA-88A2-34733BB6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Pygame.font.Font.render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8BCFC-CA61-48B1-B9C6-703D9CAD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6796D7-4E47-463F-8538-662D55CDB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956" y="1979437"/>
            <a:ext cx="10177244" cy="3877985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Это создает новую поверхность с указанным текстом, отображаемым на ней.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не позволяет напрямую рисовать текст на существующей поверхности: вместо этого вы должны использовать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Font.render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()для создания изображения (поверхности) текста, а затем перенести это изображение на другую поверхность.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706049"/>
      </p:ext>
    </p:extLst>
  </p:cSld>
  <p:clrMapOvr>
    <a:masterClrMapping/>
  </p:clrMapOvr>
  <p:transition spd="med">
    <p:comb/>
    <p:sndAc>
      <p:stSnd>
        <p:snd r:embed="rId2" name="cashreg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Начнем с основы, что такое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ru-RU" dirty="0"/>
              <a:t> </a:t>
            </a:r>
            <a:endParaRPr lang="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45745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3" name="voxworker-voice-file (3)">
            <a:hlinkClick r:id="" action="ppaction://media"/>
            <a:extLst>
              <a:ext uri="{FF2B5EF4-FFF2-40B4-BE49-F238E27FC236}">
                <a16:creationId xmlns:a16="http://schemas.microsoft.com/office/drawing/2014/main" id="{AC19E000-E565-4109-8317-B3A522F277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791200" y="444611"/>
            <a:ext cx="609600" cy="609600"/>
          </a:xfrm>
          <a:prstGeom prst="rect">
            <a:avLst/>
          </a:prstGeom>
        </p:spPr>
      </p:pic>
      <p:pic>
        <p:nvPicPr>
          <p:cNvPr id="4" name="voxworker-voice-file (4)">
            <a:hlinkClick r:id="" action="ppaction://media"/>
            <a:extLst>
              <a:ext uri="{FF2B5EF4-FFF2-40B4-BE49-F238E27FC236}">
                <a16:creationId xmlns:a16="http://schemas.microsoft.com/office/drawing/2014/main" id="{22BCC1E2-4765-43E2-8E95-320F450699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300577" y="3124200"/>
            <a:ext cx="609600" cy="609600"/>
          </a:xfrm>
          <a:prstGeom prst="rect">
            <a:avLst/>
          </a:prstGeom>
        </p:spPr>
      </p:pic>
      <p:pic>
        <p:nvPicPr>
          <p:cNvPr id="8" name="voxworker-voice-file (9)">
            <a:hlinkClick r:id="" action="ppaction://media"/>
            <a:extLst>
              <a:ext uri="{FF2B5EF4-FFF2-40B4-BE49-F238E27FC236}">
                <a16:creationId xmlns:a16="http://schemas.microsoft.com/office/drawing/2014/main" id="{F8A6CFBE-D16C-43A4-95FC-72EE8EE92B9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310978" y="3052639"/>
            <a:ext cx="609600" cy="609600"/>
          </a:xfrm>
          <a:prstGeom prst="rect">
            <a:avLst/>
          </a:prstGeom>
        </p:spPr>
      </p:pic>
      <p:pic>
        <p:nvPicPr>
          <p:cNvPr id="9" name="voxworker-voice-file (11)">
            <a:hlinkClick r:id="" action="ppaction://media"/>
            <a:extLst>
              <a:ext uri="{FF2B5EF4-FFF2-40B4-BE49-F238E27FC236}">
                <a16:creationId xmlns:a16="http://schemas.microsoft.com/office/drawing/2014/main" id="{61FA7F92-08D0-4CFB-9D30-CE18B7FDD52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0">
        <p15:prstTrans prst="peelOff"/>
        <p:sndAc>
          <p:stSnd>
            <p:snd r:embed="rId10" name="arrow.wav"/>
          </p:stSnd>
        </p:sndAc>
      </p:transition>
    </mc:Choice>
    <mc:Fallback>
      <p:transition>
        <p:fade/>
        <p:sndAc>
          <p:stSnd>
            <p:snd r:embed="rId10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2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2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6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2CB02-9C3C-4FFB-A0CF-CAD8345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Pygame.time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3A323-44DA-4164-908C-586532B3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E651C6-A031-4026-816F-134F481E2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3576" y="2080604"/>
            <a:ext cx="9564847" cy="3693319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Время в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pygame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представлено в миллисекундах (1/1000 секунды). Большинство платформ имеют ограниченное временное разрешение около 10 миллисекунд. Это разрешение в миллисекундах задается 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Courier New" panose="02070309020205020404" pitchFamily="49" charset="0"/>
              </a:rPr>
              <a:t>TIMER_RESOLUTION</a:t>
            </a: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константой.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  <a:ea typeface="Gadug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080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fallOver"/>
        <p:sndAc>
          <p:stSnd>
            <p:snd r:embed="rId2" name="coin.wav"/>
          </p:stSnd>
        </p:sndAc>
      </p:transition>
    </mc:Choice>
    <mc:Fallback>
      <p:transition>
        <p:fade/>
        <p:sndAc>
          <p:stSnd>
            <p:snd r:embed="rId2" name="coin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57F3-6B97-4159-AE0D-5E98B687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Pygame.time.tick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4BFC-AE37-4631-8877-BCA8A4E0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86D0D-BE69-41DA-A87C-D966A61BC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27385"/>
            <a:ext cx="10400950" cy="4001095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Этот метод следует вызывать один раз за кадр. Он подсчитает, сколько миллисекунд прошло с момента предыдущего вызова.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Если вы передадите необязательный аргумент частоты кадров, функция сделает задержку, чтобы игра работала медленнее, чем заданное число тиков в секунду. Это можно использовать для ограничения скорости выполнения игры. При вызове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Clock.tick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(40)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один раз за кадр программа никогда не будет работать со скоростью более 40 кадров в секунду.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Обратите внимание, что эта функция использует функцию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SDL_Delay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, которая не является точной на каждой платформе, но не использует много ресурсов ЦП. Используйте отметку 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busy_loop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 , если вам нужен точный таймер, и вы не возражаете против пережевывания процессора.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F423DF-9D3E-4A9D-9E55-4E92D6B4F07F}"/>
              </a:ext>
            </a:extLst>
          </p:cNvPr>
          <p:cNvSpPr/>
          <p:nvPr/>
        </p:nvSpPr>
        <p:spPr>
          <a:xfrm>
            <a:off x="6096000" y="463994"/>
            <a:ext cx="537175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Если говорить моими словами, то просто ограничитель кадров</a:t>
            </a:r>
          </a:p>
        </p:txBody>
      </p:sp>
    </p:spTree>
    <p:extLst>
      <p:ext uri="{BB962C8B-B14F-4D97-AF65-F5344CB8AC3E}">
        <p14:creationId xmlns:p14="http://schemas.microsoft.com/office/powerpoint/2010/main" val="178610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8D534-56FD-44D0-8756-169C80A5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57" y="2002872"/>
            <a:ext cx="10058400" cy="1371600"/>
          </a:xfrm>
        </p:spPr>
        <p:txBody>
          <a:bodyPr/>
          <a:lstStyle/>
          <a:p>
            <a:r>
              <a:rPr lang="ru-RU" dirty="0"/>
              <a:t>Это всё нужно знать про </a:t>
            </a:r>
            <a:r>
              <a:rPr lang="en-US" dirty="0" err="1"/>
              <a:t>pygame</a:t>
            </a:r>
            <a:r>
              <a:rPr lang="en-US" dirty="0"/>
              <a:t>!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050F-3A2F-4561-8540-0313DD0E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357" y="248901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trike="sngStrike" dirty="0"/>
              <a:t> </a:t>
            </a:r>
          </a:p>
          <a:p>
            <a:r>
              <a:rPr lang="ru-RU" strike="sngStrike" dirty="0"/>
              <a:t>Самый ленивый слайд который можно сделать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FC980-D1EE-4BDB-9971-6301890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7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DF88D-53DB-4161-8B91-A5096F0D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pygame.display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C4B17-B58A-4ECE-A0DB-F025915F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BCF7F-7967-4697-BA2E-4EAE576D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Этот модуль предлагает контроль над отображением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имеет одну поверхность отображения, которая либо содержится в окне, либо работает в полноэкранном режиме.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Создав дисплей, вы относитесь к нему как к обычной поверхности. Изменения не сразу видны на экране; вы должны выбрать одну из двух функций перелистывания, чтобы обновить фактический дисплей.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/>
              <a:t>Начало отображения, где x = 0 и y = 0, находится в верхнем левом углу экрана. Обе оси положительно увеличиваются к нижней правой части экрана.</a:t>
            </a:r>
          </a:p>
        </p:txBody>
      </p:sp>
      <p:pic>
        <p:nvPicPr>
          <p:cNvPr id="5" name="voxworker-voice-file (12)">
            <a:hlinkClick r:id="" action="ppaction://media"/>
            <a:extLst>
              <a:ext uri="{FF2B5EF4-FFF2-40B4-BE49-F238E27FC236}">
                <a16:creationId xmlns:a16="http://schemas.microsoft.com/office/drawing/2014/main" id="{5EEF2469-96AE-40E2-BF66-D22EBCFE64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84312" y="4207915"/>
            <a:ext cx="1331053" cy="13310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F1F0D7-B1BD-42DC-B220-B84B9D8CF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2" y="4207915"/>
            <a:ext cx="6237434" cy="1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3118"/>
      </p:ext>
    </p:extLst>
  </p:cSld>
  <p:clrMapOvr>
    <a:masterClrMapping/>
  </p:clrMapOvr>
  <p:transition spd="med">
    <p:pull/>
    <p:sndAc>
      <p:stSnd>
        <p:snd r:embed="rId4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34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0B168-3EDE-4982-B9C9-E4A9E7F8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Pygame.display.set_caption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58DC8-B15E-4922-907F-EC9DB5B9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дисплей имеет заголовок окна, эта функция изменит название окна. Некоторые системы поддерживают альтернативный более короткий заголовок, который можно использовать для свернутого отображения.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4DAA2-6C22-4307-9590-83377FF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pic>
        <p:nvPicPr>
          <p:cNvPr id="7" name="voxworker-voice-file (13)">
            <a:hlinkClick r:id="" action="ppaction://media"/>
            <a:extLst>
              <a:ext uri="{FF2B5EF4-FFF2-40B4-BE49-F238E27FC236}">
                <a16:creationId xmlns:a16="http://schemas.microsoft.com/office/drawing/2014/main" id="{C44A7EC8-EEDD-4552-B6AD-618FB290F9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40239" y="871752"/>
            <a:ext cx="761442" cy="7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5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  <p:sndAc>
          <p:stSnd>
            <p:snd r:embed="rId4" name="wind.wav"/>
          </p:stSnd>
        </p:sndAc>
      </p:transition>
    </mc:Choice>
    <mc:Fallback>
      <p:transition spd="slow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FC4F1-4C41-4CFC-B23F-2E5E1789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Pygame.display.set_icon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2A4D2-10C9-40E0-AFFC-5423062E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Устанавливает значок времени выполнения, который система будет использовать для представления окна дисплея. Все окна по умолчанию используют простой логотип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значка окна.</a:t>
            </a:r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3600" dirty="0"/>
              <a:t>Ну дальше про него говорить не буду.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3482F-27F8-40B6-B69E-4B36DE0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pic>
        <p:nvPicPr>
          <p:cNvPr id="5" name="voxworker-voice-file (14)">
            <a:hlinkClick r:id="" action="ppaction://media"/>
            <a:extLst>
              <a:ext uri="{FF2B5EF4-FFF2-40B4-BE49-F238E27FC236}">
                <a16:creationId xmlns:a16="http://schemas.microsoft.com/office/drawing/2014/main" id="{C35E9478-6833-42B0-ADD6-3CB5EDC665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18958" y="642594"/>
            <a:ext cx="1138106" cy="11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ash/>
        <p:sndAc>
          <p:stSnd>
            <p:snd r:embed="rId4" name="explode.wav"/>
          </p:stSnd>
        </p:sndAc>
      </p:transition>
    </mc:Choice>
    <mc:Fallback>
      <p:transition spd="slow">
        <p:fade/>
        <p:sndAc>
          <p:stSnd>
            <p:snd r:embed="rId4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3C583-5596-4A7E-A088-D89A5DA2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Pygame.display.set_mode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B05E5-522A-4010-A5BC-4A605553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9907E3-AD64-4F2C-9A14-6742A436E4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620" y="1754062"/>
            <a:ext cx="10974760" cy="4431983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Эта функция создаст поверхность дисплея. Передаваемые аргументы являются запросами на тип отображения. Фактическое созданное отображение будет наилучшим возможным соответствием, поддерживаемым системой.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Обратите внимание, что вызов этой функции неявно инициализирует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, если она не была инициализирована ранее.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voxworker-voice-file (15)">
            <a:hlinkClick r:id="" action="ppaction://media"/>
            <a:extLst>
              <a:ext uri="{FF2B5EF4-FFF2-40B4-BE49-F238E27FC236}">
                <a16:creationId xmlns:a16="http://schemas.microsoft.com/office/drawing/2014/main" id="{DCFD2F6D-A968-4DF0-AA8A-1428E71F18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81688" y="642594"/>
            <a:ext cx="970326" cy="9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7535"/>
      </p:ext>
    </p:extLst>
  </p:cSld>
  <p:clrMapOvr>
    <a:masterClrMapping/>
  </p:clrMapOvr>
  <p:transition>
    <p:randomBar dir="vert"/>
    <p:sndAc>
      <p:stSnd>
        <p:snd r:embed="rId4" name="voltag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703D3-00F7-4F5E-8999-AA3F872B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Pygame.display.flip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87BFC-9910-45A2-B693-2BB7D554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D0F40D-10AA-4080-87F5-3175BF287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404" y="2159706"/>
            <a:ext cx="10521192" cy="3323987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Эта функция похожа на оптимизированную версию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для программных дисплеев. Это позволяет обновлять только часть экрана, а не всю область. Если аргумент не передан, он обновляет всю область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Surface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, например 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voxworker-voice-file (16)">
            <a:hlinkClick r:id="" action="ppaction://media"/>
            <a:extLst>
              <a:ext uri="{FF2B5EF4-FFF2-40B4-BE49-F238E27FC236}">
                <a16:creationId xmlns:a16="http://schemas.microsoft.com/office/drawing/2014/main" id="{7C2E30A1-E70C-404E-8DCA-89DB0DB623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03094" y="2159706"/>
            <a:ext cx="844491" cy="8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6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4" name="hammer.wav"/>
          </p:stSnd>
        </p:sndAc>
      </p:transition>
    </mc:Choice>
    <mc:Fallback>
      <p:transition spd="slow">
        <p:fade/>
        <p:sndAc>
          <p:stSnd>
            <p:snd r:embed="rId4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C15B2-1D36-4D52-A58A-A47ED1EE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Pygame.image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DD783-E650-4AB9-A972-F61E619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изображения содержит функции для загрузки и сохранения изображений, а также перевода поверхностей в форматы, используемые другими пакетами.</a:t>
            </a:r>
          </a:p>
          <a:p>
            <a:endParaRPr lang="ru-RU" dirty="0"/>
          </a:p>
          <a:p>
            <a:r>
              <a:rPr lang="ru-RU" dirty="0"/>
              <a:t>Обратите внимание, что класса </a:t>
            </a:r>
            <a:r>
              <a:rPr lang="ru-RU" dirty="0" err="1"/>
              <a:t>Image</a:t>
            </a:r>
            <a:r>
              <a:rPr lang="ru-RU" dirty="0"/>
              <a:t> нет; изображение загружается как объект </a:t>
            </a:r>
            <a:r>
              <a:rPr lang="ru-RU" dirty="0" err="1"/>
              <a:t>Surface</a:t>
            </a:r>
            <a:r>
              <a:rPr lang="ru-RU" dirty="0"/>
              <a:t>. Класс </a:t>
            </a:r>
            <a:r>
              <a:rPr lang="ru-RU" dirty="0" err="1"/>
              <a:t>Surface</a:t>
            </a:r>
            <a:r>
              <a:rPr lang="ru-RU" dirty="0"/>
              <a:t> позволяет манипулировать (рисовать линии, устанавливать пиксели, захватывать области и т. д.).</a:t>
            </a:r>
          </a:p>
          <a:p>
            <a:endParaRPr lang="ru-RU" dirty="0"/>
          </a:p>
          <a:p>
            <a:r>
              <a:rPr lang="ru-RU" dirty="0"/>
              <a:t>Модуль изображения является обязательной зависимостью </a:t>
            </a:r>
            <a:r>
              <a:rPr lang="ru-RU" dirty="0" err="1"/>
              <a:t>pygame</a:t>
            </a:r>
            <a:r>
              <a:rPr lang="ru-RU" dirty="0"/>
              <a:t>, но он лишь опционально поддерживает любые расширенные форматы файлов. При построении с полной поддержкой изображений </a:t>
            </a:r>
            <a:r>
              <a:rPr lang="ru-RU" dirty="0" err="1"/>
              <a:t>pygame.image.load</a:t>
            </a:r>
            <a:r>
              <a:rPr lang="ru-RU" dirty="0"/>
              <a:t>() функция может поддерживать следующие форматы.</a:t>
            </a:r>
          </a:p>
          <a:p>
            <a:endParaRPr lang="ru-RU" dirty="0"/>
          </a:p>
          <a:p>
            <a:r>
              <a:rPr lang="ru-RU" dirty="0"/>
              <a:t>Дальше я не смогу говорить, всем пока!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8B69E-4DCD-4D85-85F2-ADFDEF25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pic>
        <p:nvPicPr>
          <p:cNvPr id="5" name="voxworker-voice-file (17)">
            <a:hlinkClick r:id="" action="ppaction://media"/>
            <a:extLst>
              <a:ext uri="{FF2B5EF4-FFF2-40B4-BE49-F238E27FC236}">
                <a16:creationId xmlns:a16="http://schemas.microsoft.com/office/drawing/2014/main" id="{C74DDFA2-994B-43CB-B70C-74BD479998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5336" y="5163623"/>
            <a:ext cx="1121328" cy="112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B43F36-EE42-427A-ADE7-79ECC5602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28" y="416860"/>
            <a:ext cx="2211066" cy="16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1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  <p:sndAc>
          <p:stSnd>
            <p:snd r:embed="rId4" name="cashreg.wav"/>
          </p:stSnd>
        </p:sndAc>
      </p:transition>
    </mc:Choice>
    <mc:Fallback>
      <p:transition spd="med">
        <p:fade/>
        <p:sndAc>
          <p:stSnd>
            <p:snd r:embed="rId4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7185-D3E3-48BA-9DC2-2A1F27BE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Pygame.image.load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81D13-6939-46F6-BA58-55284A4B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19.04.2022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F3FB74-82EC-4AEC-8EDC-E61E20C2F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517" y="1998252"/>
            <a:ext cx="10846965" cy="4154984"/>
          </a:xfrm>
          <a:prstGeom prst="rect">
            <a:avLst/>
          </a:prstGeom>
          <a:solidFill>
            <a:srgbClr val="AAE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Загрузите изображение из источника файла. Вы можете передать имя файла, файловый объект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Python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или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pathlib.Path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Pygame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автоматически определит тип изображения (например,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растровое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) и создаст из данных новый объект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Surface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. В некоторых случаях необходимо знать расширение файла (например,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изображения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должны заканчиваться на «.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gif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»). Если вы передаете необработанный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файлоподобный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объект, вы также можете передать исходное имя файла в качестве аргумента подсказки имени.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Возвращенная поверхность будет содержать тот же цветовой формат, цветовой ключ и альфа-прозрачность, что и файл, из которого она была получена. Вы часто будете хотеть вызывать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Surface.convert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без аргументов, чтобы создать копию, которая будет быстрее рисовать на экране.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Для альфа-прозрачности, как и в изображениях 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, используйте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convert_alpha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 метод после загрузки, чтобы изображение имело прозрачность на пиксель.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pygame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 не всегда поддерживает все форматы изображений. Как минимум, он будет поддерживать несжатые файлы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. Если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pygame.image.get_extended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 возвращает «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», вы сможете загружать большинство изображений (включая PNG, JPG и GIF).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Вы должны использовать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для совместимости.1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05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ash/>
        <p:sndAc>
          <p:stSnd>
            <p:snd r:embed="rId2" name="camera.wav"/>
          </p:stSnd>
        </p:sndAc>
      </p:transition>
    </mc:Choice>
    <mc:Fallback>
      <p:transition spd="med">
        <p:fade/>
        <p:sndAc>
          <p:stSnd>
            <p:snd r:embed="rId2" name="camera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{4200F2D2-62ED-4288-B20A-5781F8EB8B38}tf78438558_win32</Template>
  <TotalTime>0</TotalTime>
  <Words>1544</Words>
  <Application>Microsoft Office PowerPoint</Application>
  <PresentationFormat>Широкоэкранный</PresentationFormat>
  <Paragraphs>92</Paragraphs>
  <Slides>22</Slides>
  <Notes>0</Notes>
  <HiddenSlides>0</HiddenSlides>
  <MMClips>11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Arial Narrow</vt:lpstr>
      <vt:lpstr>Bahnschrift Light SemiCondensed</vt:lpstr>
      <vt:lpstr>Calibri</vt:lpstr>
      <vt:lpstr>Calibri Light</vt:lpstr>
      <vt:lpstr>Century Gothic</vt:lpstr>
      <vt:lpstr>Courier New</vt:lpstr>
      <vt:lpstr>Garamond</vt:lpstr>
      <vt:lpstr>inherit</vt:lpstr>
      <vt:lpstr>СавонVTI</vt:lpstr>
      <vt:lpstr>PyGAME</vt:lpstr>
      <vt:lpstr>Начнем с основы, что такое pygame </vt:lpstr>
      <vt:lpstr>pygame.display</vt:lpstr>
      <vt:lpstr>Pygame.display.set_caption()</vt:lpstr>
      <vt:lpstr>Pygame.display.set_icon()</vt:lpstr>
      <vt:lpstr>Pygame.display.set_mode()</vt:lpstr>
      <vt:lpstr>Pygame.display.flip()</vt:lpstr>
      <vt:lpstr>Pygame.image</vt:lpstr>
      <vt:lpstr>Pygame.image.load()</vt:lpstr>
      <vt:lpstr>Pygame.transform</vt:lpstr>
      <vt:lpstr>Pygame.transform.scale()</vt:lpstr>
      <vt:lpstr>Blit() Это из pygame.surface</vt:lpstr>
      <vt:lpstr>Fill() Это из pygame.surface</vt:lpstr>
      <vt:lpstr>Pygame.Rect</vt:lpstr>
      <vt:lpstr>Pygame.rect.collidepoint()</vt:lpstr>
      <vt:lpstr>Pygame.draw</vt:lpstr>
      <vt:lpstr>Pygame.draw.rect()</vt:lpstr>
      <vt:lpstr>Pygame.font</vt:lpstr>
      <vt:lpstr>Pygame.font.Font.render()</vt:lpstr>
      <vt:lpstr>Pygame.time</vt:lpstr>
      <vt:lpstr>Pygame.time.tick()</vt:lpstr>
      <vt:lpstr>Это всё нужно знать про pygame!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2022-04-19T17:00:36Z</dcterms:created>
  <dcterms:modified xsi:type="dcterms:W3CDTF">2022-04-19T18:21:45Z</dcterms:modified>
</cp:coreProperties>
</file>