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60" r:id="rId4"/>
    <p:sldId id="258" r:id="rId5"/>
    <p:sldId id="259" r:id="rId6"/>
    <p:sldId id="262" r:id="rId7"/>
    <p:sldId id="263" r:id="rId8"/>
    <p:sldId id="264" r:id="rId9"/>
    <p:sldId id="277" r:id="rId10"/>
    <p:sldId id="278" r:id="rId11"/>
    <p:sldId id="279" r:id="rId12"/>
    <p:sldId id="265" r:id="rId13"/>
    <p:sldId id="280" r:id="rId14"/>
    <p:sldId id="281" r:id="rId15"/>
    <p:sldId id="282" r:id="rId16"/>
    <p:sldId id="285" r:id="rId17"/>
    <p:sldId id="286" r:id="rId18"/>
    <p:sldId id="284" r:id="rId19"/>
    <p:sldId id="287" r:id="rId20"/>
    <p:sldId id="27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B1F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8;&#1072;&#1073;&#108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Лист1!$C$2</c:f>
              <c:strCache>
                <c:ptCount val="1"/>
                <c:pt idx="0">
                  <c:v>Дата начала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Лист1!$B$3:$B$11</c:f>
              <c:strCache>
                <c:ptCount val="9"/>
                <c:pt idx="0">
                  <c:v>Сбор информации</c:v>
                </c:pt>
                <c:pt idx="1">
                  <c:v>Формулировка цели и постановка задач</c:v>
                </c:pt>
                <c:pt idx="2">
                  <c:v>Определение метрик и инструментов</c:v>
                </c:pt>
                <c:pt idx="3">
                  <c:v>Предзащита идеи</c:v>
                </c:pt>
                <c:pt idx="4">
                  <c:v>Подготовка данных</c:v>
                </c:pt>
                <c:pt idx="5">
                  <c:v>Очистка и стандартизация данных</c:v>
                </c:pt>
                <c:pt idx="6">
                  <c:v>Аназиз данных</c:v>
                </c:pt>
                <c:pt idx="7">
                  <c:v>Презентация результатов</c:v>
                </c:pt>
                <c:pt idx="8">
                  <c:v>Защита проекта</c:v>
                </c:pt>
              </c:strCache>
            </c:strRef>
          </c:cat>
          <c:val>
            <c:numRef>
              <c:f>Лист1!$C$3:$C$11</c:f>
              <c:numCache>
                <c:formatCode>m/d/yyyy</c:formatCode>
                <c:ptCount val="9"/>
                <c:pt idx="0">
                  <c:v>45838</c:v>
                </c:pt>
                <c:pt idx="1">
                  <c:v>45841</c:v>
                </c:pt>
                <c:pt idx="2">
                  <c:v>45843</c:v>
                </c:pt>
                <c:pt idx="3">
                  <c:v>45845</c:v>
                </c:pt>
                <c:pt idx="4">
                  <c:v>45846</c:v>
                </c:pt>
                <c:pt idx="5">
                  <c:v>45853</c:v>
                </c:pt>
                <c:pt idx="6">
                  <c:v>45860</c:v>
                </c:pt>
                <c:pt idx="7">
                  <c:v>45869</c:v>
                </c:pt>
                <c:pt idx="8">
                  <c:v>45871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04-48DC-93CB-8E634054DBA3}"/>
            </c:ext>
          </c:extLst>
        </c:ser>
        <c:ser>
          <c:idx val="1"/>
          <c:order val="1"/>
          <c:tx>
            <c:v>Продолжительность</c:v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val>
            <c:numRef>
              <c:f>Лист1!$E$3:$E$11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6</c:v>
                </c:pt>
                <c:pt idx="5">
                  <c:v>6</c:v>
                </c:pt>
                <c:pt idx="6">
                  <c:v>8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04-48DC-93CB-8E634054D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452856448"/>
        <c:axId val="1449316768"/>
      </c:barChart>
      <c:catAx>
        <c:axId val="14528564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ru-RU"/>
          </a:p>
        </c:txPr>
        <c:crossAx val="1449316768"/>
        <c:crosses val="autoZero"/>
        <c:auto val="1"/>
        <c:lblAlgn val="ctr"/>
        <c:lblOffset val="100"/>
        <c:noMultiLvlLbl val="0"/>
      </c:catAx>
      <c:valAx>
        <c:axId val="1449316768"/>
        <c:scaling>
          <c:orientation val="minMax"/>
          <c:min val="45838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ru-RU"/>
          </a:p>
        </c:txPr>
        <c:crossAx val="1452856448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8072C-6EA0-4E59-879B-9F332BE31633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B579C-BBD8-4D17-908D-4ED9D712C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17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B579C-BBD8-4D17-908D-4ED9D712C38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51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B579C-BBD8-4D17-908D-4ED9D712C38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19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29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74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149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mart Art">
    <p:bg>
      <p:bgRef idx="1001">
        <a:schemeClr val="bg1"/>
      </p:bgRef>
    </p:bg>
    <p:spTree>
      <p:nvGrpSpPr>
        <p:cNvPr id="1" name="Group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defPPr/>
            <a:lvl1pPr lvl="0" algn="ctr">
              <a:defRPr sz="2800" spc="150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t>ЩЕЛКНИТЕ, ЧТОБЫ ИЗМЕНИТЬ СТИЛЬ ОБРАЗЦА ЗАГОЛОВКА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3"/>
          </p:nvPr>
        </p:nvSpPr>
        <p:spPr>
          <a:xfrm>
            <a:off x="838200" y="2139084"/>
            <a:ext cx="10515600" cy="3695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Щелкните значок, чтобы добавить графический элемент SmartArt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>
              <a:defRPr sz="900"/>
            </a:lvl1pPr>
          </a:lstStyle>
          <a:p>
            <a:r>
              <a:t>20ГГ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>
              <a:defRPr sz="900"/>
            </a:lvl1pPr>
          </a:lstStyle>
          <a:p>
            <a:r>
              <a:t>Презентация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>
              <a:defRPr sz="900"/>
            </a:lvl1pPr>
          </a:lstStyle>
          <a:p>
            <a:fld id="{6ADE6F4A-E4C5-4EB9-8B7B-D626FFC67E38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949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Сводка">
    <p:spTree>
      <p:nvGrpSpPr>
        <p:cNvPr id="1" name="Group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  <a:prstGeom prst="rect">
            <a:avLst/>
          </a:prstGeom>
        </p:spPr>
        <p:txBody>
          <a:bodyPr anchor="b">
            <a:normAutofit/>
          </a:bodyPr>
          <a:lstStyle>
            <a:defPPr/>
            <a:lvl1pPr lvl="0">
              <a:defRPr sz="2800" cap="all" spc="150" baseline="0">
                <a:solidFill>
                  <a:schemeClr val="tx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7"/>
          </a:xfrm>
          <a:prstGeom prst="rect">
            <a:avLst/>
          </a:prstGeom>
        </p:spPr>
        <p:txBody>
          <a:bodyPr anchor="b">
            <a:normAutofit/>
          </a:bodyPr>
          <a:lstStyle>
            <a:defPPr/>
            <a:lvl1pPr marL="0" lv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Щелкните, чтобы изменить стили текста образца слайда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/>
            <a:lvl1pPr lvl="0">
              <a:defRPr sz="900"/>
            </a:lvl1pPr>
          </a:lstStyle>
          <a:p>
            <a:r>
              <a:t>20ГГ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/>
            <a:lvl1pPr lvl="0">
              <a:defRPr sz="900"/>
            </a:lvl1pPr>
          </a:lstStyle>
          <a:p>
            <a:r>
              <a:t>Презентация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/>
            <a:lvl1pPr lvl="0">
              <a:defRPr sz="900"/>
            </a:lvl1pPr>
          </a:lstStyle>
          <a:p>
            <a:fld id="{3F01F389-D028-4091-A629-EB277B86109A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0218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9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94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01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98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61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98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40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84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63449-A440-45A5-A9CA-7E5803686686}" type="datetimeFigureOut">
              <a:rPr lang="ru-RU" smtClean="0"/>
              <a:t>28.07.2025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46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48DF5B2-587F-45E3-AA08-9BBC8DC21C26}"/>
              </a:ext>
            </a:extLst>
          </p:cNvPr>
          <p:cNvGrpSpPr/>
          <p:nvPr/>
        </p:nvGrpSpPr>
        <p:grpSpPr>
          <a:xfrm>
            <a:off x="0" y="0"/>
            <a:ext cx="12209772" cy="6858001"/>
            <a:chOff x="0" y="-1"/>
            <a:chExt cx="12209772" cy="6858001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B5204F5F-8BC8-4D37-A31A-241D19A9E3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941"/>
            <a:stretch/>
          </p:blipFill>
          <p:spPr>
            <a:xfrm>
              <a:off x="4886871" y="-1"/>
              <a:ext cx="7322901" cy="6858001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7E391182-9BBA-4FAF-8A26-062C65DECEDF}"/>
                </a:ext>
              </a:extLst>
            </p:cNvPr>
            <p:cNvSpPr/>
            <p:nvPr/>
          </p:nvSpPr>
          <p:spPr>
            <a:xfrm>
              <a:off x="0" y="0"/>
              <a:ext cx="5131837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B68452D-4CE7-4A39-AE93-3EC4BF6401B2}"/>
              </a:ext>
            </a:extLst>
          </p:cNvPr>
          <p:cNvSpPr txBox="1"/>
          <p:nvPr/>
        </p:nvSpPr>
        <p:spPr>
          <a:xfrm>
            <a:off x="282586" y="947553"/>
            <a:ext cx="5131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0" dirty="0">
                <a:solidFill>
                  <a:srgbClr val="E6E6E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 ТРАНСФЕРНЫХ ЗАТРАТ В АПЛ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93C56-924E-43D8-B7FC-C5F95306E7D5}"/>
              </a:ext>
            </a:extLst>
          </p:cNvPr>
          <p:cNvSpPr txBox="1"/>
          <p:nvPr/>
        </p:nvSpPr>
        <p:spPr>
          <a:xfrm>
            <a:off x="357230" y="5424196"/>
            <a:ext cx="3941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E6E6E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Султан Дмитрий</a:t>
            </a:r>
          </a:p>
          <a:p>
            <a:r>
              <a:rPr lang="ru-RU" sz="2000" b="1" dirty="0">
                <a:solidFill>
                  <a:srgbClr val="E6E6E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Презентация проекта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185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title"/>
          </p:nvPr>
        </p:nvSpPr>
        <p:spPr>
          <a:xfrm>
            <a:off x="1872342" y="-119804"/>
            <a:ext cx="9214806" cy="957435"/>
          </a:xfrm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algn="ctr">
              <a:lnSpc>
                <a:spcPct val="90000"/>
              </a:lnSpc>
              <a:buNone/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</a:t>
            </a:r>
            <a:r>
              <a:rPr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бор</a:t>
            </a:r>
            <a:r>
              <a:rPr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</a:t>
            </a:r>
            <a:r>
              <a:rPr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данных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318" name="Shape 3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marL="0" indent="0" algn="r">
              <a:spcAft>
                <a:spcPts val="600"/>
              </a:spcAft>
            </a:pPr>
            <a:fld id="{15FFECB8-0648-4E70-A4DF-26F0E27AABB0}" type="slidenum">
              <a:t>10</a:t>
            </a:fld>
            <a:endParaRPr/>
          </a:p>
        </p:txBody>
      </p:sp>
      <p:sp>
        <p:nvSpPr>
          <p:cNvPr id="319" name="Shape 319"/>
          <p:cNvSpPr txBox="1"/>
          <p:nvPr/>
        </p:nvSpPr>
        <p:spPr>
          <a:xfrm>
            <a:off x="192532" y="724039"/>
            <a:ext cx="7394859" cy="5632311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>
            <a:defPPr/>
            <a:lvl1pPr marL="0" lvl="0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 и обработка данных</a:t>
            </a:r>
          </a:p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Источник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Трансферы (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z_svod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.xlsx, 210 строк): затраты, доходы, команды.</a:t>
            </a: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Матчи (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svod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.xlsx, 4180 строк): даты, голы, очки.</a:t>
            </a: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Турнирная таблица (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t_svod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.xlsx, 220 строк): очки, голы, победы.</a:t>
            </a:r>
          </a:p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Обработка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Объединение таблиц по Команда и Год (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pd.merge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Пропуски:</a:t>
            </a:r>
          </a:p>
          <a:p>
            <a:pPr lvl="1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Очки: 3 строки удалены.</a:t>
            </a:r>
          </a:p>
          <a:p>
            <a:pPr lvl="1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Затраты, млн €, Доходы, млн €: заполнены нулями (отсутствие трансферов).</a:t>
            </a:r>
          </a:p>
          <a:p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Итог: </a:t>
            </a:r>
            <a:r>
              <a:rPr lang="ru-RU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df_clean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(217 строк), готов для анализа.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043" y="724039"/>
            <a:ext cx="4256314" cy="56323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-1737751" y="-214027"/>
            <a:ext cx="9312079" cy="1294892"/>
          </a:xfrm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rtl="0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Описательный анализ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marL="0" indent="0" algn="r">
              <a:spcAft>
                <a:spcPts val="600"/>
              </a:spcAft>
            </a:pPr>
            <a:fld id="{FEA207CF-1EA0-43F3-B364-3DB54F26F321}" type="slidenum">
              <a:t>11</a:t>
            </a:fld>
            <a:endParaRPr/>
          </a:p>
        </p:txBody>
      </p:sp>
      <p:sp>
        <p:nvSpPr>
          <p:cNvPr id="323" name="Shape 323"/>
          <p:cNvSpPr txBox="1"/>
          <p:nvPr/>
        </p:nvSpPr>
        <p:spPr>
          <a:xfrm>
            <a:off x="176079" y="978249"/>
            <a:ext cx="5484421" cy="3785652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>
            <a:defPPr/>
            <a:lvl1pPr marL="0" lvl="0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Цель: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Оценить статистические показатели по сезонам и выявить лидеров.</a:t>
            </a:r>
          </a:p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Результаты: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Средние очки по лиге: 52–53 очка, стабильность АПЛ.</a:t>
            </a:r>
          </a:p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Забитые голы (среднее):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48–62 за сезон.</a:t>
            </a:r>
          </a:p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Пропущенные голы (среднее):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48–62 за сезон.</a:t>
            </a:r>
          </a:p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Затраты (среднее):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59–158 млн €, максимум 630 млн € (2023).</a:t>
            </a:r>
          </a:p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Лидер: "Манчестер Сити" (100 очков, 2018).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371" y="136525"/>
            <a:ext cx="6095999" cy="666575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23581" y="5556584"/>
            <a:ext cx="54369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"Манчестер Сити" доминирует, лига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конкурентна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906499" y="250879"/>
            <a:ext cx="8808440" cy="502008"/>
          </a:xfrm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Визуализация данных</a:t>
            </a:r>
          </a:p>
        </p:txBody>
      </p:sp>
      <p:sp>
        <p:nvSpPr>
          <p:cNvPr id="326" name="Shape 3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marL="0" indent="0" algn="r">
              <a:spcAft>
                <a:spcPts val="600"/>
              </a:spcAft>
            </a:pPr>
            <a:fld id="{2F3F03CA-A6B4-4795-96A5-7CE02595EE6D}" type="slidenum">
              <a:t>12</a:t>
            </a:fld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976719" y="982176"/>
            <a:ext cx="10667999" cy="5262979"/>
          </a:xfrm>
          <a:prstGeom prst="rect">
            <a:avLst/>
          </a:prstGeom>
          <a:solidFill>
            <a:schemeClr val="bg2"/>
          </a:solidFill>
        </p:spPr>
        <p:txBody>
          <a:bodyPr wrap="square" lIns="91440" tIns="45720" rIns="91440" bIns="45720">
            <a:spAutoFit/>
          </a:bodyPr>
          <a:lstStyle>
            <a:defPPr/>
            <a:lvl1pPr marL="0" lvl="0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Выявить закономерности через графики (диагностическая аналитика).</a:t>
            </a:r>
          </a:p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Визуализация данных с помощью 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 BI</a:t>
            </a:r>
            <a:endParaRPr lang="ru-RU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Графики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Топ-10 команд по очкам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(2015–2025):</a:t>
            </a:r>
          </a:p>
          <a:p>
            <a:pPr lvl="1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Лидеры: "Манчестер Сити", "Ливерпуль",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Арсенал".</a:t>
            </a:r>
          </a:p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Тренд средних очков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Стабильность: 52–53 очка за сезон.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Корреляционная матрица: </a:t>
            </a:r>
          </a:p>
          <a:p>
            <a:pPr lvl="1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Затраты и очки: 0.45 (умеренная). </a:t>
            </a:r>
          </a:p>
          <a:p>
            <a:pPr lvl="1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Забитые голы и очки: 0.87 (сильная). </a:t>
            </a:r>
          </a:p>
          <a:p>
            <a:pPr lvl="1"/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Пропущенные голы и очки: -0.89 (сильная).</a:t>
            </a:r>
          </a:p>
          <a:p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</a:t>
            </a: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Голы — ключевой фактор успеха, затраты играют второстепенную роль.</a:t>
            </a:r>
          </a:p>
        </p:txBody>
      </p:sp>
      <p:sp>
        <p:nvSpPr>
          <p:cNvPr id="2" name="AutoShape 2" descr="data:image/png;base64,iVBORw0KGgoAAAANSUhEUgAAA9AAAAIjCAYAAADr3/PrAAAAOnRFWHRTb2Z0d2FyZQBNYXRwbG90bGliIHZlcnNpb24zLjEwLjAsIGh0dHBzOi8vbWF0cGxvdGxpYi5vcmcvlHJYcgAAAAlwSFlzAAAPYQAAD2EBqD+naQAAgMJJREFUeJzs3Xl8Def////nSSIL2SwhlhAhiF1rX6NorKXU9qYSVNsPqoilqK1KVKuWWqqWoFWUolRp0Vpr39qKvYhW1JpEkCA5vz/8Ml9HEiahQj3ut9vcaq655prXTA63PnPNzLFYrVarAAAAAADAA9lldgEAAAAAADwLCNAAAAAAAJhAgAYAAAAAwAQCNAAAAAAAJhCgAQAAAAAwgQANAAAAAIAJBGgAAAAAAEwgQAMAAAAAYAIBGgAAAAAAEwjQAAAAAACYQIAGgP8gi8Viatm4ceMTr2306NF65ZVXlCdPHlksFo0YMSLNvn///bfatGkjT09Pubu7q3nz5vrzzz+fXLEAkA7Tp09X69atVbBgQVksFoWEhKTZNzo6Wm+++aa8vLyULVs21a1bV/v27XtyxQLIEIfMLgAA8Ph9+eWXNuvz58/XunXrUrQHBAQ8ybIkSe+//768vb1VoUIF/fjjj2n2i4uLU926dRUTE6PBgwcrS5YsmjBhgurUqaMDBw4oZ86cT7BqAHi4jz76SNeuXVPlypUVFRWVZr+kpCQ1adJEBw8eVP/+/ZUrVy5NmzZNgYGB2rt3r/z9/Z9g1QDSgwANAP9BHTt2tFnfsWOH1q1bl6I9M5w6dUq+vr66dOmSvLy80uw3bdo0HT9+XLt27VKlSpUkSY0aNVLp0qU1fvx4jRkz5kmVDACmbNq0yZh9dnV1TbPf0qVL9euvv2rJkiV67bXXJElt2rRRsWLFNHz4cH399ddPqmQA6cQt3AAAXbhwQV27dlWePHnk7OyscuXKad68eTZ9Tp8+/cDbwQMDA00dy9fX11S/pUuXqlKlSkZ4lqQSJUqoXr16+uabbx66//23h9+5c0eNGzdWjhw5FBERYdM+atQoFSlSRE5OTvL19dXgwYOVkJCQom6LxaLevXunOFZQUJAsFouaNm1qtN26dUvDhg3Tiy++KA8PD2XLlk21atXSL7/8YrNv8nX95JNPUoxbunTpVK/riBEjMvwzSGvf5GXu3Lk2/X/++WfVqlVL2bJlk6enp5o3b67Dhw8/9DiSFB8frxEjRqhYsWJydnZW3rx51bJlS508eVJWq1W+vr5q3rx5qvt5eHjorbfekiRt3LjRqO/AgQM2ff/++2/Z29vLYrFo6dKlRntISIgsFovKly+fYvywsLBUA054eLheeukl5c6dW05OTipZsqSmT5+eYn9fX181bdpUP/30k8qXLy9nZ2eVLFlSy5Yts+k3d+5cWSwW7dmzx6b90qVLKT6fyT+XS5cupXotk4977y3ByeM7Ojrq4sWLNn23b99uXLP7j5+a/fv3q1GjRnJ3d5erq6vq1aunHTt22PQJCQlJ9e9vWudyr19++UVOTk56++23jbYzZ86oe/fuKl68uFxcXJQzZ061bt1ap0+fttn3cZ3n9OnTVa5cOePvY7ly5TR79mybPr/99ptCQkLk5+cnZ2dneXt7q0uXLrp8+fIDx05WqFChFOeemqVLlypPnjxq2bKl0ebl5aU2bdrou+++S/HvT2ru/Xtx73L/zyghIUHDhw9X0aJF5eTkJB8fHw0YMMDmGA973Mfsv+/A84AZaAB4zt28eVOBgYE6ceKEevbsqcKFC2vJkiUKCQlRdHS03n33XZv+7du3V+PGjW3aBg0a9FhrSkpK0m+//aYuXbqk2Fa5cmX99NNPunbtmtzc3EyP+cYbb2jjxo1at26dSpYsadM+b948vfbaawoNDdXOnTsVFhamw4cPa/ny5TZjODs7a8GCBfr444+VJUsWSdJff/2lDRs2yNnZ2aZvbGysZs2apfbt26tbt266du2aZs+eraCgIO3atSvVYJde06dPN0Jgen8G9+4r3b0zYNiwYTZ91q9fr0aNGsnPz08jRozQzZs39dlnn6lGjRrat2/fA38ZkpiYqKZNm2rDhg1q166d3n33XV27dk3r1q3TH3/8oSJFiqhjx44aN26crly5ohw5chj7rlq1SrGxsSnumHB2dlZ4eLgmTZpktM2bN0+Ojo6Kj49PUYODg4MOHTqk/fv3q0KFCkb73LlzU/y8kq9JqVKl9Morr8jBwUGrVq1S9+7dlZSUpB49etj0PX78uNq2bau3335bwcHBCg8PV+vWrbV27Vo1aNAgzevyb7C3t9dXX32lPn36GG3h4eFydnZO9brc79ChQ6pVq5bc3d01YMAAZcmSRTNmzFBgYKA2bdqkKlWqPFJ9Bw8eVIsWLdS4cWNNnTrVaN+9e7d+/fVXtWvXTgUKFNDp06c1ffp0BQYGKiIiQlmzZn2s53nt2jW9/PLLKlKkiKxWq7755hu98cYb8vT0VKtWrSRJ69at059//qnOnTvL29tbhw4d0hdffKFDhw5px44dpsKxGfv379cLL7wgOzvbuazKlSvriy++0LFjx1SmTBlTYw0ePNh4HOeLL75QZGSksS0pKUmvvPKKtm7dqjfffFMBAQH6/fffNWHCBB07dkwrVqyQZPvYz5YtW/TFF19owoQJypUrlyQpT548j3K6wH+LFQDwn9ejRw9rWv/kT5w40SrJ+tVXXxltt27dslarVs3q6upqjY2NtVqtVuupU6eskqwff/xxijFKlSplrVOnTrpqunjxolWSdfjw4Wlu++CDD1Jsmzp1qlWS9ciRIw8c/96xBw0aZLW3t7euWLHCps+BAweskqxvvPGGTXu/fv2skqw///yz0VaoUCFrgwYNrLly5bIuXbrUaB81apS1evXq1kKFClmbNGlitN+5c8eakJBgM+7Vq1etefLksXbp0sVoy8h1HTx4sFWS9dKlSw/te7/hw4dbJVkvXrxo0757926rJGt4eLjRVr58eWvu3Lmtly9fNtoOHjxotbOzs3bq1OmBx5kzZ45VkvXTTz9NsS0pKclqtVqtR48etUqyTp8+3Wb7K6+8YvX19TX6/fLLL1ZJ1vbt21tz5sxpc139/f2t//vf/6ySrEuWLDHag4ODrdmyZbM2a9bM2rNnT6N9y5YtVhcXF2uLFi2s2bJlsznujRs3UtQaFBRk9fPzs2krVKiQVZL122+/NdpiYmKsefPmtVaoUMFoCw8Pt0qy7t6922b/1D77af1c7j9ucHBwivHbt29vLVOmjNF+/fp1q7u7u3Fd7j/+/Vq0aGF1dHS0njx50mg7d+6c1c3NzVq7dm2jrXPnztaCBQum2D+tc7FardbTp09b8+bNa61Zs6b15s2bNvuldr23b99ulWSdP3/+Yz/P+925c8fq7u5u8/lIraaFCxdaJVk3b96crvGzZctm8/O6f9u9/w4kW716tVWSde3atQ8df926dVZJ1k2bNhltwcHB1kKFChnrX375pdXOzs66ZcsWm30///xzqyTrtm3bUoybfL1PnTr10BqA5xG3cAPAc+6HH36Qt7e32rdvb7RlyZJFvXr1UlxcnDZt2vTEa7p586YkycnJKcW25JnD5D4PM2XKFIWFhWny5Mkpbhf+4YcfJEl9+/a1aQ8NDZUkrV692qbd0dFRHTp0UHh4uNE2d+5cde7cOcVx7e3t5ejoKOnuLNCVK1d0584dVaxYMdU37d64cUOXLl2yWRITE1M9p+TZttRmUR+XqKgoHThwQCEhITazw2XLllWDBg2Ma5eWb7/9Vrly5dI777yTYlvyLF6xYsVUpUoVLViwwNh25coVrVmzRh06dEgx29esWTNZLBatXLlS0t2Zsr/++ktt27ZNs44uXbro66+/Nm5XDQ8PV8uWLeXh4ZGir4uLi/HnmJgYXbp0SXXq1NGff/6pmJgYm7758uXTq6++aqy7u7urU6dO2r9/v86fP2/TN3ms5OXKlStp1nvlyhVdunRJ169fT7PP/V5//XUdOXLEuIX522+/lYeHh+rVq/fQfRMTE/XTTz+pRYsW8vPzM9rz5s2r//3vf9q6datiY2MlSblz59aFCxd069YtU3VdvnxZQUFBcnNz08qVK1N8Xu+93rdv39bly5dVtGhReXp6pvp35FHO897zvXTpks6cOaMJEyYoNjZWtWrVSrWm+Ph4Xbp0SVWrVpWkx/qG7Js3bz7yv2/JP4fUxkm2ZMkSBQQEqESJEjafwZdeekmSUjxSAuDhCNAA8Jw7c+aM/P39U9xKmHxL4JkzZ9I95vnz520Ws2E3WfL/xKb2HGByeLz3f3TTsmbNGuMW9NRCy5kzZ2RnZ6eiRYvatHt7e8vT0zPVc+/cubPWrl2rqKgobdq0SVFRUWrTpk2qx583b57Kli0rZ2dn5cyZU15eXlq9enWKMCZJw4cPl5eXl81y5MiRVMe9dOmSsmTJkuIW18cp+dyLFy+eYltAQMBDQ97JkydVvHhxOTg8+GmxTp06adu2bcbxlixZotu3b+v1119P0TdLlizq2LGj5syZI0maM2eOWrVqJXd39zTHb9KkiRwcHPTdd9/p+vXr+uabb1L9hYckbdu2TfXr1zee9/by8tLgwYMlKcXPrGjRoikCfrFixSQpxTO89evXt/m5pnZNkxUvXlxeXl5ydXVVnjx59P7776f5i5RkXl5eatKkic11CQ4OTvF3OjUXL17UjRs30vw5JyUl6ezZs5Kk6tWrKz4+Xu+//77++usvI4ylpWnTpjp69Kiio6NltVpTbL9586aGDRsmHx8fOTk5KVeuXPLy8lJ0dHSqf0ce5TyTHT9+XF5eXvL19dWQIUM0bdo0m7+/V65c0bvvvqs8efLIxcVFXl5eKly4sKSUn4FH4eLi8sj/vkVHR0vSA19Wdvz4cR06dCjFvy3Jn9ULFy5koHrg+cYz0ACAxy5v3rw26+Hh4Q/8PtT75ciRQ05OTql+DUxyW758+R46zq5du9StWzdly5ZNH374oVq3bp1qUEjPc43lypVTuXLlNH/+fB0+fDjNAPfVV18pJCRELVq0UP/+/ZU7d27Z29srLCxMJ0+eTNH/zTffVOvWrW3aunXrlmoNp0+fNt70+6xr166d+vTpowULFmjw4MH66quvVLFixTRDZpcuXVShQgUdPXpUS5YsMWaj05IcusPDw3Xjxg3lzJlTL730UoqvdDt58qTq1aunEiVK6NNPP5WPj48cHR31ww8/aMKECUpKSsrwOU6dOtUILNLd5+OTn7m937fffit3d3fduHFDy5cv1+jRo41nkx+kS5cu6tSpk9555x1t3rxZs2bN0pYtWzJcc2peeeUVdenSRR9//LE+/vjjh/Y/cuSI1qxZozZt2ig0NNTmzg1JeueddxQeHq7evXurWrVq8vDwkMViUbt27dK83o96ngULFtS6det07do1ff/99+rTp498fHyMFwC2adNGv/76q/r376/y5cvL1dVVSUlJatiw4SN9Bu6XN2/eR/73LflOB29v7zT7JCUlqUyZMvr0009T3e7j42OmXAD3IEADwHOuUKFC+u2335SUlGQzk5M8+1moUKF0j7lu3Tqb9VKlSqVrfzs7O5UpUybVt+ru3LlTfn5+pl4g1qBBA02fPl3x8fFasWKF3nzzTePNtdLdc0tKStLx48dtvhP7n3/+UXR0dJrn3qVLF02YMEHnz5/XqlWrUu2zdOlS+fn5admyZTZBd/jw4an29/f3V/369W3asmXLlqLfnTt3dPDgQTVs2PDBJ/+Iks/96NGjKbYdOXJEuXLlSrW+ZEWKFNHOnTt1+/Zt44VrqcmRI4eaNGmiBQsWqEOHDtq2bZsmTpyYZv8yZcqoQoUKatOmjby8vFS3bt2HPmbQpUsXlStXTmfPnlVwcHCqv3hYtWqVEhIStHLlShUsWNBoT+sW1xMnTshqtdqMdezYMUkp3zRfuXJlVaxY0Vh/0Kxt7dq1jRc3vfLKK9q2bZvWrl370ADdqFEjOTs7q127dqpZs6aKFCliKlh6eXkpa9asaf6c7ezsbELW7NmzNWzYMJ08edIIlGm9NG3lypWqVauWwsLC1LNnT3Xs2NHmduulS5cqODhY48ePN9ri4+ONmdXHeZ7JsmbNavw9e/XVV3X69GmNGjVKTZs21dWrV7VhwwaNHDnS5oV6x48fNz2+WeXLl9eWLVtS/Lu7c+dOZc2a1eYXLmmJiIiQl5eXcubMmWafIkWK6ODBg6pXr95/4hduwNOAW7gB4DnXuHFjnT9/XosXLzba7ty5o88++0yurq6qU6dOusesX7++zXL/jLQZr732mnbv3m0Too8ePaqff/45xUxtWqpXry57e3tly5ZNn3/+uTZv3qyZM2ca25PfJn5/YEuerWnSpEmq4/7vf//T33//rdy5c6f59S729vaSZHPr6s6dO7V9+3ZTtaflp59+UkxMTKpf//Q45c2bV+XLl9e8efNsAs0ff/yhn376KcWb2O/XqlUrXbp0SVOmTEmx7f7beV9//XVFRESof//+sre3V7t27R44dpcuXYyvGzITCkqVKqUXX3xRERERad4JkdrPKyYmJsWsabJz587ZvKU9NjZW8+fPV/ny5R84I5geVqtVVqvVqO1BHBwc1KlTpzTfXp8We3t7vfzyy/ruu+9sbj3/559/9PXXX6tmzZop7rAoVKiQXnrpJePvd1qSny3u3r27qlevrrfeesvmcQ57e/sUn4XPPvvsgbesZ/Q8U5OYmKirV68at1Kn9hmQUv778Di89tpr+ueff2y++uzSpUtasmSJmjVr9sDnmqW7bxT/4YcfjGeZ09KmTRv9/fffNv/uJbt582a6nrUHcBcz0ADwnHvzzTc1Y8YMhYSEaO/evfL19dXSpUuNmcD0fFWUGV9++aXOnDmjGzduSJI2b96sDz/8UNLdIJU889m9e3fNnDlTTZo0Ub9+/ZQlSxZ9+umnypMnj/GSr/QICgpSx44dNWDAADVr1kx58+ZVuXLlFBwcrC+++ELR0dGqU6eOdu3apXnz5qlFixaqW7duqmNlz55dUVFRxvcPp6Zp06ZatmyZXn31VTVp0kSnTp3S559/rpIlSyouLi7d9UvS4sWL1a9fPzk5OenmzZv66quvjG0xMTFKTEzUihUr1KJFiwyNf7+PP/5YjRo1UrVq1dS1a1fja6w8PDxsvvc3NZ06ddL8+fPVt29f7dq1S7Vq1dL169e1fv16de/e3eYXAE2aNFHOnDm1ZMkSNWrUSLlz537g2N26dVPr1q1TfRFYWn7++WclJCTYvBDtXi+//LIcHR3VrFkzvfXWW4qLi9PMmTOVO3fuVG+1LVasmLp27ardu3crT548mjNnjv755580A3d66rz3Fu4TJ06k+t3jqRk1apT69++v7Nmzp+uYH374odatW6eaNWuqe/fucnBw0IwZM5SQkKBx48Zl4CxsWSwWzZo1S+XLl9fw4cONMZs2baovv/xSHh4eKlmypLZv367169c/cEZVyvh51q5dW4GBgSpYsKDi4uK0dOlS7d+/3/gOdnd3d9WuXVvjxo3T7du3lT9/fv300086deqU6WOsWrVKBw8elHT3xWi//fab8e/bK6+8orJly0q6G6CrVq2qzp07KyIiQrly5dK0adOUmJiokSNHPvAY33zzjUaOHKmrV6/qvffee2Df119/Xd98843efvtt/fLLL6pRo4YSExN15MgRffPNN/rxxx9t7o4A8HAEaAB4zrm4uGjjxo167733NG/ePMXGxqp48eLpfm7ZrNmzZ9vccvvLL78Yt8nWrFnTCNBubm7auHGj+vTpow8//FBJSUkKDAzUhAkT5OXllaFjT5w4UT/++KN69OhhzPzMmjVLfn5+mjt3rpYvXy5vb28NGjQozVutk3l6ej5we0hIiM6fP68ZM2boxx9/VMmSJfXVV19pyZIl2rhxY4bqHzhwoP766y9JUteuXVPt07t378cWoOvXr6+1a9dq+PDhGjZsmLJkyaI6deroo48+Ml6slBZ7e3v98MMPGj16tL7++mt9++23ypkzp2rWrJni+20dHR3Vtm1bTZs2LdWXh93PwcHBuM3ZrGzZsj3wlvPixYtr6dKlev/999WvXz95e3vr//7v/+Tl5ZXqTKe/v78+++wz9e/fX0ePHlXhwoW1ePFiBQUFpauu+yW/UdzFxUWFCxfWhAkTUnwHdVocHR3TfV2kuzP0W7Zs0aBBgxQWFqakpCRVqVJFX3311SN/B3SygIAADRkyRKNGjVL79u1VoUIFTZo0Sfb29lqwYIHi4+NVo0YNrV+//qHXMKPnWbp0aX311Vc6d+6csmXLpmLFimnevHnq1KmT0efrr7/WO++8o6lTp8pqterll1/WmjVrTD2TLN19hn3evHnG+v79+7V//35JUoECBYwAnfz3o3///po8ebJu3rypSpUqae7cuQ98yZwkLVq0SIUKFVJ4ePhDv0/ezs5OK1as0IQJEzR//nwtX75cWbNmlZ+fn959911Tt4oDsGWxpvZaRAAA8NTx9fXViBEj0vzFxsaNGxUSEpLiLdDPgj59+mj27Nk6f/78v/p28cfB19dXpUuX1vfff5/ZpQAAnjCegQYAAJkqPj5eX331lVq1avXUh2cAwPONW7gBAHhGvPrqqypSpEia2/PkyaNXX331CVb0aC5cuKD169dr6dKlunz5svGd3QAAPK24hRsAAGSKjRs3qm7dusqdO7eGDh2qnj17ZnZJpnALNwA8vwjQAAAAAACYwDPQAAAAAACYQIAGAAAAAMAEXiKG51JSUpLOnTsnNzc3WSyWzC4HAAAAQCaxWq26du2a8uXLJzu7B88xE6DxXDp37px8fHwyuwwAAAAAT4mzZ8+qQIECD+xDgMZzyc3NTdLdvyTu7u6ZXA0AAACAzBIbGysfHx8jIzwIARrPpeTbtt3d3QnQAAAAAEw92slLxAAAAAAAMIEZaDzXWlXtoyz2jpldBgAAAPDc+OH36ZldQoYxAw0AAAAAgAkEaAAAAAAATCBAAwAAAABgAgEaAAAAAAATCNAAAAAAAJhAgAYAAAAAwAQCNAAAAAAAJhCgAQAAAAAwgQANAAAAAIAJBGgAAAAAAEwgQAMAAAAAYAIBGgAAAAAAEwjQAAAAAACYQIAGAAAAAMCE5zZAh4SEyGKx6O23306xrUePHrJYLAoJCXnyhT3DTpw4oc6dO6tAgQJycnJS4cKF1b59e+3ZsyezSwMAAACAR/bcBmhJ8vHx0aJFi3Tz5k2jLT4+Xl9//bUKFiyYiZU9e/bs2aMXX3xRx44d04wZMxQREaHly5erRIkSCg0NzezyAAAAAOCRPdcB+oUXXpCPj4+WLVtmtC1btkwFCxZUhQoVbPquXbtWNWvWlKenp3LmzKmmTZvq5MmTxvbTp0/LYrHowIEDNvv5+vpq4sSJkqSNGzfKYrEoOjra2B4SEqIWLVoY60lJSQoLC1PhwoXl4uKicuXKaenSpTZjHjp0SE2bNpW7u7vc3NxUq1YtnTx5UiNGjJDFYkl1CQwMNPafNWuWAgIC5OzsrBIlSmjatGkpzmPRokWqXr26nJ2dVbp0aW3atCnN62i1WhUSEiJ/f39t2bJFTZo0UZEiRVS+fHkNHz5c3333XZrXaOjQobJYLMY18vX1TfMc5s6dK0myWCxasWKFMcbs2bNlsVjUu3fvNGsEAAAAgEf1XAdoSerSpYvCw8ON9Tlz5qhz584p+l2/fl19+/bVnj17tGHDBtnZ2enVV19VUlLSY60nLCxM8+fP1+eff65Dhw6pT58+6tixoxFg//77b9WuXVtOTk76+eeftXfvXnXp0kV37txRv379FBUVpaioKIWGhqpatWrGevIvCRYsWKBhw4Zp9OjROnz4sMaMGaOhQ4dq3rx5NnX0799foaGh2r9/v6pVq6ZmzZrp8uXLqdZ84MABHTp0SKGhobKzS/mR8vT0THW/v/76SxMnTpSLi4vRtnv3bqPmAgUKaOLEicZ627ZtU4xx/fp1DR06VK6urg+8rgkJCYqNjbVZAAAAACA9HDK7gMzWsWNHDRo0SGfOnJEkbdu2TYsWLdLGjRtt+rVq1cpmfc6cOfLy8lJERIRKly5t6ljJQfHmzZuphsqEhASNGTNG69evV7Vq1SRJfn5+2rp1q2bMmKE6depo6tSp8vDw0KJFi5QlSxZJUrFixYwxkoOkq6urHB0d5e3tbXOM4cOHa/z48WrZsqUkqXDhwoqIiNCMGTMUHBxs9OvZs6dxztOnT9fatWs1e/ZsDRgwIEXdx48flySVKFHC1HVINmTIELVt21br16832ry8vIw/29vby8PDI8U53GvcuHEqWbKk7ty588BjhYWFaeTIkemqDwAAAADu9dwHaC8vLzVp0kRz586V1WpVkyZNlCtXrhT9jh8/rmHDhmnnzp26dOmSMfMcGRlpE6CrV69uMwt748YN48/+/v5ydHTUwoUL1bdv3xTHOHHihG7cuKEGDRrYtN+6dcu4pfzAgQOqVauWEZ7T4/r16zp58qS6du2qbt26Ge137tyRh4eHTd/kAC9JDg4Oqlixog4fPpzquFarNd217Nu3T8uXL9fRo0dtAnR6nDt3Tp9++qm2bt2qd99994F9Bw0aZHPNY2Nj5ePjk6HjAgAAAHg+PfcBWrp7G3fPnj0lSVOnTk21T7NmzVSoUCHNnDlT+fLlU1JSkkqXLq1bt27Z9Fu8eLECAgKM9XufPc6RI4c+/fRT9enTR0OGDJG9vb0SEhLUpEkTSVJcXJwkafXq1cqfP7/NuE5OTpJkc7tzeiWPP3PmTFWpUsVmm729fYbHTZ4BP3LkSIpnx9MSGhqqfv36KW/evBk+7pAhQ9S6dWuVK1fuoX2dnJyMawgAAAAAGUGAltSwYUPdunVLFotFQUFBKbZfvnxZR48e1cyZM1WrVi1J0tatW1Mdy8fHR0WLFjXWHRxsL3GPHj3UpUsXnTt3TlarVQMHDlRiYqIkqWTJknJyclJkZKTq1KmT6vhly5bVvHnzdPv27XTPQufJk0f58uXTn3/+qQ4dOjyw744dO1S7dm1Jd2eo9+7da/yS4X7ly5dXyZIlNX78eLVt2zbFc9DR0dE2t6yvXLlSx44d0+rVq9NV/70OHDigpUuX6ujRoxkeAwAAAADSgwCtu7OvybcnpzYTmz17duXMmVNffPGF8ubNq8jISL333nsZPp6Li4uKFCkiSXJzczPeyu3m5qZ+/fqpT58+SkpKUs2aNRUTE6Nt27bJ3d1dwcHB6tmzpz777DO1a9dOgwYNkoeHh3bs2KHKlSurePHiDz32yJEj1atXL3l4eKhhw4ZKSEjQnj17dPXqVZtbnKdOnSp/f38FBARowoQJunr1qrp06ZLqmBaLReHh4apfv75q1aqlIUOGqESJEoqLi9OqVav0008/2bzFe9y4cfrss8+UNWvWDF/DTz75RKGhocqXL1+GxwAAAACA9CBA///c3d3T3GZnZ6dFixapV69eKl26tIoXL67Jkyfb3J79uIwaNUpeXl4KCwvTn3/+KU9PT73wwgsaPHiwJClnzpz6+eef1b9/f9WpU0f29vYqX768atSoYWr8N954Q1mzZtXHH3+s/v37K1u2bCpTpkyKr4AaO3asxo4dqwMHDqho0aJauXJlqs+GJ6tcubL27Nmj0aNHq1u3brp06ZLy5s2r6tWrG19Rlaxo0aI2LyzLCDc3t1RfaAYAAAAA/xaLNSNvgMJ/1unTp1W4cGHt379f5cuXz+xy/jWxsbHy8PBQ/YAuymLvmNnlAAAAAM+NH36fntkl2EjOBjExMQ+cWJX4HmgAAAAAAEwhQAMAAAAAYALPQMOGr69vhr7XGQAAAAD+65iBBgAAAADABAI0AAAAAAAmEKABAAAAADCBAA0AAAAAgAkEaAAAAAAATCBAAwAAAABgAgEaAAAAAAATCNAAAAAAAJjgkNkFAJnp2x0T5O7untllAAAAAHgGMAMNAAAAAIAJBGgAAAAAAEwgQAMAAAAAYAIBGgAAAAAAEwjQAAAAAACYQIAGAAAAAMAEAjQAAAAAACYQoAEAAAAAMIEADQAAAACACQ6ZXQCQmV5r+aGyODhldhkAAAB4zqxeOyqzS0AGMAMNAAAAAIAJBGgAAAAAAEwgQAMAAAAAYAIBGgAAAAAAEwjQAAAAAACYQIAGAAAAAMAEAjQAAAAAACYQoAEAAAAAMIEADQAAAACACQRoAAAAAABMIEADAAAAAGACARoAAAAAABMI0AAAAAAAmOCQ2QXg4SwWS6rtVqv1CVcCAAAAAM8vZqCfEeHh4YqKilJUVJTCw8MzuxwAAAAAeO4QoJ9yd+7ckSTlyJFD3t7e8vb2lqenp7F97ty5NuuSVLt2bVksFh04cECStHHjRlksFlksFtnZ2Sl37tzq2rWr4uPjjX3Onj2rNm3ayNPTUzly5FDz5s11+vRpY3tISIhatGihkSNHysvLS+7u7nr77bd169Yto09gYKBxnHuX8uXLS5I2b96sLFmy6Pz58zb19u7dW7Vq1bJpS22c5PNJ7ZwBAAAA4N9GgH7KJQdUR0dHU/2XLVum/fv3p7rt6NGj+vvvv/XVV19p8eLFxkz27du3FRQUJDc3N23ZskXbtm2Tq6urGjZsaBOQN2zYoMOHD2vjxo1auHChli1bppEjR9oco1u3bsZMeVRUlEJDQ41ttWvXlp+fn7788kuj7fbt21qwYIG6dOlitCXfmp48675r1y5T5/4gCQkJio2NtVkAAAAAID0I0E+5q1evSpJcXV0f2vf27dsaOHCgBg4cmOr23LlzK2/evPLz85Ojo6M8PDwkSYsXL1ZSUpJmzZqlMmXKKCAgQOHh4YqMjNTGjRuN/R0dHTVnzhyVKlVKTZo00QcffKDJkycrKSnJ6JM1a1Zjptzb2ztF3V27drW5BX3VqlWKj49XmzZtbM5Dkry8vOTt7S0vL6+HnvvDhIWFycPDw1h8fHweeUwAAAAAzxcC9FMu+XbnPHnyPLTv1KlT5eHhoQ4dOqS6vUCBAsqWLZv8/f3VuHFjtW/fXpJ08OBBnThxQm5ubnJ1dZWrq6ty5Mih+Ph4nTx50ti/XLlyypo1q7FerVo1xcXF6ezZs6bPJyQkRCdOnNCOHTsk3b0du02bNsqWLZvRJ3l2+N62+8XExMjV1VXu7u7y9/dXv379jOCdmkGDBikmJsZY0lMzAAAAAEi8hfupd/jwYTk6Oqpw4cIP7Hf16lWNGjVKy5cvT/Ot3Vu2bJGbm5tOnTqlN998U59++qlCQ0MVFxenF198UQsWLEixz+OY/b1X7ty51axZM4WHh6tw4cJas2aNzSy3JJ07d06SlC9fvjTHcXNz0759+2S1WhUREaHg4GB5e3urX79+qfZ3cnKSk5PTYzsPAAAAAM8fAvRT7ocfflD16tXl4PDgH9WoUaNUq1Yt1a5d2+blX/cqXLiwPD09VbRoUbVq1UrLly9XaGioXnjhBS1evFi5c+eWu7t7msc4ePCgbt68KRcXF0nSjh075Orqmu7bod944w21b99eBQoUUJEiRVSjRg2b7bt375abm5uKFCmS5hh2dnYqWrSoJMnf318NGjQwXjIGAAAAAP8GbuF+Sp07d04DBgzQN998o/fee++BfW/cuKEvvvhC48aNe2C/Cxcu6Pz589q5c6dWrVqlEiVKSJI6dOigXLlyqXnz5tqyZYtOnTqljRs3qlevXvrrr7+M/W/duqWuXbsqIiJCP/zwg4YPH66ePXvKzi59H6OgoCC5u7vrww8/VOfOnY32pKQkrVy5UoMHD1anTp1kb2//wHHi4+N18+ZN7d27V1u3blXp0qXTVQcAAAAApAcz0E+pr7/+Wnv27NHatWtVv379B/a9ffu23nrrLRUrVuyB/YoXLy5JypUrl15++WUjcGfNmlWbN2/WwIED1bJlS127dk358+dXvXr1bGak69WrJ39/f9WuXVsJCQlq3769RowYke5zs7OzU0hIiMaMGaNOnToZ7VevXlX37t0VHBysUaNGPXCMmJgYubi4yGKxKE+ePHr11VfVt2/fdNcCAAAAAGZZrMnfGQQ8QEhIiKKjo7VixYrHMl7Xrl118eJFrVy58rGMl16xsbHy8PBQg3r9lcWBZ6MBAADwZK1e++AJIzw5ydkgJibmgY+0SsxA4wmLiYnR77//rq+//jrTwjMAAAAAZAQBGk9U8+bNtWvXLr399ttq0KBBZpcDAAAAAKYRoGHK3LlzH8s4939lFQAAAAA8K3gLNwAAAAAAJhCgAQAAAAAwgQANAAAAAIAJBGgAAAAAAEwgQAMAAAAAYAIBGgAAAAAAEwjQAAAAAACYQIAGAAAAAMAEAjQAAAAAACY4ZHYBQGZauux9ubu7Z3YZAAAAAJ4BzEADAAAAAGACARoAAAAAABMI0AAAAAAAmECABgAAAADABAI0AAAAAAAmEKABAAAAADCBAA0AAAAAgAkEaAAAAAAATHDI7AKAzPTKGx/JIYtzZpcBAACATLZ+wdDMLgHPAGagAQAAAAAwgQANAAAAAIAJBGgAAAAAAEwgQAMAAAAAYAIBGgAAAAAAEwjQAAAAAACYQIAGAAAAAMAEAjQAAAAAACYQoAEAAAAAMIEADQAAAACACQRoAAAAAABMIEADAAAAAGACARoAAAAAABMI0M+R7du3y97eXk2aNMnsUgAAAADgmUOAfo7Mnj1b77zzjjZv3qxz585ldjkAAAAA8EwhQD8n4uLitHjxYv3f//2fmjRporlz5xrbNm7cKIvFotWrV6ts2bJydnZW1apV9ccff9iMsW3bNgUGBipr1qzKnj27goKCdPXqVUlSUlKSwsLCVLhwYbm4uKhcuXJaunRpimNER0fbjGmxWLRixQpjfeDAgSpWrJiyZs0qPz8/DR06VLdv37bZ5/Tp07JYLCmW+8cGAAAAgMeJAP2c+Oabb1SiRAkVL15cHTt21Jw5c2S1Wm369O/fX+PHj9fu3bvl5eWlZs2aGeH1wIEDqlevnkqWLKnt27dr69atatasmRITEyVJYWFhmj9/vj7//HMdOnRIffr0UceOHbVp06Z01enm5qa5c+cqIiJCkyZN0syZMzVhwgSbPsl1r1+/XlFRUfr2228fOm5CQoJiY2NtFgAAAABID4fMLgBPxuzZs9WxY0dJUsOGDRUTE6NNmzYpMDDQ6DN8+HA1aNBAkjRv3jwVKFBAy5cvV5s2bTRu3DhVrFhR06ZNM/qXKlVK0t1wOmbMGK1fv17VqlWTJPn5+Wnr1q2aMWOG6tSpY7rO999/3/izr6+v+vXrp0WLFmnAgAFGe3Ko9/b2lre3t3LkyPHQccPCwjRy5EjTdQAAAADA/QjQz4GjR49q165dWr58uSTJwcFBbdu21ezZs20CdHL4laQcOXKoePHiOnz4sKS7M9CtW7dOdfwTJ07oxo0bRvhOduvWLVWoUMGmrUCBAg+sdfHixZo8ebJOnjypuLg43blzR+7u7jZ9kmePs2XL9sCx7jVo0CD17dvXZgwfHx/T+wMAAAAAAfo5MHv2bN25c0f58uUz2qxWq5ycnDRlyhRTY7i4uKS5LS4uTpK0evVq5c+f32abk5OTzfqWLVvk5uZmrPv7+xt/3r59uzp06KCRI0cqKChIHh4eWrRokcaPH28zxrlz52RnZydvb29TtSfXcX8tAAAAAJAeBOj/uDt37mj+/PkaP368Xn75ZZttLVq00MKFC1WiRAlJ0o4dO1SwYEFJ0tWrV3Xs2DEFBARIksqWLasNGzakeht0yZIl5eTkpMjIyIferl24cGF5enqmuu3XX39VoUKFNGTIEKPtzJkzKfrt3r1bJUqUkLOz8wOPBQAAAACPEwH6P+7777/X1atX1bVrV3l4eNhsa9WqlWbPnq2PP/5YkvTBBx8oZ86cypMnj4YMGaJcuXKpRYsWku7eAl2mTBl1795db7/9thwdHfXLL7+odevWypUrl/r166c+ffooKSlJNWvWVExMjLZt2yZ3d3cFBwebqtXf31+RkZFatGiRKlWqpNWrVxu3nUt3bwlfvHixPv30U55nBgAAAPDE8Rbu/7jZs2erfv36KcKzdDdA79mzR7/99pskaezYsXr33Xf14osv6vz581q1apUcHR0lScWKFdNPP/2kgwcPqnLlyqpWrZq+++47OTjc/R3MqFGjNHToUIWFhSkgIEANGzbU6tWrVbhwYdO1vvLKK+rTp4969uyp8uXL69dff9XQoUON7b///rtGjBihoUOH2jzPDAAAAABPgsV6/3cZ4bmzceNG1a1bV1evXk3z9ur/mtjYWHl4eKhO68FyyMKt4AAAAM+79QuGPrwT/pOSs0FMTEyKFxjfjxloAAAAAABMIEADAAAAAGACLxGDAgMDxZ38AAAAAPBgzEADAAAAAGACARoAAAAAABMI0AAAAAAAmECABgAAAADABAI0AAAAAAAmEKABAAAAADCBAA0AAAAAgAkEaAAAAAAATCBAAwAAAABggkNmFwBkppWzBsrd3T2zywAAAADwDGAGGgAAAAAAEwjQAAAAAACYQIAGAAAAAMAEAjQAAAAAACYQoAEAAAAAMIEADQAAAACACQRoAAAAAABMIEADAAAAAGCCQ2YXAGSm+v0+koOjc2aXAQAA8Ez7dcrQzC4BeCKYgQYAAAAAwAQCNAAAAAAAJhCgAQAAAAAwgQANAAAAAIAJBGgAAAAAAEwgQAMAAAAAYAIBGgAAAAAAEwjQAAAAAACYQIAGAAAAAMAEAjQAAAAAACYQoAEAAAAAMIEADQAAAACACQRoAAAAAABMIEDjsStVqpQuXryomJgY+fv769q1a5ldEgAAAAA8skwN0CEhIbJYLHr77bdTbOvRo4csFotCQkKefGHPqMDAQPXu3dumbefOnXrllVeUM2dOOTk5yd/fX++//75u3Ljxr9URHBysfPnyKUeOHGrcuLHc3Nz+tWMBAAAAwJOS6TPQPj4+WrRokW7evGm0xcfH6+uvv1bBggUzsbJn3w8//KBatWopa9as+vHHH3Xs2DGNGjVKc+fOVb169ZSQkPCvHHfAgAG6fPmyLl68qEmTJv0rxwAAAACAJy3TA/QLL7wgHx8fLVu2zGhbtmyZChYsqAoVKtj0Xbt2rWrWrClPT0/lzJlTTZs21cmTJ43tp0+flsVi0YEDB2z28/X11cSJEyVJGzdulMViUXR0tLE9JCRELVq0MNaTkpIUFhamwoULy8XFReXKldPSpUttxjx06JCaNm0qd3d3ubm5qVatWjp58qRGjBghi8WS6hIYGGjsP2vWLAUEBMjZ2VklSpTQtGnTUpzHokWLVL16dTk7O6t06dLatGmT6euamJioN998UzVq1NCiRYtUsWJFFSpUSO3atdPKlSu1c+dO45pIksVi0YoVK2zGuH9G+8svv1TFihXl5uYmb29v/e9//9OFCxeM7fdeW3d3d+XIkUOvv/66zdhpXRuLxaKNGzdKks6ePas2bdrI09NTOXLkUPPmzXX69Gmb2pKv0f3LvT/XeyUkJCg2NtZmAQAAAID0yPQALUldunRReHi4sT5nzhx17tw5Rb/r16+rb9++2rNnjzZs2CA7Ozu9+uqrSkpKeqz1hIWFaf78+fr888916NAh9enTRx07djQC7N9//63atWvLyclJP//8s/bu3asuXbrozp076tevn6KiohQVFaXQ0FBVq1bNWE/+JcGCBQs0bNgwjR49WocPH9aYMWM0dOhQzZs3z6aO/v37KzQ0VPv371e1atXUrFkzXb582dQ5/Pbbb/r777/Vv3//FNteeOEF1atXTwsXLkzXdbl9+7ZGjRqlgwcPasWKFTp9+vQDb7Hfu3evVq5cadOWfC2ioqIkSd9++62xXr16dd2+fVtBQUFyc3PTli1btG3bNrm6uqphw4a6detWimOsX79eUVFR+vbbbx9Ye1hYmDw8PIzFx8cnXecOAAAAAA6ZXYAkdezYUYMGDdKZM2ckSdu2bdOiRYuMGclkrVq1slmfM2eOvLy8FBERodKlS5s6louLiyTp5s2b8vT0TLE9ISFBY8aM0fr161WtWjVJkp+fn7Zu3aoZM2aoTp06mjp1qjw8PLRo0SJlyZJFklSsWDFjDFdXV+O/jo6O8vb2tjnG8OHDNX78eLVs2VKSVLhwYUVERGjGjBkKDg42+vXs2dM45+nTp2vt2rWaPXu2BgwYkOb5TZs2TbNmzTJ+qRAQEJBqv5IlS2rmzJlpX6hUdOnSxfizn5+fJk+erEqVKikuLs4453v17dtX/fv319ChQ422+69Fjhw5bNq++uorJSUladasWbJYLJKk8PBweXp6auPGjXr55Zclybj93NvbW97e3sqRI8cDax80aJD69u1rrMfGxhKiAQAAAKTLUzED7eXlpSZNmmju3LkKDw9XkyZNlCtXrhT9jh8/rvbt28vPz0/u7u7y9fWVJEVGRtr0q169ulxdXY3l3u3+/v5ydHRMc/b1xIkTunHjhho0aGAzxvz5843bxQ8cOKBatWoZ4Tk9rl+/rpMnT6pr164243/44Yc2t6NLMgK8JDk4OKhixYo6fPjwA8fv0KGDDhw4oC+//DLdtbVv396mpi1btths37t3r5o1a6aCBQvKzc1NderUkZTy+kvSihUr9Oeffyo0NDRdNRw8eFAnTpyQm5ubUUeOHDkUHx9vc32SZ+Ld3d1Njevk5CR3d3ebBQAAAADS46mYgZbuzm727NlTkjR16tRU+zRr1kyFChXSzJkzlS9fPiUlJal06dIpbu1dvHixzczrvc8e58iRQ59++qn69OmjIUOGyN7eXgkJCWrSpIkkKS4uTpK0evVq5c+f32ZcJycnSf9vFjsjksefOXOmqlSpYrPN3t4+w+Mm8/DwUNGiRZU9e3ZZLBZFRESocOHCKfpFRETYzJpL0oQJE1S/fn1jvUOHDsafr1+/rqCgIAUFBWnBggXy8vJSZGSkgoKCUlz/27dva8CAARo9enS6r1VcXJxefPFFLViwIMU2Ly8v489//vmnHB0dlS9fvnSNDwAAAAAZ9dQE6ORnXC0Wi4KCglJsv3z5so4ePaqZM2eqVq1akqStW7emOpaPj4+KFi1qrDs42J5mjx491KVLF507d05Wq1UDBw5UYmKipLu3Njs5OSkyMtKYYb1f2bJlNW/ePN2+fTvds9B58uRRvnz59Oeff9oE1NTs2LFDtWvXliTduXNHe/fuNX7J8DA5c+ZUkyZN9Mknnxi/HEi2b98+bdiwQWFhYTbt3t7eNtft3vB75MgRXb58WWPHjjVufd6zZ0+qx54+fbpcXV31+uuvm6r1Xi+88IIWL16s3LlzP3CWeNOmTapevfpj+aUDAAAAAJjxVNzCLd2dfT18+LAiIiJSDUXZs2dXzpw59cUXX+jEiRP6+eefbZ5pTS8XFxcVKVJERYsWtfmeYjc3N/Xr1099+vTRvHnzdPLkSe3bt0+fffaZ8ZKvnj17KjY2Vu3atdOePXt0/Phxffnllzp69KipY48cOVJhYWGaPHmyjh07pt9//13h4eH69NNPbfpNnTpVy5cv15EjR9SjRw9dvXrV5jnkh5kyZYoOHz6s9u3ba+/evYqMjNTixYv1yiuvqFq1aim+M/pBChYsKEdHR3322Wf6888/tXLlSo0aNSrVvuPGjdP48eONZ5jTo0OHDsqVK5eaN2+uLVu26NSpU9q4caN69eqlv/76S4mJidq8ebO+/vprtWzZUufPn9f58+d15coVSbJ5KzgAAAAAPE5PTYCW9MBnU+3s7LRo0SLt3btXpUuXVp8+ffTxxx//K3WMGjVKQ4cOVVhYmAICAtSwYUOtXr3auBU6Z86c+vnnnxUXF6c6deroxRdf1MyZM03PRr/xxhuaNWuWwsPDVaZMGdWpU0dz585Ncav12LFjNXbsWJUrV05bt27VypUrU302PC2FChXSzp075eDgoEaNGqlo0aIaMmSIOnfurHXr1hm3pJvh5eWluXPnasmSJSpZsqTGjh2rTz75JNW+devWVd26dU2Pfa+sWbNq8+bNKliwoFq2bKmAgAB17dpV8fHxcnd319mzZ1WnTh3duHFDvXr1Ut68eZU3b17jZWvFixfP0HEBAAAA4GEsVqvVmtlFwNbp06dVuHBh7d+/X+XLl8/scp4qp0+fVmBgYIrvhU7m6emZ5ndB3ys2NlYeHh6q1G2wHBydH2+RAAAAz5lfpwx9eCfgKZWcDWJiYh76suGnagYaeBh7e3ubl4ndL0+ePE+wGgAAAADPEwI0nik+Pj7avXt3mtvNPocOAAAAAOn11LyFG/+Pr6+vuLMeAAAAAJ4uzEADAAAAAGACARoAAAAAABMI0AAAAAAAmECABgAAAADABAI0AAAAAAAmEKABAAAAADCBAA0AAAAAgAkEaAAAAAAATHDI7AKAzLT+k4Fyd3fP7DIAAAAAPAOYgQYAAAAAwAQCNAAAAAAAJhCgAQAAAAAwgQANAAAAAIAJBGgAAAAAAEwgQAMAAAAAYAIBGgAAAAAAEwjQAAAAAACY4JDZBQCZqfYHY2Xv5JzZZQAAADz19o4eltklAJmOGWgAAAAAAEwgQAMAAAAAYAIBGgAAAAAAEwjQAAAAAACYQIAGAAAAAMAEAjQAAAAAACYQoAEAAAAAMIEADQAAAACACQRoAAAAAABMIEADAAAAAGACARoAAAAAABMI0AAAAAAAmECABgAAAADABIdH2fn69evatGmTIiMjdevWLZttvXr1eqTCAAAAAAB4mmQ4QO/fv1+NGzfWjRs3dP36deXIkUOXLl1S1qxZlTt3bgL0f5Cvr6969+6t3r17G20bN25U3bp1dfXqVXl6emZabQAAAADwb8vwLdx9+vRRs2bNdPXqVbm4uGjHjh06c+aMXnzxRX3yySePs0YAAAAAADJdhgP0gQMHFBoaKjs7O9nb2yshIUE+Pj4aN26cBg8e/DhrxFPCYrE8tM/WrVtVq1Ytubi4yMfHR7169dL169dt+owYMUIWi8VmadGihbE9ISFBAwcOlI+Pj5ycnFS0aFHNnj1b0t0Zb4vFoujoaKP/66+/LovFohUrVjyO0wQAAACAVGU4QGfJkkV2dnd3z507tyIjIyVJHh4eOnv27OOpDk+VXLly6dKlS2luP3nypBo2bKhWrVrpt99+0+LFi7V161b17NnTpp/ValWpUqUUFRWlqKgotWnTxmZ7p06dtHDhQk2ePFmHDx/WjBkz5Orqmuox9+7dq5UrVz609oSEBMXGxtosAAAAAJAeGQ7QFSpU0O7duyVJderU0bBhw7RgwQL17t1bpUuXfmwF4ulRs2ZNLVy40Phlyf3CwsLUoUMH9e7dW/7+/qpevbomT56s+fPnKz4+3uh3+/Ztubi4yNvbW97e3nJxcTG2HTt2TN98843mzJmjV199VX5+fqpXr57atm2b6jH79u2r/v37P7T2sLAweXh4GIuPj086zx4AAADA8y7DAXrMmDHKmzevJGn06NHKnj27/u///k8XL17UjBkzHluBeHq8//778vX1VaFCheTq6ipXV1c1atTI2H7w4EHNnTvX2Obq6qqgoCAlJSXp1KlTRr/Y2Fhly5Yt1WMcOHBA9vb2qlOnzkPrWbFihf7880+FhoY+tO+gQYMUExNjLNwlAQAAACC9MvwW7ooVKxp/zp07t9auXftYCsLTK2fOnNqwYYOuXr2qy5cvS5J27typjh07SpLi4uL01ltvpfoG9oIFCxp/PnfunPLly5fqMe6djX6Q27dva8CAARo9erSpfZycnOTk5GRqbAAAAABIzSN9D3RqEhIStHjxYkl3w1Dr1q0f9yGQybJnz67s2bNLkv766y+j/YUXXlBERISKFi2a5r5JSUnat2+fevToker2MmXKKCkpSZs2bVL9+vXTHGf69OlydXXV66+/nsGzAAAAAID0yXCAnjx5cqrt165d07Bhw9SrVy95eHgQoJ8jAwcOVNWqVdWzZ0+98cYbypYtmyIiIrRu3TpNmTJFZ8+e1YgRI3ThwoU0n2n29fVVcHCwunTposmTJ6tcuXI6c+aMLly4YPOysXHjxmnVqlWm3gwOAAAAAI9DhgN07969VaBAAdnb29u0JyYmSpImTJjwaJXhmVO2bFlt2rRJQ4YMUa1atWS1WlWkSBEjLE+aNEknTpzQTz/9ZHNL9/2mT5+uwYMHq3v37rp8+bIKFiyY4qvR6tatq7p16/6r5wMAAAAA97JYrVZrRna0s7PT+fPnlTt3bpv28+fPK3/+/EaQBp5GsbGx8vDwULnQQbJ3cs7scgAAAJ56e0cPy+wSgH9FcjaIiYmRu7v7A/tm+C3cFosl1dtnuaUWAAAAAPBflOFbuK1Wq4YOHSoPDw+5u7urcOHCql27trJkyfI46wMAAAAA4KmQ4QBdu3ZtHT16VAkJCbp8+bLOnj2rhIQE1ahR43HWBwAAAADAUyHDAXrjxo0264mJidqxY4eGDh0qSdqyZYuyZMmiqlWrPlKBAAAAAAA8DTL8DPT97O3tVaNGDS1cuFC1atXSsGHD9Mknnzyu4QEAAAAAyFQZnoFOS548eVLMTgMAAAAA8KzLcID+7bffHri9bNmyGR0aAAAAAICnToYDdPny5WWxWGS1Wm2+uip5ne+BBgAAAAD8l2Q4QJ86dUrS3cBcunRp/fDDDypUqNBjKwwAAAAAgKdJhgP0vWHZYrGoQIECBGgAAAAAwH/WY3sLNwAAAAAA/2WP5S3cFovF5jlo4Fmxedh7cnd3z+wyAAAAADwDMhygs2fPboTmuLg4VahQQXZ2/29C+8qVK49eHQAAAAAAT4kMB+iJEyc+xjIAAAAAAHi6ZThABwcHP846AAAAAAB4qj2WZ6Dj4+N169YtmzaeKwUAAAAA/Jdk+C3c169fV8+ePZU7d25ly5ZN2bNnt1kAAAAAAPgvyXCAHjBggH7++WdNnz5dTk5OmjVrlkaOHKl8+fJp/vz5j7NGAAAAAAAyXYZv4V61apXmz5+vwMBAde7cWbVq1VLRokVVqFAhLViwQB06dHicdQIAAAAAkKkyPAN95coV+fn5Sbr7vHPy11bVrFlTmzdvfjzVAQAAAADwlMjwDLSfn59OnTqlggULqkSJEvrmm29UuXJlrVq1Sp6eno+xRODfU33yGNk7O2V2GQAAAP+qg/1GZnYJwH9ChmegO3furIMHD0qS3nvvPU2dOlXOzs7q06eP+vfv/9gKBAAAAADgaZDhGeg+ffoYf65fv76OHDmivXv3qmjRoipbtuxjKQ4AAAAAgKfFY/keaEkqVKiQChUq9LiGAwAAAADgqZLhAP3BBx88cPuwYcMyOjQAAAAAAE+dDAfoESNGyNvbW97e3rJarTbbLBYLARoAAAAA8J+S4QD97rvv6uuvv1bBggXVrVs3NW7cWBaL5XHWBgAAAADAUyPDb+GeMGGCIiMj1bp1a40bN06+vr4aOXKkzp8//zjrAwAAAADgqZDhAC1JTk5O6tChgzZt2qSJEyfq008/1fz58x9XbQAAAAAAPDUe6S3ct27d0pIlSzRjxgxFRkYqNDRUwcHBj6s2AAAAAACeGhkO0L1799bChQtVrVo1vffee2rYsKHs7B5pQhsAAAAAgKeWxXr/K7RNsrOzU548eeTt7Z3qy8P27dv3yMUB/5bY2Fh5eHio1KiBsnd2yuxyAAAA/lUH+43M7BKAp1ZyNoiJiZG7u/sD+2Z4Bnr48OEZ3RUAAAAAgGcOARoAAAAAABMe6SVikrR3714dPnxYklSqVClVqFDhkYsCAAAAAOBpk+G3fl24cEEvvfSSKlWqpF69eqlXr1568cUXVa9ePV28ePGxFWixWB64jBgx4rEd679s+vTp8vT01NmzZ23a33nnHRUrVkw3btzIpMoAAAAA4NmQ4QD9zjvv6Nq1azp06JCuXLmiK1eu6I8//lBsbKx69er12AqMiooylokTJ8rd3d2mrV+/fo/tWP9lb7/9tipXrqyuXbsabRs2bND06dM1d+5cZc2aNROrAwAAAICnX4YD9Nq1azVt2jQFBAQYbSVLltTUqVO1Zs2ax1KcJHl7exuLh4eHLBaLTZurq6skadOmTapcubKcnJyUN29evffee7pz544kKSQkJM0Z7JCQkIdul6SkpCSFhYWpcOHCcnFxUbly5bR06VKjzo0bN8pisSg6OtqmfovFohUrVkiS5s+fL1dXVx0/ftzY3r17d5UoUUI3btzQ77//rqpVq8rV1VXZs2dXmzZtbGaMk49RtmxZm2N89913slgsCgwMTPM6WiwWzZ49Wzt37tTnn3+u2NhYdenSRX379lX16tWNflevXlWnTp2UPXt2Zc2aVY0aNTLqTT5+Wkuybdu2KTAwUFmzZlX27NkVFBSkq1evSpICAwNT3bd8+fKSpM2bNytLliw6f/68Tf29e/dWrVq1JElz586Vp6enVqxYIX9/fzk7OysoKCjF7DoAAAAAPE4ZDtBJSUnKkiVLivYsWbIoKSnpkYpKr7///luNGzdWpUqVdPDgQU2fPl2zZ8/Whx9+KEmaNGmSMWPdpk0btWnTxlifNGnSQ7dLUlhYmObPn6/PP/9chw4dUp8+fdSxY0dt2rTJdJ2dOnVS48aN1aFDB925c0erV6/WrFmztGDBAmXNmlUWi0UDBgzQwYMHtX79et25c0eBgYG6fv26zThXrlzRjh07jPUZM2Yof/78Dz2+j4+PJk6cqP79+6tjx45ydXXVqFGjbPqEhIRoz549WrlypbZv3y6r1arGjRvr9u3bql69unFdvv32W0m2dwhI0oEDB1SvXj2VLFlS27dv19atW9WsWTMlJiYax+jWrZvNfqGhoca22rVry8/PT19++aXRdvv2bS1YsEBdunQx2m7cuKHRo0dr/vz52rZtm6Kjo9WuXbs0zz0hIUGxsbE2CwAAAACkR4ZfIvbSSy/p3Xff1cKFC5UvXz5Jd4Nsnz59VK9evcdWoBnTpk2Tj4+PpkyZIovFohIlSujcuXMaOHCghg0bJg8PD3l4eEiSXFxcJN2d2b7Xg7YnJCRozJgxWr9+vapVqyZJ8vPz09atWzVjxgzVqVPHdK0zZsxQ2bJl1atXLy1btkwjRozQiy++KEkqXbq0SpcubfRduHCh/Pz8tHDhQr3xxhtGe5cuXTRz5kxVrVpVkZGR2rt3r1q1aqWIiIiHHr9z58764osvtGrVKu3cuVNOTv/vO5CPHz+ulStXatu2bcas9IIFC+Tj46MVK1aodevWxnXJkSNHiuskSePGjVPFihU1bdo0o61UqVI2fbJmzWqzX/JdBMm6du2q8PBw9e/fX5K0atUqxcfHq02bNkaf27dva8qUKapSpYokad68eQoICNCuXbtUuXLlFOcdFhamkSP5/kMAAAAAGZfhGegpU6YoNjZWvr6+KlKkiIoUKaLChQsrNjZWn3322eOs8aEOHz6satWq2dxGXKNGDcXFxemvv/565PFPnDihGzduqEGDBnJ1dTWW+fPn6+TJkzZ9CxQoYNPnftmzZ9fs2bM1ffp0FSlSRO+9957N9jFjxhj75syZU//884/2799v0yc4OFgrVqxQbGysZs2apY4dO8rR0dHUuRw8eFD79u1T1qxZtWXLFptthw8floODgxFKJSlnzpwqXry48ab1h0megX4UISEhOnHihDHLPnfuXLVp00bZsmUz+jg4OKhSpUrGeokSJeTp6ZlmnYMGDVJMTIyxcLs3AAAAgPRK9wz0tWvX5ObmJh8fH+3bt0/r16/XkSNHJEkBAQGqX7++du/erQIFCjz2YjNLXFycJGn16tUpbpW+dwZXkrZs2SI3Nzdj3d/fP8V4mzdvlr29vaKionT9+nWb/m+//bbNTGvr1q2NWfFkOXPmVFBQkObPn685c+Zo/fr1+vzzzx96Hrdu3VKnTp3UoUMH1alTR2+//baaNm2q4sWLP3Rfs+6vNSNy586tZs2aKTw8XIULF9aaNWu0cePGRxrTyckpxc8KAAAAANIj3TPQL7/8shEoLRaLGjRooHfeeUfvvPOOAgMDNXToUNWoUeOxF/ogAQEBxvO6ybZt2yY3N7fHEuRLliwpJycnRUZGqmjRojaLj4+PTd/ChQvbbL/fr7/+qo8++kirVq2Sq6urevbsabM9R44cxr7Zs2fXsWPHVKZMmRTjvPXWWxo8eLD8/PxUokQJU+fxwQcf6MqVK5owYYKCg4PVoEEDde7c2XhmPSAgQHfu3NHOnTuNfS5fvqyjR4+qZMmSpo5RtmxZbdiwwVTfB3njjTe0ePFiffHFFypSpEiKz9SdO3e0Z88eY/3o0aOKjo62eakdAAAAADxO6Q7Q165dU/369VO8hOmPP/5QpUqVNGfOHOOt009K9+7ddfbsWb3zzjs6cuSIvvvuOw0fPlx9+/aVnV2G71I3uLm5qV+/furTp4/mzZunkydPat++ffrss880b9480+Ncu3ZNr7/+unr16qVGjRppwYIFWrx4sfE273379umrr77SiRMn9Ouvv6ply5bKly+f2rdvn2KsOnXqaOTIkRo3bpypY+/evVsfffSRZs+ebTzvPWPGDB09elQTJkyQdHe2vHnz5urWrZu2bt2qgwcPqmPHjsqfP7+aN29u6jiDBg3S7t271b17d/322286cuSIpk+frkuXLpnaP1lQUJDc3d314YcfqnPnzim2Z8mSRe+884527typvXv3KiQkRFWrVk31+WcAAAAAeBzSnS5/+eUXXb9+XQ0aNFBsbKysVqs++ugjVaxYUQEBAfrjjz/UuHHjf6PWNOXPn18//PCDdu3apXLlyuntt99W165d9f777z+2Y4waNUpDhw5VWFiYAgIC1LBhQ61evVqFCxc2Pca7776rbNmyacyYMZKkMmXKaMyYMXrrrbf0999/y9HRUVOmTFH58uXVsGFDZc+eXT/99FOazzf36dNHVatWfehxExISFBwcrM6dO+vll1822vPmzavPPvtM77//vo4ePSpJCg8P14svvqimTZuqWrVqslqt+uGHH1J943pqihUrpp9++kkHDx5U5cqVVa1aNX333XdycEjf0wJ2dnYKCQlRYmKiOnXqlGJ71qxZNXDgQP3vf/9TjRo15OrqqsWLF6frGAAAAACQHhbrvfc9m3Tx4kXVr19fWbJkkZOTk44fP65p06bptdde+zdqxHOqa9euunjxolauXGnTPnfuXPXu3TvFd26nR2xsrDw8PFRq1EDZO/NsNAAA+G872I9vIwHSkpwNYmJi5O7u/sC+GfoaKy8vL23YsEH169fXH3/8oQMHDph+Dhd4mJiYGP3+++/6+uuvU4RnAAAAAMgsGX5AOFeuXPr5559VsmRJ/e9//9PVq1cfZ114jjVv3lwvv/yy3n77bTVo0CCzywEAAAAASRmYgW7ZsqXNuru7uzZv3qzKlSvbvC162bJlj14dnksP+8qqkJAQhYSEPJFaAAAAACBZugN08huc711Pz4u0AAAAAAB4FqU7QIeHh/8bdQAAAAAA8FR79C9JBgAAAADgOUCABgAAAADABAI0AAAAAAAmEKABAAAAADCBAA0AAAAAgAkEaAAAAAAATEj311gB/yW/9hosd3f3zC4DAAAAwDOAGWgAAAAAAEwgQAMAAAAAYAIBGgAAAAAAEwjQAAAAAACYQIAGAAAAAMAEAjQAAAAAACYQoAEAAAAAMIEADQAAAACACQRoAAAAAABMcMjsAoDM9PKCD+Tg4pTZZQAAkGFbQ0ZndgkA8NxgBhoAAAAAABMI0AAAAAAAmECABgAAAADABAI0AAAAAAAmEKABAAAAADCBAA0AAAAAgAkEaAAAAAAATCBAAwAAAABgAgEaAAAAAAATCNAAAAAAAJhAgAYAAAAAwAQCNAAAAAAAJhCgAQAAAAAwgQCNx6pVq1basmWLEhMT1b59e33//feZXRIAAAAAPBbPXIAOCQmRxWIxlpw5c6phw4b67bffMrWutm3bqnLlykpMTDTabt++rRdffFEdOnT4148/YsQIlS9f3qbt77//1ptvvikfHx85Ojoqb968CgkJ0ZkzZ/61Onr27KkmTZrI2dlZp06dUv369f+1YwEAAADAk/TMBWhJatiwoaKiohQVFaUNGzbIwcFBTZs2zdSapk2bpsjISI0dO9ZoGzVqlKKiojRlypQnXk9kZKQqVaqkPXv2aPbs2Tpx4oQWLlyo48ePq2LFijp58uS/cty6devq4sWLioyM1Pbt2+Xs7PyvHAcAAAAAnrRnMkA7OTnJ29tb3t7eKl++vN577z2dPXtWFy9eNPqcPXtWbdq0kaenp3LkyKHmzZvr9OnTNuPMmTNHpUqVkpOTk/LmzauePXtKknx9fW1mue9d5s6dm2pNOXPm1BdffKEPPvhAv/32m/bs2aOwsDDNmjVL2bNnlyQtWrRIxYsXl7OzswoUKKD+/fsrISHBGGPEiBGyWCzq1auXzdh9+vSRxWLRiBEjTF+jAQMGKD4+Xhs2bNDLL7+sggULKjAwUOvWrZOjo6NxrpIUGBio3r172+x//4z27t271aBBA+XKlUseHh6qU6eO9u3bZ7OPxWLRihUrjOs5Z84cWSwWY+zAwMA0r2vyuSUkJKhfv37Knz+/smXLpipVqmjjxo0pzi+1n9GKFSvSvB4JCQmKjY21WQAAAAAgPZ7JAH2vuLg4ffXVVypatKhy5swp6e6t00FBQXJzc9OWLVu0bds2ubq6qmHDhrp165Ykafr06erRo4fefPNN/f7771q5cqWKFi0q6W5YTJ7hLlCggCZOnGist23bNs1aXnnlFbVr106dOnVScHCwgoOD1bhxY2O7h4eHPv/8cx0+fFjz5s3TmjVrFBwcbDNGnjx5tHDhQsXHx0uS4uPjtWDBAuXJkydd12XNmjV64403jPCeLGvWrOrevbt+/PFHXblyxfR4165dU3BwsLZu3aodO3bI399fjRs31rVr11Ltf/36dQ0dOlSurq5G27Jly4zrWK1aNYWGhhrr/fr1k3T3FvDt27dr0aJF+u2339S6dWs1bNhQx48fT3GMDz74wNj/YcLCwuTh4WEsPj4+ps8dAAAAACTJIbMLyIjvv//eCGbXr19X3rx59f3338vO7u7vAxYvXqykpCTNmjVLFotFkhQeHi5PT09t3LhRL7/8sj788EOFhobq3XffNcatVKmSJMnLy8tos7e3l4eHh7y9vU3VNnHiROXPn1/u7u769NNPbbY1atTI+HPhwoW1aNEilSlTRqNGjZK/v78kydvbWwULFtSSJUv0+uuva+nSpapataoiIyMfeuzff//d5roEBASk2q9kyZKyWq06ceKEKleubOq8XnrpJZv1L774Qp6entq0aVOqt8+PGzdOJUuW1J07d4y2HDlyGH92dHSUq6urzXWNjIxUeHi4IiMjlS9fPklSv379tHbtWoWHh2vMmDFG34SEBOXIkcP0z2XQoEHq27evsR4bG0uIBgAAAJAuz+QMdN26dXXgwAEdOHBAu3btUlBQkBo1amS8HOvgwYM6ceKE3Nzc5OrqKldXV+XIkUPx8fE6efKkLly4oHPnzqlevXqPvbaFCxfKYrHo0qVLOnLkSIrtjRo1MmqqWrWqJOnAgQM2fd5880198cUXku4G1W7dupk6dvHixY3r4uTklK66p02bZtTl6upqE1Yl6Z9//lG3bt3k7+8vDw8Pubu7Ky4uLtVgf+7cOX366acaP358umr4/ffflZiYqGLFitnUsmnTphTPbF+5ckXu7u6mx3ZycpK7u7vNAgAAAADp8UzOQGfLls243VqSZs2aJQ8PD82cOVMffvih4uLi9OKLL2rBggUp9vXy8jJmqh+3P//8UwMGDND06dP1yy+/KCQkRPv377cJs7NmzdLNmzcl3b09u1y5cnJxcbEZp1GjRurevbuWLVumU6dOqXHjxho6dOhDj+/o6Ghcl+LFiysiIiLVfhEREbJYLDbXsEOHDhoyZIixPnnyZG3evNlYDw4O1uXLlzVp0iQVKlRITk5OqlatmnFL/L2GDBmi1q1bq1y5cg+t+V5xcXGyt7fX3r17ZW9vb7Pt3lvB//rrL926dUuFCxdO1/gAAAAA8CieyQB9P4vFIjs7OyOYvvDCC1q8eLFy586d5kyjr6+vNmzYoLp16z6WGpKSkhQSEqJ69eqpU6dOat68uUqXLq1hw4bpo48+Mvrlz5/f+POaNWtktVpVqlQpm7Hs7e3VtWtXhYSEqHfv3inCpBmdOnXS6NGjNXjwYJvnoG/cuKGpU6cqKCjI5pZqDw8Pm0B97zZJ2rZtm6ZNm2Y803327FldunQpxXEPHDigpUuX6ujRo+muuUKFCkpMTNSFCxdUq1atNPtt2rRJLi4uqlixYrqPAQAAAAAZ9UwG6ISEBJ0/f16SdPXqVU2ZMkVxcXFq1qyZpLuzqR9//LGaN2+uDz74QAUKFNCZM2e0bNkyDRgwQAUKFNCIESP09ttvK3fu3GrUqJGuXbumbdu26Z133slQTZMmTdKhQ4d06NAhSXcD6axZs9S0aVO1atVKlStX1rfffitXV1cVK1ZMBw8eVK9evdSxY8dUZ1LfeustOTk5qVOnThmqp1evXvruu+9Uv359jR07ViVKlNCff/6pIUOGKDExUVOnTk3XeP7+/vryyy9VsWJFxcbGqn///ilmziXpk08+UWhoqPEMc3oUK1ZMHTp0UKdOnTR+/HhVqFBBFy9e1IYNG1S2bFk1adJEJ0+e1NixY9W8eXNFR0fb7B8dHa1bt27J0dEx3ccGAAAAgId5Jp+BXrt2rfLmzau8efOqSpUq2r17t5YsWaLAwEBJd980vXnzZhUsWFAtW7ZUQECAunbtqvj4eGNGOjg4WBMnTtS0adNUqlQpNW3aNNU3PZtx7NgxDRkyRJ999pnNS62CgoLUuXNnhYSEKCEhQYmJiXr33XcVEBCgt956Sy1atNDnn3+e6pje3t567733MhREJSlLlixas2aNgoKC9NZbb6lIkSJq27atihYtqt27d8vPzy9d482ePVtXr17VCy+8oNdff129evVS7ty5U/Rzc3PTgAEDMlSzdPdlb506dVJoaKiKFy+uFi1aaPfu3SpYsKAkqV69evrjjz+0aNEi4zOQN29eSVLnzp3166+/ZvjYAAAAAPAgFqvVas3sIgCzfH19tXHjRvn6+qbY1qJFC/Xu3dv4RcqDxMbGysPDQ1WmhcrBJX0vXAMA4GmyNWR0ZpcAAM+05GwQExPz0JcNP5Mz0Hh+eXl5pflMePbs2bl9GwAAAMC/5pl8BhrPr927d6e5LTw8/AlWAgAAAOB5www0AAAAAAAmEKABAAAAADCBAA0AAAAAgAkEaAAAAAAATCBAAwAAAABgAgEaAAAAAAATCNAAAAAAAJhAgAYAAAAAwAQCNAAAAAAAJjhkdgFAZvqpwzC5u7tndhkAAAAAngHMQAMAAAAAYAIBGgAAAAAAEwjQAAAAAACYQIAGAAAAAMAEAjQAAAAAACYQoAEAAAAAMIEADQAAAACACQRoAAAAAABMcMjsAoDM9H/rBskxq1NmlwEAQIaEN/o0s0sAgOcKM9AAAAAAAJhAgAYAAAAAwAQCNAAAAAAAJhCgAQAAAAAwgQANAAAAAIAJBGgAAAAAAEwgQAMAAAAAYAIBGgAAAAAAEwjQAAAAAACYQIAGAAAAAMAEAjQAAAAAACYQoAEAAAAAMIEADQAAAACACQTo58Dt27c1d+5c1axZU15eXnJxcVHZsmX10Ucf6datW5ldHgAAAAA8ExwyuwD8+w4dOqQvv/xSffr0UYUKFRQfH6/ff/9dI0aM0I8//qgff/xRWbJkyewyAQAAAOCpxgz0c6B06dLasGGDWrVqJT8/P5UsWVJt27bV5s2b9ccff2jixImSJIvFYizu7u5q0KCBTp48aYyTkJCgfv36KX/+/MqWLZuqVKmijRs3Gtvnzp0rT09PrVixQv7+/nJ2dlZQUJDOnj1rbL/3GPcuvr6+xjjTp09XkSJF5OjoqOLFi+vLL7+0OR+LxaIVK1bYtAUGBqp3796P87IBAAAAgA0C9HPAwSH1Gw28vLzUsmVLLViwwGgLDw9XVFSUNm/erAsXLmjw4MHGtp49e2r79u1atGiRfvvtN7Vu3VoNGzbU8ePHjT43btzQ6NGjNX/+fG3btk3R0dFq166dJKlt27aKiopSVFSUJk6cqAIFChjru3fvliQtX75c7777rkJDQ/XHH3/orbfeUufOnfXLL7880jVISEhQbGyszQIAAAAA6cEt3M+RUqVK6cyZMzZtt2/flr29vbHu6ekpb29vubi4yM3NTR4eHpKkyMhIhYeHKzIyUvny5ZMk9evXT2vXrlV4eLjGjBljjDdlyhRVqVJFkjRv3jwFBARo165dqly5slxcXCRJHh4esre3l7e3t009n3zyiUJCQtS9e3dJUt++fbVjxw598sknqlu3bobPPSwsTCNHjszw/gAAAADADPRz5IcfftCBAwdsluDgYJs+7du3l6urq7Jnz65r164pLCxMkvT7778rMTFRxYoVk6urq7Fs2rTJ5jZvBwcHVapUyVgvUaKEPD09dfjwYVM1Hj58WDVq1LBpq1GjRor9k+tMXrZs2fLAcQcNGqSYmBhjSb6tHAAAAADMYgb6OVKoUKEUbSdPnlSxYsWM9QkTJqh+/fqKjo7WkCFDFBISolWrVikuLk729vbau3evzYy1JLm6uv7rtd8vuc5kHTp0eGB/JycnOTk5/dtlAQAAAPgPI0A/B65cuaIsWbLIzc3Npn3Pnj365ZdfNHbsWKPN29tbRYsWlSS98847euWVV3T79m1VqFBBiYmJunDhgmrVqpXmse7cuaM9e/aocuXKkqSjR48qOjpaAQEBpmoNCAjQtm3bbGbGt23bppIlS9r0u7dOScat4QAAAADwbyFAPwciIyPVqlUrDR48WHXq1JGdnZ22bdum9957T7Vq1bJ5e3V0dLTOnz+vmJgYzZ49W35+fsqSJYuKFSumDh06qFOnTho/frwqVKigixcvasOGDSpbtqyaNGkiScqSJYveeecdTZ48WQ4ODurZs6eqVq1qBOqH6d+/v9q0aaMKFSqofv36WrVqlZYtW6b169f/G5cGAAAAAEzjGejnQOnSpTV8+HDNnTtXVatWValSpTRu3Dj17NlTP/30kxwdHY2+nTt3Vt68eVWpUiVdvXpVS5cuNbaFh4erU6dOCg0NVfHixdWiRQvt3r1bBQsWNPpkzZpVAwcO1P/+9z/VqFFDrq6uWrx4selaW7RooUmTJumTTz5RqVKlNGPGDIWHhyswMPCxXAsAAAAAyCiL1Wq1ZnYR+G+YO3euevfurejo6Mwu5aFiY2Pl4eGh/y3tLsesPBsNAHg2hTf6NLNLAIBnXnI2iImJkbu7+wP7MgMNAAAAAIAJBGgAAAAAAEwgQOOxCQkJeSZu3wYAAACAjCBAAwAAAABgAgEaAAAAAAATCNAAAAAAAJhAgAYAAAAAwAQCNAAAAAAAJhCgAQAAAAAwgQANAAAAAIAJBGgAAAAAAEwgQAMAAAAAYIJDZhcAZKbpDcLk7u6e2WUAAAAAeAYwAw0AAAAAgAkEaAAAAAAATCBAAwAAAABgAgEaAAAAAAATCNAAAAAAAJhAgAYAAAAAwAQCNAAAAAAAJhCgAQAAAAAwwSGzCwAy04Tt3eScLUtmlwEAeE4MrPlVZpcAAHgEzEADAAAAAGACARoAAAAAABMI0AAAAAAAmECABgAAAADABAI0AAAAAAAmEKABAAAAADCBAA0AAAAAgAkEaAAAAAAATCBAAwAAAABgAgEaAAAAAAATCNAAAAAAAJhAgAYAAAAAwAQCNAAAAAAAJhCg8ViFhobqyy+/lNVq1YABAzRlypTMLgkAAAAAHotnNkCHhISoRYsWKdo3btwoi8Wi6OjoJ15TZpo7d648PT1t2qKjoxUaGqoiRYrI0dFRuXLl0muvvabff//9X6ujS5cu6t+/vxwdHbV8+XK1bdv2XzsWAAAAADxJz2yAxoPFxMSoRo0aWrFihT7++GOdOHFCq1ev1q1bt1S1alVt3779XzluqVKl9Ndff+nMmTM6evSovLy8/pXjAAAAAMCT9p8P0KnNzN7r/hnrI0eOqGHDhsqePbuyZ8+ukJAQxcTEGP3vn/les2aNXF1dtWbNGqNt4MCBKlasmLJmzSo/Pz8NHTpUt2/ftjnuqlWrVKlSJTk7OytXrlx69dVXbbaPGDFCFovFZkltxj0tYWFhOnbsmNauXauWLVuqYMGCqlKlilasWKHixYura9euslqtqZ5Tatft5MmTat68ufLkySNXV1dVqlRJ69evt9nH19dXEydOlIODg/Lly6dffvnFpu6QkJAU55S8hISESJKSkpIUFhamwoULy8XFReXKldPSpUtTnF9gYGCKMSZOnJjm9UhISFBsbKzNAgAAAADp8Z8P0Olx9epVvfTSS5LuButVq1Zp9+7d6tKlS6r9t2zZojZt2mj27Nlq1KiR0e7m5qa5c+cqIiJCkyZN0syZMzVhwgRj++rVq/Xqq6+qcePG2r9/vzZs2KDKlSvbjG21WlWqVClFRUUpKipKbdq0Sde5rFmzRq+++qr8/f1t2u3s7BQaGqrDhw/r4MGDpseLi4tT48aNtWHDBu3fv18NGzZUs2bNFBkZmWr/pKQkhYaGytXV1WibNGmSzfm0adPGWJ80aZKku8F//vz5+vzzz3Xo0CH16dNHHTt21KZNm1Ico1u3bsb+BQoUeGD9YWFh8vDwMBYfHx/T5w4AAAAAkuSQ2QU8iu+//94moElSYmJihsdbtGiRoqOjtWDBAuXMmVOSNHPmTNWoUUMnTpxQ0aJFjb779u1Ts2bNNH78+BTP+b7//vvGn319fdWvXz8tWrRIAwYMkCSNHj1a7dq108iRI41+5cqVsxnj9u3bcnFxkbe3tyTJxcVFCQkJD6w/JibGuB43btxIc8a6ZMmSkqRjx46pfPnyDxzz3vrurXHUqFFavny5Vq5cqZ49e6boP2/ePCUkJKh58+aKi4uTJCO8Jp+PJOP8pLuzxGPGjNH69etVrVo1SZKfn5+2bt2qGTNmqE6dOjZ9PTw8jP3t7e0fWP+gQYPUt29fYz02NpYQDQAAACBdnukAXbduXU2fPt2mbefOnerYsaNNW3KwtLOzU548edS8eXOFhYUpS5YsRp8CBQro1q1bKlWqlBGeJalKlSpycHBQRESEEaBPnTqloKAgxcfHKzAwMEVdixcv1uTJk3Xy5EnFxcXpzp07cnd3N7YfOHBA3bp1e+C5xcbGKlu2bKavhXR35nvfvn2SpKCgoHTte/8vI+7cuSNnZ2djPS4uTiNGjNDq1asVFRWlO3fu6ObNm6nOQN+4cUPvv/++Pv/8c3377bemazhx4oRu3LihBg0a2LTfunVLFSpUsGm7fPmyzTV9GCcnJzk5OZnuDwAAAAD3e6YDdLZs2WxmhSXpr7/+StEvOVharVZFREQoODhY3t7e6tevn9Fny5YtCg8P15YtW1I9lsViMf7822+/6b333tOFCxfUpUsXbd68WXZ2d++G3759uzp06KCRI0cqKChIHh4eWrRokcaPH2/snzz7+iDnzp1Tvnz5HtrvXnZ2dsb1KF26tCIiIlLtl9xerFgxo+3+X0YsW7ZMY8aMMdb79eundevW6ZNPPlHRokXl4uKi1157Tbdu3Uox/scff6zixYurWbNm6QrQyTPVq1evVv78+W223Rt+79y5o7Nnz6pw4cKmxwYAAACAR/VMB2iz7g2W/v7+atCggQ4cOGDTp3DhwqpatapmzZqly5cvG7PQO3fu1J07dxQQEGD0rV27tsLCwhQTE6PSpUtr0qRJ6tOnjyTp119/VaFChTRkyBCj/5kzZ2yOVbZsWW3YsEGdO3dOtd6kpCTt27dPPXr0yPA5d+rUSe3atdPx48dtnoNOSkrS+PHjVbJkSZtbsu//ZUTu3Lltxtu2bZtCQkKMl53FxcXp9OnTKY4bFRWl6dOnp/rM8sOULFlSTk5OioyMtLld+347d+5UfHy8atWqle5jAAAAAEBGPTcvEYuPj9fNmze1d+9ebd26VaVLl07Rp1WrVvLy8lLHjh118OBBbd26Vd26dVPLli1twmX27Nkl3X2m94svvtD777+v48ePS7ob0CMjI7Vo0SKdPHlSkydP1vLly22OM3z4cC1cuFDDhw/X4cOH9fvvv+ujjz6SJJ09e1bdunXThQsXHuk7lFu1aqXXXntNDRs21PLlyxUZGamdO3fq1Vdf1bFjxzR79mybWfWH8ff317Jly3TgwAEdPHhQ//vf/5SUlJSi39SpU/Xqq6+muOXaDDc3N/Xr1099+vTRvHnzdPLkSe3bt0+fffaZ5s2bJ0k6f/68hg4dqho1asjJyUnnz5/X+fPnlZiYqGvXrunmzZvpPi4AAAAAmPFcBOiYmBi5uLgoW7Zsatq0qV599VWbF0olc3Jy0po1a3T79m1VrVpVzZo1U+XKlTVnzpw0x27UqJHatWunLl26KCkpSa+88or69Omjnj17qnz58vr11181dOhQm30CAwO1ZMkSrVy5UuXLl9dLL72kXbt2Sbr7puoTJ07op59+UsGCBR/pvL/88ku99dZbGjRokPz9/dW4cWNlyZJFO3bsUNWqVdM11qeffqrs2bOrevXqatasmYKCgvTCCy+k6JeUlKTRo0dnuOZRo0Zp6NChCgsLU0BAgBo2bKjVq1cbt2u3a9dOv/zyi7Zt26a8efMay19//aVhw4Zp8eLFGT42AAAAADyIxZr8ZcDAMyAwMFAjRoxI9eVtvXv3Vvny5Y3vlH6Q2NhYeXh4aMTaNnLOluWh/QEAeBwG1vwqs0sAANwnORvExMQ89EXFz8UMNP47cuTIIUdHx1S3ubu7m3pBGwAAAABkxHPxEjH8dyxbtizNbR988METrAQAAADA84YZaAAAAAAATCBAAwAAAABgAgEaAAAAAAATCNAAAAAAAJhAgAYAAAAAwAQCNAAAAAAAJhCgAQAAAAAwgQANAAAAAIAJBGgAAAAAAExwyOwCgMzUp9pMubu7Z3YZAAAAAJ4BzEADAAAAAGACARoAAAAAABMI0AAAAAAAmECABgAAAADABAI0AAAAAAAmEKABAAAAADCBAA0AAAAAgAkEaAAAAAAATHDI7AKAzLRmz8vKmo2/BgCAR9esytbMLgEA8C9jBhoAAAAAABMI0AAAAAAAmECABgAAAADABAI0AAAAAAAmEKABAAAAADCBAA0AAAAAgAkEaAAAAAAATCBAAwAAAABgAgEaAAAAAAATCNAAAAAAAJhAgAYAAAAAwAQCNAAAAAAAJhCgAQAAAAAwgQANAAAAAIAJBGiTQkJC1KJFC5u2ixcvqnTp0qpSpYpiYmIyp7AnaOPGjbJYLGkuEydOzOwSAQAAAOBf45DZBTyrLl68qJdeekkuLi766aef5OHhkdklPTFHjx6Vu7u7TVulSpUyqRoAAAAAeDKYgc6AS5cuqV69enJyctK6detswrPFYtH06dPVqFEjubi4yM/PT0uXLjW2nz59WhaLRQcOHDDahg4dmmIGNzo6Wm+99Zby5MkjZ2dnlS5dWt9///1DZ4El6fLly2rfvr3y58+vrFmzqkyZMlq4cGGK85g7d26K/cuXL//Q88+dO7e8vb1tFnt7e2P7zz//rHLlysnFxUW5c+fWG2+8oejo6BTjpFZ/8nUxcw5JSUkaN26cihYtKicnJxUsWFCjR49+aP0AAAAAkBEE6HS6fPmy6tevLwcHB61bt06enp4p+gwdOlStWrXSwYMH1aFDB7Vr106HDx9Odby//vpLEydOlIuLi9GWlJSkRo0aadu2bfrqq68UERGhsWPHyt7eXtWrV1dUVJSioqL07bffSpKxHhUVJUmKj4/Xiy++qNWrV+uPP/7Qm2++qddff127du2yObbVapW7u7uxb2ho6GO5Rk5OTho7dqwiIiK0YsUKHTt2TI0bN5bVarU5tiSFh4crKioqRW1mzmHQoEEaO3ashg4dqoiICH399dfKkydPqjUlJCQoNjbWZgEAAACA9OAW7nS4evWq6tevr4iICL344ospbmNO1rp1a73xxhuSpFGjRmndunX67LPPNG3atBR9hwwZorZt22r9+vVG2/r167Vr1y4dPnxYxYoVkyT5+fkZ2729vSVJOXLksFlPlj9/fvXr189Yf+edd/Tjjz/qm2++UeXKlY3227dvy9HR0djf1dXV/MV4gBo1ahh/Lly4sJYtW6YCBQpow4YNql+/vnFsSfLy8pK3t7fi4+PTdQ7Xrl3TpEmTNGXKFAUHB0uSihQpopo1a6ZaU1hYmEaOHPlYzg8AAADA84kZ6HTYvHmzkpKSdODAAZ04cULjxo1LtV+1atVSrKc2A71v3z4tX75co0aNsmk/cOCAChQoYITn9EpMTNSoUaNUpkwZ5ciRQ66urvrxxx8VGRlp0y82NlbZsmXL0DEe5u2335arq6tcXV3l6+urW7duaf/+/TbHlpTm8R92DocPH1ZCQoLq1atnqp5BgwYpJibGWM6ePfuIZwgAAADgecMMdDr4+flpw4YNypUrl6ZNm6aOHTuqSZMmKlu2bIbGCw0NVb9+/ZQ3b16b9ntv586Ijz/+WJMmTdLEiRNVpkwZZcuWTb1799atW7ds+p07d0758uV7pGOl5YMPPrCZQa5evbrNeZ07d06S0jz+w84hvdfIyclJTk5O6T0NAAAAADAwA50OZcqUUa5cuSTdvU27ZcuW6tSpU4pgumPHjhTrAQEBNm0rV67UsWPHbEJmsrJly+qvv/7SsWPHMlTntm3b1Lx5c3Xs2FHlypWTn59fqmPt3r1bFSpUyNAxHiZ37twqWrSoihYtqtu3b+vixYsqU6aMzbHd3NxUpEiRDJ2Dv7+/XFxctGHDhn+lfgAAAAC4HwH6EUydOlUXLlxI8WztkiVLNGfOHB07dkzDhw/Xrl271LNnT5s+48aN04cffqisWbOmGLdOnTqqXbu2WrVqpXXr1unUqVNas2aN1q5da6ouf39/rVu3Tr/++qsOHz6st956S//884+x/dKlSxoyZIi2bdtmPD/8OK1fv17Lly/Xn3/+qfXr16tNmzaqXbu26tSpo6SkJK1cuVKDBw9Wp06dbN7enZ5zcHZ21sCBAzVgwADNnz9fJ0+e1I4dOzR79uzHfj4AAAAAIBGgH0mOHDk0c+ZMffTRR9q5c6fRPnLkSC1atEhly5bV/PnztXDhQpUsWdJm36JFiz4wvH777beqVKmS2rdvr5IlS2rAgAFKTEw0Vdf777+vF154QUFBQQoMDJS3t7datGhhbF+wYIF+/PFHLV++3OalYo+Lg4ODRo4cqVKlSqlNmzaqUKGC8cbwq1evqnv37goODtb48eMzfA7S3bedh4aGatiwYQoICFDbtm114cKFx34+AAAAACBJFuu93y2ER2axWLR8+fIUYQ9Pl9jYWHl4eGjRhirKmo1XAQAAHl2zKlszuwQAQAYkZ4OYmJg0v2kpGTPQAAAAAACYQIAGAAAAAMAE7l19zLgjHgAAAAD+m5iBBgAAAADABAI0AAAAAAAmEKABAAAAADCBAA0AAAAAgAkEaAAAAAAATCBAAwAAAABgAgEaAAAAAAATCNAAAAAAAJjgkNkFAJmpUcWf5O7untllAAAAAHgGMAMNAAAAAIAJBGgAAAAAAEwgQAMAAAAAYALPQOO5ZLVaJUmxsbGZXAkAAACAzJScCZIzwoMQoPFcunz5siTJx8cnkysBAAAA8DS4du2aPDw8HtiHAI3nUo4cOSRJkZGRD/1LAvybYmNj5ePjo7Nnz/JGeGQqPot4GvA5xNOCz+LzxWq16tq1a8qXL99D+xKg8Vyys7v7+L+Hhwf/KOKp4O7uzmcRTwU+i3ga8DnE04LP4vPD7KQaLxEDAAAAAMAEAjQAAAAAACYQoPFccnJy0vDhw+Xk5JTZpeA5x2cRTws+i3ga8DnE04LPItJisZp5VzcAAAAAAM85ZqABAAAAADCBAA0AAAAAgAkEaAAAAAAATCBAAwAAAABgAgEaz6WpU6fK19dXzs7OqlKlinbt2pXZJeE/JCwsTJUqVZKbm5ty586tFi1a6OjRozZ94uPj1aNHD+XMmVOurq5q1aqV/vnnH5s+kZGRatKkibJmzarcuXOrf//+unPnzpM8FfyHjB07VhaLRb179zba+BziSfn777/VsWNH5cyZUy4uLipTpoz27NljbLdarRo2bJjy5s0rFxcX1a9fX8ePH7cZ48qVK+rQoYPc3d3l6emprl27Ki4u7kmfCp5hiYmJGjp0qAoXLiwXFxcVKVJEo0aN0r3vVOaziIchQOO5s3jxYvXt21fDhw/Xvn37VK5cOQUFBenChQuZXRr+IzZt2qQePXpox44dWrdunW7fvq2XX35Z169fN/r06dNHq1at0pIlS7Rp0yadO3dOLVu2NLYnJiaqSZMmunXrln799VfNmzdPc+fO1bBhwzLjlPCM2717t2bMmKGyZcvatPM5xJNw9epV1ahRQ1myZNGaNWsUERGh8ePHK3v27EafcePGafLkyfr888+1c+dOZcuWTUFBQYqPjzf6dOjQQYcOHdK6dev0/fffa/PmzXrzzTcz45TwjProo480ffp0TZkyRYcPH9ZHH32kcePG6bPPPjP68FnEQ1mB50zlypWtPXr0MNYTExOt+fLls4aFhWViVfgvu3DhglWSddOmTVar1WqNjo62ZsmSxbpkyRKjz+HDh62SrNu3b7darVbrDz/8YLWzs7OeP3/e6DN9+nSru7u7NSEh4cmeAJ5p165ds/r7+1vXrVtnrVOnjvXdd9+1Wq18DvHkDBw40FqzZs00tyclJVm9vb2tH3/8sdEWHR1tdXJysi5cuNBqtVqtERERVknW3bt3G33WrFljtVgs1r///vvfKx7/KU2aNLF26dLFpq1ly5bWDh06WK1WPoswhxloPFdu3bqlvXv3qn79+kabnZ2d6tevr+3bt2diZfgvi4mJkSTlyJFDkrR3717dvn3b5nNYokQJFSxY0Pgcbt++XWXKlFGePHmMPkFBQYqNjdWhQ4eeYPV41vXo0UNNmjSx+bxJfA7x5KxcuVIVK1ZU69atlTt3blWoUEEzZ840tp86dUrnz5+3+Sx6eHioSpUqNp9FT09PVaxY0ehTv3592dnZaefOnU/uZPBMq169ujZs2KBjx45Jkg4ePKitW7eqUaNGkvgswhyHzC4AeJIuXbqkxMREm/8ZlKQ8efLoyJEjmVQV/suSkpLUu3dv1ahRQ6VLl5YknT9/Xo6OjvL09LTpmydPHp0/f97ok9rnNHkbYMaiRYu0b98+7d69O8U2Pod4Uv78809Nnz5dffv21eDBg7V792716tVLjo6OCg4ONj5LqX3W7v0s5s6d22a7g4ODcuTIwWcRpr333nuKjY1ViRIlZG9vr8TERI0ePVodOnSQJD6LMIUADQD/oh49euiPP/7Q1q1bM7sUPGfOnj2rd999V+vWrZOzs3Nml4PnWFJSkipWrKgxY8ZIkipUqKA//vhDn3/+uYKDgzO5OjxPvvnmGy1YsEBff/21SpUqpQMHDqh3797Kly8fn0WYxi3ceK7kypVL9vb2Kd4y+88//8jb2zuTqsJ/Vc+ePfX999/rl19+UYECBYx2b29v3bp1S9HR0Tb97/0cent7p/o5Td4GPMzevXt14cIFvfDCC3JwcJCDg4M2bfr/2ru3kCjXPY7jv1nZmCIeymPCiKaQYVAoxRB0QMzmIjpceEDCkhCzQEKLwoSgzEVQ2IEQKeoiKW+SDqAdlFYFZZhIQqITaVrYjRYGWiTz7LvZe7a2e9faa2lj3w+8MDPP38fngT/M/Hhn3vcPnT17VgEBAYqJiaEPMSPi4uK0bNkyn9dSU1M1ODgo6d+99L/em2NjY6dc7HNyclKjo6P0Iiw7cOCADh06pLy8PC1fvlw7duzQ/v37VVNTI4lehDUEaPxS7Ha70tPT1dra6n3N4/GotbVVTqdzFleGucQYo3379qmpqUltbW1KTEz0GU9PT9f8+fN9+rC3t1eDg4PePnQ6neru7vZ5k75//75CQ0OnfBAFppOZmanu7m51dXV5j4yMDBUUFHgf04eYCWvWrJlyK7++vj4lJCRIkhITExUbG+vTi2NjY2pvb/fpxU+fPunFixfemra2Nnk8Hq1evXoGdoG5YHx8XL/95ht/5s2bJ4/HI4lehEWzfRUzYKZdv37dBAYGmitXrphXr16Z4uJiEx4e7nOVWeD/sWfPHhMWFmYePnxohoeHvcf4+Li3pqSkxDgcDtPW1mY6OjqM0+k0TqfTOz45OWnS0tLMxo0bTVdXl2lpaTFRUVHm8OHDs7ElzBH/eRVuY+hDzIznz5+bgIAAU11dbdxut2loaDDBwcHm6tWr3prff//dhIeHm5s3b5qXL1+aLVu2mMTERDMxMeGt2bRpk1m5cqVpb283T548MSkpKSY/P382tgQ/VVhYaOLj482dO3dMf3+/uXHjhomMjDQHDx701tCL+BECNH5J586dMw6Hw9jtdrNq1Srz7Nmz2V4S5hBJ0x6XL1/21kxMTJjS0lITERFhgoODzbZt28zw8LDPPAMDA8blcpmgoCATGRlpysvLzbdv32Z4N5hL/jtA04eYKbdv3zZpaWkmMDDQLF261NTX1/uMezweU1VVZWJiYkxgYKDJzMw0vb29PjUjIyMmPz/fhISEmNDQULNr1y7z+fPnmdwG/NzY2JgpKyszDofDLFiwwCQlJZnKykqf2/LRi/gRmzHGzOYZcAAAAAAA/AG/gQYAAAAAwAICNAAAAAAAFhCgAQAAAACwgAANAAAAAIAFBGgAAAAAACwgQAMAAAAAYAEBGgAAAAAACwjQAAAAAABYQIAGAAAAAMACAjQAAPBrQ0NDKioq0uLFi2W325WQkKCysjKNjIzM9tIAAHMMARoAAPitN2/eKCMjQ263W9euXdPr169VV1en1tZWOZ1OjY6OzvYSAQBzCAEaAAD4rb1798put+vevXtat26dHA6HXC6XHjx4oPfv36uyslIDAwOy2Wzq6ury/t3Ro0e1YsUK7/OdO3dq69at3ufNzc0KCQlRc3OzJE07R1VVlWw2m2pra//ZTQIAfhoEaAAA4JdGR0d19+5dlZaWKigoyGcsNjZWBQUFamxslDHmT837+PFj5eTk6NKlS3K5XNPWvHv3TrW1tVP+LwBgbiNAAwAAv+R2u2WMUWpq6rTjqamp+vjxo4KDgyVJExMTP5yzs7NTmzdv1qlTp5Sbm/vdusrKSuXm5io6OvqvLR4A4JcI0AAAwK9ZOcMcFRWlxsZGeTye79b09/crOztbX7580fr1679b19nZqaamJh07duyvLBcA4McI0AAAwC8lJyfLZrOpp6dn2vGenh5FREQoOjpadXV1unjxooKCghQSEqITJ05MqX/58qV2796tgoICFRUVfTdsl5eXq6KiQnFxcX/rfgAAPz8CNAAA8EuLFi1SVlaWLly4MOXr2R8+fFBDQ4Nyc3Nls9m0fft2jY6OqqenR11dXSopKZky39q1a1VTU6PTp0/r7du3OnPmzJSaW7duqa+vTxUVFf/YvgAAPy8CNAAA8Fvnz5/X169flZ2drUePHmloaEgtLS3KyspSfHy8qqurvbV2u11JSUlKTk7WwoULp8wVEREhSQoLC1N9fb2OHDkit9vtU3Py5EkdP37c+7tqAMCvhQANAAD8VkpKijo6OpSUlKScnBwtWbJExcXF2rBhg54+fTptULbC5XIpLy9vyle5k5OTVVhY+HctHwDgZ2zmz97bAQAAAACAXxBnoAEAAAAAsIAADQAAAACABQRoAAAAAAAsIEADAAAAAGABARoAAAAAAAsI0AAAAAAAWECABgAAAADAAgI0AAAAAAAWEKABAAAAALCAAA0AAAAAgAUEaAAAAAAALPgXKJSzlinZjK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65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66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2" descr="data:image/png;base64,iVBORw0KGgoAAAANSUhEUgAAA/oAAAIjCAYAAACzoGDyAAAAOnRFWHRTb2Z0d2FyZQBNYXRwbG90bGliIHZlcnNpb24zLjEwLjAsIGh0dHBzOi8vbWF0cGxvdGxpYi5vcmcvlHJYcgAAAAlwSFlzAAAPYQAAD2EBqD+naQAAqypJREFUeJzs3Xd4FGXXBvB70wMhCSUJCZ1QBUSKIL0KAelNED5UEFCBKF0QaQKhCQgoigpYUKr0Jr33DkKkJLQQAoRUSJ/vj/PuJiEJZJPNzpb7d1177WRnMnvSNnvmOc95NIqiKCAiIiIiIiIii2CjdgBEREREREREZDhM9ImIiIiIiIgsCBN9IiIiIiIiIgvCRJ+IiIiIiIjIgjDRJyIiIiIiIrIgTPSJiIiIiIiILAgTfSIiIiIiIiILwkSfiIiIiIiIyIIw0SciIiIiIiKyIEz0iYiIiIiIiCwIE30iIgt28+ZNDBo0CGXLloWTkxNcXV3RoEEDfPvtt3j+/Lna4RERERFRHrBTOwAiIsobW7duRffu3eHo6Ii+ffuiatWqSEhIwOHDhzFq1ChcuXIFS5YsUTtMIiIiIjIwjaIoitpBEBGRYQUFBeH1119H8eLFsXfvXnh7e6fbf+PGDWzduhWfffaZShESERERUV5h6T4RkQWaNWsWYmJi8Msvv2RI8gGgXLly6ZJ8jUaDIUOGYMWKFahYsSKcnJxQq1YtHDx4MMPn3r9/H/369YOXlxccHR1RpUoVLF26NNM4Jk2aBI1Gk+HWtGnTdMc1bdoUVatWzfD5c+bMgUajQXBwcLrHt2/fjkaNGiF//vwoUKAA3nnnHVy5ciXD51+7dg3dunVDoUKF4OTkhNq1a2PTpk2ZxppWcHAwNBoNli9frnssOjoatWrVQpkyZfDgwQPd47GxsRgxYgRKlCgBR0dHVKxYEXPmzEFm19GXL1/+yu+H9pi0X3NKSgpef/31DDGVLl0aH3zwQbrn2L9/PzQaDfbv35/u8RMnTsDPzw9ubm7Ily8fmjRpgiNHjmSI8f79++jfvz98fHzg6OiIMmXK4JNPPkFCQkKW8ae9aeP74IMP0j1esGBBNG3aFIcOHcrwnN9//z2qVKkCR0dH+Pj4YPDgwYiIiMhwXGbOnTuHNm3awNXVFS4uLmjRogWOHz+e7pgPPvgApUuXzvC5Go0GkyZN0n2s/X1Na9++fXB0dMTHH3+s9/O++P3Kly8fqlWrhp9//vmVX9ervtdp485uPFlJSUnBt99+i2rVqsHJyQkeHh7w8/PD6dOn0x33xx9/oFatWnB2dkahQoXQs2dP3L17N90xH3/8McqXL498+fKhUKFCaN68eY5/5vq8LmzcuBHvvPOO7vfW19cXX3/9NZKTkzOcU6PRoFOnThnOO2jQIGg0mkyfk4jI3LB0n4jIAm3evBlly5ZF/fr1s/05Bw4cwKpVq+Dv7w9HR0d8//338PPzw8mTJ3VvfB8+fIi33npLd2HAw8MD27dvR//+/REVFYXPP/8803MvXrwYLi4uAICxY8fm6mv7/fff8f7776N169aYOXMmnj17hsWLF6Nhw4Y4d+6cLqG7cuUKGjRogGLFiuGLL75A/vz5sXr1anTq1Anr1q1D586ds/2ciYmJ6Nq1K+7cuYMjR47oLp4oioIOHTpg37596N+/P9544w3s3LkTo0aNwv379zFv3rxMzzdv3jwUKVIEADBt2rRsfc2XLl3Kdrwv2rt3L9q0aYNatWph4sSJsLGxwbJly3RJWJ06dQAAISEhqFOnDiIiIjBw4EBUqlQJ9+/fx9q1a/Hs2TM0btwYv//+u+682ti//PJL3WNpf+eKFCmi+x7cu3cP3377Ldq2bYu7d+/C3d0dgCTXkydPRsuWLfHJJ58gMDAQixcvxqlTp3DkyBHY29tn+XVduXIFjRo1gqurK0aPHg17e3v8+OOPaNq0KQ4cOIC6devm+HsGABcuXECnTp3Qtm1bfPfddzl+Xu3POyoqCkuXLsWAAQNQunRptGzZ8pUxTJkyBWXKlNF9HBMTg08++cSg34f+/ftj+fLlaNOmDT766CMkJSXh0KFDOH78OGrXrg1AftZfffUVevTogY8++giPHj3CwoUL0bhxY5w7d07380xISECfPn1QvHhxhIeH48cff4Sfnx+uXr2KkiVLAsjdzzwry5cvh4uLC4YPHw4XFxfs3bsXEyZMQFRUFGbPnp3uWCcnJ2zduhVhYWHw9PQEADx//hyrVq2Ck5OT3s9NRGSSFCIisiiRkZEKAKVjx47Z/hwACgDl9OnTusdu376tODk5KZ07d9Y91r9/f8Xb21t5/Phxus/v2bOn4ubmpjx79izd4+PGjVMApDu+SpUqSpMmTdId16RJE6VKlSoZ4po9e7YCQAkKClIURVGio6MVd3d3ZcCAAemOCw0NVdzc3NI93qJFC6VatWpKXFyc7rGUlBSlfv36Svny5V/6/QgKClIAKMuWLVNSUlKU3r17K/ny5VNOnDiR7rgNGzYoAJSpU6eme7xbt26KRqNRbty4ke7xn376SQGg3L59O93Xnvb7sWzZsnRfc1xcnFKyZEmlTZs2upi0ypQpo/Tt2zfdc+zbt08BoOzbt0/3NZcvX15p3bq1kpKSojvu2bNnSpkyZZS3335b91jfvn0VGxsb5dSpUxm+J2k/N6vY03r//feVUqVKpXtsyZIlCgDl5MmTiqIoSlhYmOLg4KC0atVKSU5O1h23aNEiBYCydOnSTM+t1alTJ8XBwUG5efOm7rGQkBClQIECSuPGjXWPffjhh0rJkiUzfD4AZeLEibqPJ06cqGjfGgUHByve3t5Kw4YNlefPn+foeV/8WSqKovz3338KAGXWrFkv/dq0n/viz+LRo0cZ4s5uPJnZu3evAkDx9/fPsE/7Mw8ODlZsbW2VadOmpdt/6dIlxc7OLsPjaZ08eVIBoKxdu1ZRFP1+5tl9XVAUJcNrj6IoyqBBg5R8+fKlew3QnvP1119X5syZo3v8999/V4oXL640atQo0+ckIjI3LN0nIrIwUVFRAIACBQro9Xn16tVDrVq1dB+XLFkSHTt2xM6dO5GcnAxFUbBu3Tq0b98eiqLg8ePHulvr1q0RGRmJs2fPpjtnXFwcAGRrlCw5OTndOR8/foxnz56lO2bXrl2IiIhAr1690h1na2uLunXrYt++fQCA8PBw7N27Fz169EB0dLTuuCdPnqB169a4fv067t+/n63vy6hRo7BixQqsXr1aN/KttW3bNtja2sLf3z/d4yNGjICiKNi+fXu6xxMSEgAAjo6O2XpuAPjuu+/w5MkTTJw4McM+T09P3Lt376Wff/78eVy/fh3vvfcenjx5ovtexMbGokWLFjh48CBSUlKQkpKCDRs2oH379rpR3LReLGnPjpSUFN3znT9/Hr/99hu8vb1RuXJlAMDu3buRkJCAzz//HDY2qW9JBgwYAFdXV2zdujXLcycnJ+Off/5Bp06dULZsWd3j3t7eeO+993D48GHd34KnpyfCwsJ03/9X0f6eFChQAJs2bUr3+6vP82o9ffoUjx8/xq1btzBv3jzY2tqiSZMm2YrlVXIST1rr1q2DRqPJ9PdL+zP/+++/kZKSgh49eqT7uytatCjKly+v+7vTiouLw+PHj3H16lV8++23cHZ21v1O6fszz87rAgA4OzvrtrV/840aNcKzZ89w7dq1DMd/+OGHWLZsme7jZcuW4f33308XExGROWPpPhGRhXF1dQUgb3b1Ub58+QyPVahQAc+ePcOjR49gY2ODiIgILFmyJMtu/WFhYek+fvz4Mezt7ZEvX75XPv+1a9fg4eHx0mOuX78OAGjevHmm+7Vf+40bN6AoCr766it89dVXWcZarFixlz7fjz/+qJvn/PTp0wz7b9++DR8fnwwXVbSJ7O3bt9M9rp2DrJ3G8CqRkZGYPn06hg8fDi8vrwz769evjwULFmDlypVo3rw5bGxsEBkZme4Y7ffs/ffff+nzJCQkICoqyqDzk+/evZvuZ+rt7Y1169bpvn7t96dixYrpPs/BwQFly5bN8P1L69GjR3j27FmGzwXk+5+SkoK7d++iSpUqqF+/PmbOnInx48fD39//lRee2rVrh8DAQHh6embotaDP82rVrFlTt+3o6IhFixZluGiUUzmJJ62bN2/Cx8cHhQoVyvI5rl+/DkVRMn2NAJCh1H758uW66QVFixbFrl27UKpUKQD6/8yz87oAyPSF8ePHY+/evRkubLz4NwEAvXv3xujRo3Hy5El4enpi//79+PHHH3H48OFXPhcRkTlgok9EZGFcXV3h4+ODy5cvG/S8KSkpAIA+ffpkmTS+/vrr6T4ODg5GyZIlszUaXLp0afz000/pHluzZk26iwraGH7//XcULVo0wzns7OzSHTdy5Ei0bt060+crV67cK2M6fvw4pk2bhlOnTmHYsGHw8/PTza3PidDQULi4uCB//vzZOn7mzJmwsbHBqFGj8OTJkwz7x40bhyNHjqBXr15ZnkP7vZg9ezbeeOONTI9xcXFBeHh4tmLSh5eXF/744w8AkmwtXboUfn5+OHz4MKpVq2bw58tKhw4d0K9fP8yePTvDfO3MXLt2Ddu3b0ePHj0wYsSIdCO/OfHHH3/Ay8sLcXFx2Lt3LwYPHgwnJ6cMjRRNVUpKCjQaDbZv3w5bW9sM+1+8cNW+fXuUK1cOYWFh+OGHH/Duu+/i8OHDmTZEfJXsvC5ERESgSZMmcHV1xZQpU+Dr6wsnJyecPXsWY8aM0f0NpOXh4YH27dtj2bJl8PLyQoMGDbL1mkBEZC6Y6BMRWaB27dphyZIlOHbsGOrVq5etz9GO/Kb133//IV++fLoRtQIFCiA5OTlbTcSSkpJw4cIF+Pn5Zev58+fPn+G858+fT/exr68vACnFflkM2hJme3v7bMWalX79+mHcuHEICQnBa6+9hmHDhqVrRleqVCns3r0b0dHR6Ub1taXC2lFMrX///Vc32v8qISEh+PbbbxEQEIACBQpkmugXKVIEx44dw7///ovQ0FAA0kBu5MiRumO03zNXV9eXfi88PDzg6upq0AtETk5O6Z6zQ4cOKFSoEBYtWoQff/xR9/0JDAxMV3aekJCAoKCgV8abL18+BAYGZth37do12NjYoESJErrHfvnlF0yYMAE3b97UJX5vv/12pufetGkTGjVqhICAAAwZMgR9+vRBixYtcvS8ANCgQQNdktuuXTtcuXIFAQEBBkn0cxJPWr6+vti5cyfCw8OzHNX39fWFoigoU6YMKlSo8MqYihUrpquW6dKlC4oUKYLFixdj5syZev/Ms/O6sH//fjx58gR///03GjdurHs8KCjopXH269cPvXv3hpubW4ZVDIiIzB0nIhERWaDRo0cjf/78+Oijj/Dw4cMM+2/evIlvv/023WPHjh1LN8f+7t272LhxI1q1agVbW1vY2tqia9euWLduXabJ4KNHj9J9/M8//yAyMhIdO3Y00FcFtG7dGq6urpg+fToSExOzjMHT0xNNmzbFjz/+mG4pvKxizUqjRo0AAD4+Ppg5cyb++OMP/PPPP7r9bdu2RXJyMhYtWpTu8+bNmweNRoM2bdroHrt79y6OHDmS5bSDF02ePBleXl4ZlnV7kY2NDapWrYqWLVuiZcuW6fosAECtWrXg6+uLOXPmICYmJsPna78XNjY26NSpEzZv3pxhWTUAmS4XqK+EhAQkJSUhPj4eANCyZUs4ODhgwYIF6c7/yy+/IDIyEu+8806W57K1tUWrVq2wcePGdMusPXz4EH/++ScaNmyom8qhVapUKTRv3lz3vcqK9uf+6aefon79+hg0aBCeP3+e4+d90fPnz3Xfg9zKbTxdu3aFoiiYPHlyhn3an0mXLl1ga2uLyZMnZ/g9UBQl04tQWtppIYb4mWdFW2WQ9nwJCQn4/vvvX/p5fn5+yJ8/P8LDw9GjRw+9n5eIyJRxRJ+IyAL5+vrizz//xLvvvovKlSujb9++qFq1KhISEnD06FGsWbMmw2hi1apV0bp163TL6wFIlwDMmDED+/btQ926dTFgwAC89tprCA8Px9mzZ7F7925d+feqVaswcuRIODo64vnz57rybUDe+CcnJ2PDhg2ZrmX9Mq6urli8eDH+7//+DzVr1kTPnj3h4eGBO3fuYOvWrWjQoIEu6f7uu+/QsGFDVKtWDQMGDEDZsmXx8OFDHDt2DPfu3cOFCxf0eu6BAwfizz//xMcff4zLly8jX758aN++PZo1a4Yvv/wSwcHBqF69Ov755x9s3LgRn3/+uW40ffHixQgICEC+fPkyNO7Lyj///IMVK1bAwcFBrzhfZGNjg59//hlt2rRBlSpV8OGHH6JYsWK4f/8+9u3bB1dXV2zevBkAMH36dPzzzz9o0qQJBg4ciMqVK+PBgwdYs2YNDh8+rFtCLbtiY2PTle7//vvviIuL0y1t6OHhgbFjx2Ly5Mnw8/NDhw4dEBgYiO+//x5vvvkm+vTp89LzT506Fbt27ULDhg3x6aefws7ODj/++CPi4+Mxa9Ys/b9ZL9BoNPj555/xxhtvYOLEibpz6vu8GzZsQJEiRXSl+4cOHcpyKcqcyM33oVmzZvi///s/LFiwANevX4efnx9SUlJw6NAhNGvWDEOGDIGvry+mTp2KsWPHIjg4GJ06dUKBAgUQFBSE9evXY+DAgRg5ciQuXbqEESNGoHnz5vD09ERISAiWLl2KlJQU3fSS3P7MM1O/fn0ULFgQ77//Pvz9/aHRaPD777+/8uKUra0trl69CkVRsj2dhojIbBi9zz8RERnNf//9pwwYMEApXbq04uDgoBQoUEBp0KCBsnDhwnRLTgFQBg8erPzxxx9K+fLlFUdHR6VGjRq6JdrSevjwoTJ48GClRIkSir29vVK0aFGlRYsWypIlS3THlCpVSrdkX1a3tEuv6bOMlqLIEnKtW7dW3NzcFCcnJ8XX11f54IMP0i0PqCiKcvPmTaVv375K0aJFFXt7e6VYsWJKu3btdEt9ZSXt8nppBQYGKk5OTsqwYcN0j0VHRyvDhg1TfHx8FHt7e6V8+fLK7Nmz0y1HV6dOHaV79+7KtWvXMjxXVsvrvfHGG+nOkVVML3pxeT2tc+fOKV26dFEKFy6sODo6KqVKlVJ69Oih7NmzJ91xt2/fVvr27at4eHgojo6OStmyZZXBgwcr8fHxr4w9rffffz/dz9vFxUWpWbOm8vvvv2c4dtGiRUqlSpUUe3t7xcvLS/nkk0+Up0+fvvTr1Dp79qzSunVrxcXFRcmXL5/SrFkz5ejRo9n6XLxkeb20Jk+erNjZ2Slnz57V63m1P0vtzcHBQSlXrpwyYcKEdH9/mdFneb3cfh+SkpKU2bNnK5UqVVIcHBwUDw8PpU2bNsqZM2fSHbdu3TqlYcOGSv78+ZX8+fMrlSpVUgYPHqwEBgYqiiJL+nXo0EHx8vJS7O3tFW9vb6Vdu3bK4cOHMzxndn7m+rwuHDlyRHnrrbcUZ2dnxcfHRxk9erSyc+fODH8LWZ0zu/uJiMyFRlEMUItHRERmTaPRYPDgwRlK0HOqdOnSmDRpUpZzkPfv348PPvggXakxERERERkG5+gTERERERERWRAm+kREZHCdO3fWzU/PjJeXl26eNhEREREZFkv3iYjI4KX7RERERKQedt0nIiKDLJ1GRERERKaBpftEREREREREFoSJPhEREREREZEFYel+DqWkpCAkJAQFChSARqNROxwiIiIiIiKycIqiIDo6Gj4+PrCxyXrcnol+DoWEhKBEiRJqh0FERERERERW5u7duyhevHiW+5no51CBAgUAyDfY1dVV5WiIiIiIiIjI0kVFRaFEiRK6fDQrTPRzSFuu7+rqykSfiIiIiIiIjOZV08fZjI+IiIiIiIjIgjDRJyIiIiIiIrIgqib6kyZNgkajSXerVKmSbv+gQYPg6+sLZ2dneHh4oGPHjrh27dpLz/nBBx9kOKefn1+6Y8LDw9G7d2+4urrC3d0d/fv3R0xMTJ58jURERERERETGpPqIfpUqVfDgwQPd7fDhw7p9tWrVwrJly3D16lXs3LkTiqKgVatWSE5Ofuk5/fz80p3zr7/+Sre/d+/euHLlCnbt2oUtW7bg4MGDGDhwYJ58fURERERERETGpHozPjs7OxQtWjTTfWmT79KlS2Pq1KmoXr06goOD4evrm+U5HR0dszzn1atXsWPHDpw6dQq1a9cGACxcuBBt27bFnDlz4OPjk4uvhoiIiIiIiEhdqo/oX79+HT4+Pihbtix69+6NO3fuZHpcbGwsli1bhjJlyrxy/fr9+/fD09MTFStWxCeffIInT57o9h07dgzu7u66JB8AWrZsCRsbG5w4cSLLc8bHxyMqKirdjYiIiIiIiMjUqJro161bF8uXL8eOHTuwePFiBAUFoVGjRoiOjtYd8/3338PFxQUuLi7Yvn07du3aBQcHhyzP6efnh99++w179uzBzJkzceDAAbRp00ZX7h8aGgpPT890n2NnZ4dChQohNDQ0y/MGBATAzc1Nd3vVxQYiIiIiIiIiNWgURVHUDkIrIiICpUqVwty5c9G/f38AQGRkJMLCwvDgwQPMmTMH9+/fx5EjR+Dk5JStc966dQu+vr7YvXs3WrRogenTp+PXX39FYGBguuM8PT0xefJkfPLJJ5meJz4+HvHx8bqPo6KiUKJECURGRsLV1TWHXzERERERERFR9kRFRcHNze2Veajqpftpubu7o0KFCrhx44buMTc3N5QvXx6NGzfG2rVrce3aNaxfvz7b5yxbtiyKFCmiO2fRokURFhaW7pikpCSEh4dnOa8fkHn/rq6u6W5EREREREREpsakEv2YmBjcvHkT3t7eme5XFAWKoqQbWX+Ve/fu4cmTJ7pz1qtXDxEREThz5ozumL179yIlJQV169bN3RdAREREREREpDJVE/2RI0fiwIEDCA4OxtGjR9G5c2fY2tqiV69euHXrFgICAnDmzBncuXMHR48eRffu3eHs7Iy2bdvqzlGpUiXdCH9MTAxGjRqF48ePIzg4GHv27EHHjh1Rrlw5tG7dGgBQuXJl+Pn5YcCAATh58iSOHDmCIUOGoGfPnuy4T0RERERERGZP1eX17t27h169euHJkyfw8PBAw4YNcfz4cXh4eCAxMRGHDh3C/Pnz8fTpU3h5eaFx48Y4evRoumZ6gYGBiIyMBADY2tri4sWL+PXXXxEREQEfHx+0atUKX3/9NRwdHXWfs2LFCgwZMgQtWrSAjY0NunbtigULFhj96yciIiIiIiIyNJNqxmdOstsEgYiIiIiIiMgQzLIZHxERERERERHlDhN9IiKiLMTGAgkJQFiY3MfGqh0RERER0asx0SciIspEXBwwaxbg5ZV6mzVLHiciIiIyZao24yMiIjJFsbGS1E+ZkvpYRETqx6NHA/nzqxIaERER0StxRJ+IiOgF9vZAVouxLFgg+4mIiIhMFRN9IiKiF0REyC2rff9b1ZWIiIjIJDHRJyIieoG7u9yy2ufmZsRgiIiIiPTERJ+IiOgFiYmAv3/m+/z9ZT8RERGRqWIzPiIiohfkzw+MHQukpACLFkm5vrs7MHSoPO7kpHaERERERFljok9ERJSJmBigVi3g3j0gKgpwdQX27AEURe3IiIiIiF6OpftERESZ2L0b6NwZaNcOKFoUaNQI6NgR2LpV7ciIiIiIXo6JPhERUSb27pX7mjUBjQZo1Uo+XrlSvZiIiIiIsoOJPhERUSa0iX7z5nLfs6fcb9kipfxEREREpoqJPhER0Qtu3wZu3gRsbaVkHwCqVwcqVgTi44GNG9WNj4iIiOhlmOgTERG9QDua/+ab0oQPkPL9Xr1km+X7REREZMqY6BMREb1Am+i3aJH+8Xfflft//gGePDFuTERERETZxUSfiIgoDUXJOD9fq1Il4I03gKQkYN06o4dGRERElC1M9ImIiNIIDARCQgBHR6BevYz7Wb5PREREpo6JPhERURra0fz69QFn54z7e/SQ+/375YIAERERkalhok9ERJRGVvPztUqXlpF+RQHWrDFaWERERETZxkSfiIjof1JSgH37ZPvF+flpsXyfiIiITBkTfSIiov+5cAEIDwdcXIDatbM+rnt3wMYGOH4cCAoyXnxERERE2cFEn4iI6H+0ZfuNGwP29lkfV7Qo0LSpbK9aledhEREREemFiT4REdH/vGp+flos3yciIiJTxUSfiIgIQGIicPCgbL9sfr5Wly6AnZ2U+1+9mrexEREREemDiT4RERGAU6eAmBigUCHg9ddffXyhQkDr1rLNUX0iIiIyJUz0iYiIkFq236yZNNrLDm35/l9/yXJ7RERERKaAiT4RERH0m5+v1aED4OQEXL8OnDuXN3ERERER6YuJPhERWb3nz4GjR2U7O/PztQoUANq1k22W7xMREZGpYKJPRERW7+hRID4e8PEBKlTQ73PTdt9PSTF8bERERET6YqJPRERWT1u237w5oNHo97lt2sjI/t27wLFjho+NiIiISF9M9ImIyOrlZH6+lrMz0KmTbLN8n4iIiEwBE30iIrJqUVGytB4gHfdzQlu+v3o1kJRkmLiIiIiIcoqJPhERWbWDB4HkZMDXFyhVKmfnaNkSKFQICAsD9u83aHhEREREemOiT0REVi3t/PycsrcHunWTbZbvExERkdqY6BMRkVXLzfz8tLTl++vWSQd/IiIiIrUw0SciIqv1+DFw4YJsN22au3M1agR4ewMREcA//+Q2MiIiIqKcY6JPRERWa98+ua9aFfDyyt25bG2BHj1km+X7REREpCYm+kREZLUMMT8/LW35/saNwLNnhjknERERkb6Y6BMRkdUy1Px8rTp1gNKlgdhYYMsWw5yTiIiISF9M9ImIyCrduwf89x9gYwM0bmyYc2o0QM+ess3yfSIiIlILE30iIrJK2tH8WrUAd3fDnVdbvr9tGxAZabjzEhEREWUXE30iIrJKhp6fr1WtGlC5siyxt2GDYc9NRERElB1M9ImIyOooiuHn52uxfJ+IiIjUxkSfiIiszs2bwN27gL090KCB4c+vTfR37QIePTL8+YmIiIhehok+ERFZnT175L5ePSBfPsOfv0IFoGZNIDkZWLfO8OcnIiIiehkm+kREZHXyan5+WizfJyIiIrUw0SciIquSkgLs2yfbhp6fn9a778r9wYPA/ft59zxEREREL1I10Z80aRI0Gk26W6VKlXT7Bw0aBF9fXzg7O8PDwwMdO3bEtWvXsjxfYmIixowZg2rVqiF//vzw8fFB3759ERISku640qVLZ3jeGTNm5NnXSUREpuPKFZk3ny8fUKdO3j1PyZIy/19RgNWr8+55iIiIiF6k+oh+lSpV8ODBA93t8OHDun21atXCsmXLcPXqVezcuROKoqBVq1ZITk7O9FzPnj3D2bNn8dVXX+Hs2bP4+++/ERgYiA4dOmQ4dsqUKemed+jQoXn2NRIRkenQzs9v1AhwcMjb52L5PhEREanBTvUA7OxQtGjRTPcNHDhQt126dGlMnToV1atXR3BwMHx9fTMc7+bmhl27dqV7bNGiRahTpw7u3LmDkiVL6h4vUKBAls+bmfj4eMTHx+s+joqKyvbnEhGR6cirZfUy07078NlnwMmT0uk/k39dRERERAan+oj+9evX4ePjg7Jly6J37964c+dOpsfFxsZi2bJlKFOmDEqUKJHt80dGRkKj0cDd3T3d4zNmzEDhwoVRo0YNzJ49G0lJSS89T0BAANzc3HQ3fWIgIiLTkJQEHDgg23nZiE/Lyyv1eVatyvvnIyIiIgJUTvTr1q2L5cuXY8eOHVi8eDGCgoLQqFEjREdH6475/vvv4eLiAhcXF2zfvh27du2CQzZrLePi4jBmzBj06tULrq6uusf9/f2xcuVK7Nu3D4MGDcL06dMxevTol55r7NixiIyM1N3u3r2bsy+aiIhUc/YsEBUFuLsDb7xhnOfs1UvuWb5PRERExqJRFEVROwitiIgIlCpVCnPnzkX//v0ByIh8WFgYHjx4gDlz5uD+/fs4cuQInJycXnquxMREdO3aFffu3cP+/fvTJfovWrp0KQYNGoSYmBg4OjpmK9aoqCi4ubkhMjLypecmIiLTERAAjBsHdOoErF9vnOd8+lRG9hMTgcuXgSpVjPO8REREZHmym4eqXrqflru7OypUqIAbN27oHnNzc0P58uXRuHFjrF27FteuXcP6V7w7S0xMRI8ePXD79m3s2rXrlYl43bp1kZSUhODgYEN8GUREZKKMOT9fq2BBwM9PtjmqT0RERMZgUol+TEwMbt68CW9v70z3K4oCRVHSNcV7kTbJv379Onbv3o3ChQu/8nnPnz8PGxsbeHp65jh2IiIybfHxgHZhF2PMz08rbfm+6dTRERERkaVSNdEfOXIkDhw4gODgYBw9ehSdO3eGra0tevXqhVu3biEgIABnzpzBnTt3cPToUXTv3h3Ozs5o27at7hyVKlXSjfAnJiaiW7duOH36NFasWIHk5GSEhoYiNDQUCQkJAIBjx45h/vz5uHDhAm7duoUVK1Zg2LBh6NOnDwoWLKjK94GIiPLe8eNAXJyU0VeubNznbt8ecHYGbtwAzpwx7nMTERGR9VF1eb179+6hV69eePLkCTw8PNCwYUMcP34cHh4eSExMxKFDhzB//nw8ffoUXl5eaNy4MY4ePZpu5D0wMBCRkZEAgPv372PTpk0AgDde6LK0b98+NG3aFI6Ojli5ciUmTZqE+Ph4lClTBsOGDcPw4cON9nUTEZHx7dkj982bAxqNcZ/bxUWS/dWrZVS/dm3jPj8RERFZF5NqxmdO2IyPiMi8NGwIHDkC/Pwz8L9+r0a1YQPQuTNQvDhw+zZgY1KT54iIiMgcmGUzPiIiorwQEwOcOCHbxp6fr+XnB7i6AvfuyQUHIiIiorzCRJ+IiCze4cNAUhJQujRQpow6MTg5yYg+wO77RERElLeY6BMRkcVLOz9fTdru+2vWyIUHIiIiorzARJ+IiCze3r1y36KFunE0bw4UKQI8epQaExEREZGhMdEnIiKLFh4OnDsn282aqRuLvT3QrZtss3yfiIiI8goTfSIismgHDgCKAlSuDHh7qx1Navn+338D8fHqxkJERESWiYk+ERFZNFOZn6/VsCHg4wNERgI7dqgdDREREVkiJvpERGTRTGV+vpaNDfDuu7LN8n0iIiLKC0z0iYjIYj14AFy9Cmg0QJMmakeTSlu+v2kTEBurbixERERkeZjoExGRxdq3T+5r1AAKFVI3lrRq1wbKlgWePQM2b1Y7GiIiIrI0TPSJiMhimdr8fC2NBujZU7ZZvk9ERESGxkSfiIgslqnNz09LW76/fTsQEaFqKERERGRhmOgTEZFFCgoCgoMBOzvpdG9qqlYFqlQBEhKA9evVjoaIiIgsCRN9IiKySNqy/bp1ARcXdWPJCsv3iYiIKC8w0SciIoukLds3tfn5aWkT/T17gLAwdWMhIiIiy8FEn4iILI6imPb8fK1y5aQDf3IysHat2tEQERGRpWCiT0REFufqVeDhQ8DJCXjrLbWjeTmW7xMREZGhMdEnIiKLo52f37Ah4Oiobiyv8u67cn/oEHD3rrqxEBERkWVgok9ERBbHHObnaxUvDjRqJNurV6sbCxEREVkGJvpERGRRkpOB/ftl25Tn56fF8n0iIiIyJCb6RERkUc6fByIiAFdXoGZNtaPJnm7dAFtb4PRp4Pp1taMhIiIic8dEn4iILIp2fn6TJoCdnbqxZJenZ2r1wapV6sZCRERE5o+JPhERWRRzmp+fFsv3iYiIyFCY6BMRkcVISJDu9YD5zM/X6twZcHAArlwBLl1SOxoiIiIyZ0z0iYjIYpw8CTx7Bnh4AFWqqB2NftzdgTZtZJuj+kRERJQbTPSJiMhiaOfnN2sG2Jjhf7i05fuKom4sREREZL7M8G0QERFR5sx1fr5W+/ZAvnzArVvAqVNqR0NERETmiok+ERFZhGfPgGPHZNvc5udr5c8PdOgg2yzfJyIiopxiok9ERBbhyBEgMREoUQLw9VU7mpzTlu+vWgWkpKgbCxEREZknJvpERGQRtPPzmzcHNBp1Y8kNPz/AzQ0ICUldQYCIiIhIH0z0iYjIImjn55tr2b6WoyPQpYtss3yfiIiIcoKJPhERmb2ICODMGdlu1kzVUAxCW76/dq1MRyAiIiLSBxN9IiIyewcPynz2ChWA4sXVjib3mjcHPDyAx49TpyQQERERZRcTfSIiMntp5+dbAjs7oHt32Wb5PhEREemLiT4REZk9S5mfn5a2fH/9eiAuTt1YiIiIyLww0SciIrP28CFw+bJsN22qaigG1aCBTEOIigK2b1c7GiIiIjInTPSJiMis7d8v99WrA0WKqBqKQdnYAO++K9ss3yciIiJ9MNEnIiKzZmnz89Pq1UvuN28GYmLUjYWIiIjMBxN9IiIya5Y4P1+rZk2gXDng+XNg0ya1oyEiIiJzwUSfiIjM1u3bwM2bgK0t0KiR2tEYnkaT2pSP5ftERESUXUz0iYjIbO3bJ/dvvgm4uqobS17Rlu/v2AE8fapuLERERGQemOgTEZHZsuT5+VqvvQZUqwYkJgJ//612NERERGQOmOgTEZFZUhTLnp+fFsv3iYiISB9M9ImIyCz99x8QEgI4OgL16qkdTd7SJvp79wIPH6obCxEREZk+JvpERGSWtKP59esDzs7qxpLXypYF6tQBUlKANWvUjoaIiIhMHRN9IiIyS9YwPz8tlu8TERFRdjHRJyIis5OSktpx39Ln52v16CHL7R05Aty5o3Y0REREZMpUTfQnTZoEjUaT7lapUiXd/kGDBsHX1xfOzs7w8PBAx44dce3atZeeU1EUTJgwAd7e3nB2dkbLli1x/fr1dMeEh4ejd+/ecHV1hbu7O/r374+YmJg8+RqJiMjwLl4EwsMBFxegdm21ozGOYsWAxo1le9UqdWMhIiIi06b6iH6VKlXw4MED3e3w4cO6fbVq1cKyZctw9epV7Ny5E4qioFWrVkhOTs7yfLNmzcKCBQvwww8/4MSJE8ifPz9at26NuLg43TG9e/fGlStXsGvXLmzZsgUHDx7EwIED8/TrJCIiw9HOz2/cGLC3VzcWY2L5PhEREWWHRlEURa0nnzRpEjZs2IDz589n6/iLFy+ievXquHHjBnx9fTPsVxQFPj4+GDFiBEaOHAkAiIyMhJeXF5YvX46ePXvi6tWreO2113Dq1CnU/t8w0I4dO9C2bVvcu3cPPj4+2YolKioKbm5uiIyMhKura/a+YCIiMoh33gG2bQPmzAFGjFA7GuN5/BgoWhRITgYCA4EKFdSOiIiIiIwpu3mo6iP6169fh4+PD8qWLYvevXvjThYTD2NjY7Fs2TKUKVMGJUqUyPSYoKAghIaGomXLlrrH3NzcULduXRw7dgwAcOzYMbi7u+uSfABo2bIlbGxscOLEiSzjjI+PR1RUVLobEREZX2IicPCgbFvL/HytIkWAt9+WbY7qExERUVZUTfTr1q2L5cuXY8eOHVi8eDGCgoLQqFEjREdH6475/vvv4eLiAhcXF2zfvh27du2Cg4NDpucLDQ0FAHh5eaV73MvLS7cvNDQUnp6e6fbb2dmhUKFCumMyExAQADc3N90tq4sNRESUt06fBmJigEKFgNdfVzsa49OW7//1F6BeTR4RERGZMlUT/TZt2qB79+54/fXX0bp1a2zbtg0RERFYvXq17pjevXvj3LlzOHDgACpUqIAePXqkm29vLGPHjkVkZKTudvfuXaPHQEREqfPzmzUDbFSvSzO+Tp0AR0fg2jXg0iW1oyEiIiJTZFJvkdzd3VGhQgXcuHFD95ibmxvKly+Pxo0bY+3atbh27RrWr1+f6ecXLVoUAPDw4cN0jz98+FC3r2jRoggLC0u3PykpCeHh4bpjMuPo6AhXV9d0NyIiMr49e+S+eXN141CLmxvQtq1s//WXurEQERGRaTKpRD8mJgY3b96Et7d3pvsVRYGiKIiPj890f5kyZVC0aFHs0b4LhDQrOHHiBOrVqwcAqFevHiIiInDmzBndMXv37kVKSgrq1q1rwK+GiIgM7flz4OhR2ba2+flppe2+z/J9IiIiepGqif7IkSNx4MABBAcH4+jRo+jcuTNsbW3Rq1cv3Lp1CwEBAThz5gzu3LmDo0ePonv37nB2dkZb7VAGgEqVKulG+DUaDT7//HNMnToVmzZtwqVLl9C3b1/4+PigU6dOAIDKlSvDz88PAwYMwMmTJ3HkyBEMGTIEPXv2zHbHfSIiUsexY0B8PODjY90d59u1A/LnB4KDgZMn1Y6GiIiITI2dmk9+79499OrVC0+ePIGHhwcaNmyI48ePw8PDA4mJiTh06BDmz5+Pp0+fwsvLC40bN8bRo0fTNdMLDAxEZGSk7uPRo0cjNjYWAwcOREREBBo2bIgdO3bAyclJd8yKFSswZMgQtGjRAjY2NujatSsWLFhg1K+diIj0p52f37w5oNGoG4ua8uUDOnYE/vxTyvdZkEZERERpaRSFRX85kd31C4mIyHDq1QOOHweWLgU+/FDtaNS1eTPQoQPg7Q3cvQvY2qodEREREeW17OahJjVHn4iIKCtRUcCpU7JtrY340mrdGnB3Bx48AA4dUjsaIiIiMiVM9ImIyCwcOgQkJwO+vkCpUmpHoz4HB6BrV9lm930iIiJKi4k+ERGZhbTz80lou++vXQskJqobCxEREZkOJvpERGQWtCunMtFP1awZ4OUFhIcDu3erHQ0RERGZCib6RERk8h4/Bi5ckO1mzdSNxZTY2gLdu8s2y/eJiIhIi4k+ERGZvP375b5qVRnBplTa8v0NG4Dnz1UNhYiIiEwEE30iIjJ5nJ+ftXr1gJIlgehoYNs2taMhIiIiU8BEn4iITB7n52fNxgZ4913ZXrlS3ViIiIjINDDRJyIik3bvHvDff5LQNmmidjSmSVu+v2WLjOwTERGRdWOiT0REJm3fPrmvVQtwd1c1FJNVowZQoQIQFwds3Kh2NERERKQ2JvpERGTSWLb/ahpN6qg+y/eJiIiIiT4REZksRUltxNeihbqxmDptor9zJxAerm4sREREpC4m+kREZLJu3gTu3gXs7YEGDdSOxrRVrgxUrw4kJQHr1qkdDRER5ZXYWCAhAQgLk/vYWLUjIlPERJ+IiEyWdjS/Xj0gXz51YzEHLN8nIrJscXHArFmAl1fqbdYseZwoLSb6RERksjg/Xz/aZfb27QMePFA3FiIiMqzYWCAgAJgyBYiIkMciIuTjgACO7FN6TPSJiMgkpaSkdtzn/PzsKVMGeOst6W2wZo3a0RARkSHZ2wMLFmS+b8EC2U+kxUSfiIhM0pUrwKNHUrJfp47a0ZgPlu8TEVmmiIjUkfzM9kVGGjEYMnlM9ImIyCRp5+c3agQ4OKgbiznp3l2W2zt2DAgOVjsaIiIyhGvXABcXwN098/3u7oCbmzEjIlPHRJ+IiEwS5+fnjI8P0LSpbK9apWooRESUSykpwDffAG+8AezaBQwZkvlx/v5AYqJRQyMTx0SfiIhMTlIScOCAbHN+vv5Yvk9EZP6Cg+Vi98iRQHw8sH07MHYsMGFC6si+uzswfjwwYgSQP7+KwZLJYaJPREQm5+xZICpK3sC88Yba0Zifrl0BOzvg/Hkp9yQiIvOhKMCyZcDrr8tF7/z5gSVLgMWLpW/N6NHAw4dAWJissFKzpkxz+/dftSMnU8JEn4iITI52fn7TpoCtraqhmKXChYFWrWSbo/pEROYjLAzo3Bno1w+IjgYaNAAuXAAGDJD+K4Ak/g4OgIcH4OgI/PILcPGifE5ysrrxk+lgok9ERCaH8/NzL235vqKoGwsREb3axo1A1apyb28PzJghI/q+vll/jkYD/Pgj4OoKnDgBzJ9vtHDJxDHRJyIikxIfDxw+LNucn59zHTsCTk5AYKCMBhERkWmKipLR+E6dZFnZatWAU6eAMWOyV9VWrBgwd65sjx8P/PdfnoZLZoKJPhERmZTjx4G4OMDLC6hcWe1ozJerK/DOO7L911/qxkJ5JzYWSEiQct+EBPmYiMzHgQMyF3/ZMhmdHz1akvzq1fU7T79+MmUrLg7o31+69ZN1Y6JPREQmRTs/v3nz1PmIlDMs37dscXHArFlyUUx7mzVLHici0xYXJ930mzUDbt8GypSRpH/mTJl3ry+NRhr2ubhIVdx33xk+ZjIvTPSJiMikcH6+4bzzjrzpu3NHKiXIcsTGAgEBwJQpQESEPBYRIR8HBHBkn8iUnTsH1K4NfPONXIT96COZYtWoUe7OW6qUXOwDgC++AG7dyn2sZL6Y6BMRkcmIiZFmQgDn5xuCs7PM+QRYvm9p7O2BBQsy37dggewnItOSlARMnw7UrQtcuQJ4egKbNgE//QQUKGCY5xg0SFasefZMLiCwmst6MdEnIiKTcfiwvBEqXVrKGCn3tOX7q1dz2SVLEhGROpKf2b7ISCMGQ0SvdOMG0Lgx8OWXQGIi0KULcPky0L69YZ/Hxgb4+WcgXz5g3z4p5yfrxESfiIhMRtr5+WQYb78NFCoEPHwo8z/JMri7yy2rfW5uRgyGiLKkKMAPP0hzvWPHpFHqb78Ba9cCHh5585y+vlI5AACjRsn0LbI+TPSJiMhkcH6+4Tk4AF27yjbL9y3Hw4fAkCGZ7/P3lxFDIlJXSAjQti3wySdSSt+8OXDpEvB//5f3zWaHDgUaNACio4GBA1nCb42Y6BMRkUkID5cGRQATfUPTlu+vWydLsJF5u3UL6N5dEvqvvkod2Xd3lzW0P/tMynaJSD2rVwPVqgE7dgBOTsD8+cCuXUDJksZ5fhsbYOlSee6dO4Hly43zvGQ6mOgTEZFJOHBARhwqVwa8vdWOxrI0aQIULQo8fSpvNMl8xcRIg8UTJ2REf9QoGd0PCwNCQ4E335RRvJUr1Y6UyDo9fQq89x7w7rtyAbtWLeDsWbkAZ2PkzKtCBVmJAwCGDQPu3zfu85O6mOgTEZFJ4Pz8vGNrC/ToIdss3zdfigJ8+KGU/np5AXPnSqduBweZ6+voKPuuXZP1uWNi1I6YyLrs2iWj+H/9Ja+7EybIvPzKldWLafhwoE4dadD58ccs4bcmTPSJiMgkcH5+3tKW72/cKHNFyfzMmCENvOztgb//BooVy3jMiBFA2bIyN3jaNOPHSGSNnj2TCptWrWTUvEIF4OhRYPJk9Ze6tLWVEn4HB2DLFuDPP9WNh4yHiT4RqSY2VuYLh4XJfWys2hGRWh48AK5eleZETZuqHY1leustoFQpGeXdtk3taEhf27bJslwA8N13QP36mR/n5ATMmyfb33wDXL9unPiIrNWJE0CNGvJ3CUjCf+6cjKKbiipVpLoAkN4eoaHqxkPGwUSfiFQRFwfMmiXlp9rbrFnyOFmfffvkvkYNWQqODE+jSR3VZ/m+efnvP5nzqyhSejtgwMuPb98e8POTzvuff26UEImsTmKiJM8NGsjfaLFiwD//AAsXmmYzzNGj5X9seHjWK3aQZWGiT0RGFxsLBARIg5iICHksIkI+DgjgyL414vx849Am+lu3AlFR6sZC2RMVJc33IiMlofj221d/jkYjx9nbSyXAli15HiaRVfn3X6mS+vprIDlZLsRdugS8/bbakWXN3h5Ytgyws5MVWNasUTsiymtM9InI6OztgQULMt+3YIH689nI+Dg/3ziqVwcqVQLi42WuPpm2lBRZb/vqVRktXLtW5tlmR4UK0mUbkFH9+Pg8C5PIaqSkyDJ5NWtKJ/1ChYBVq4AVK4CCBdWO7tWqVwfGjZPtwYOBR4/UjYfyFhN9IjK6iIjUkfzM9kVGGjEYUl1QEBAcLKMMjRqpHY1lY/m+eZkyBdi0Sbrpr18vSyTqY/x4Wary5k3p0E9EOXfnDtCypVxAi48H2rSRUXztiibm4ssvgapVJcn/7DO1o6G8xESfiIzO3V1uWe1zczNiMKQ6bdl+3bqAi4u6sVgDbaK/axfw+LG6sVDWNmyQjt0A8MMPwJtv6n+OAgWA2bNle+pU4N49g4VHZDUUBfjtN1k2b98+mX//ww8yBcrHR+3o9OfgICX8trZywZfVXZaLiT4RGV1ionR9zYy/v+wn68H5+cZVsaI0ZEpKkiXayPT8+6+U7APymvjBBzk/13vvAQ0byvJfo0YZJDwiq/HoEdCtG/D++9Ivo1494MIFYNAgqZAyV7Vrp74efPyxNOgjy8NEn4iMLn9+4IsvpKxUO7Lv7i4fjx0r+8k6KAoTfTWwfN90RUQAHTvKMojNmgFz5uTufBqNdAG3sQFWrgQOHDBImEQWb8sWGcX/+2/pHTR9OnDwIFCunNqRGcbEidKzJTQUGD5c7WgoLzDRJyJVXLoE1KolpaQPH8p9zZrAqVNqR0bGdPWqvMlwcpKREjKOd9+V+wMHgJAQdWOhVNru3TduAKVKSZMvQzQnfeMNGYEEgKFDpZqDiDIXHS1LWLZvL+9PqlQBTp6UgQg7O7WjMxwnJ2DpUrkY+OuvwPbtakdEhsZEn4hU8eefQOfOMrLv6QnMmgV06SL/SBVF7ejIWLSj+Q0bSsMxMo5SpYD69eVvjUssmY6vvpI3287O0nzPw8Nw5/76a+kQfumSzC8moowOHZLO9D//LAnwyJHA6dNyscwS1auXujrHgAFshmxpmOgTkdEpiryJBaSDLSBzxBwdgSNHpDSOrAPL9tXD8n3Tsno1EBAg27/8In0UDKlwYWnIB8gFBS6rRZQqPh4YPRpo0kRWgilVShrvzZ4tI9+W7OuvZTrC/fvs42FpmOgTkdGdOyfL1Dg7A2+/LY95ewP9+8u29s0oWbbkZHkjBTDRV0P37jJv+8QJeWNL6rlwAfjwQ9keNQro1StvnmfgQBmZjIiQJbaISP7+ateWpF5RgH79gIsXJem3BvnyycVFAPjpJ2D3bnXjIcNRNdGfNGkSNBpNululSpUAAOHh4Rg6dCgqVqwIZ2dnlCxZEv7+/oh8RU3Ji+fT3mZr15cBULp06Qz7Z8yYkadfKxGl2rBB7v385B+M1ujRMv9t925JPsiynT8vCYerq/RrIOMqWlSavQEyF5zU8eQJ0KmTdMVv1Sp1VD8v2NpKYz5ASpNPn8675yIydcnJwIwZsnTl5csyVWbDBkl6XV3Vjs64GjcGhgyR7Y8+kmagZP5UH9GvUqUKHjx4oLsdPnwYABASEoKQkBDMmTMHly9fxvLly7Fjxw701w75ZSHtuR48eIClS5dCo9Gga9eu6Y6bMmVKuuOGDh2aZ18jEaWnLdvv3Dn946VKAX37yva0acaNiYxPW7bfpIllNTgyJyzfV1dSkjRGDA4GypaVn4Otbd4+Z8OGQO/eMnLp7w+kpOTt8xGZops3JbkdO1aW9O3USZL9jh3Vjkw9AQFA6dLA7dvSP4nMn0ZR9Gt7VahQoZfuD9djIcZJkyZhw4YNOH/+fLaOX7NmDfr06YPY2FjYZfNdYadOnRAdHY09e/boHitdujQ+//xzfP7559mO9UVRUVFwc3NDZGQkXK3tsh9RLty4AZQvL29mw8KkOVRa16/Lci8pKVLib6kNcAho0wbYsQOYNw/Ixcsx5UJ4uIzsJyYCV64Ar72mdkTWZcQIYO5cWVL02DFZyssYQkKAihVl1O7XX1MvsBJZOkWR8vThw4HYWKBAAWDBAuD996X5nrXbsye1d9L+/dYzfcHcZDcP1XtEX1EUJCcnw9/fH/Pmzctw09f169fh4+ODsmXLonfv3rhz506Wx2q/mOwm+Q8fPsTWrVszrQKYMWMGChcujBo1amD27NlIesVaM/Hx8YiKikp3IyL9acv2mzbNmOQDchFAu/TX9OnGioqMLSEhteliixbqxmLNChUCWreWbZbvG9cff0iSD0iybawkHwB8fKQhHyBTpviWhqzBgwdAu3ay1GRsrLwPuXQJ+OADJvlaLVpILw9A+iY9e6ZuPJRLip6ePHmiDB06VHFxcVFGjhypRERE6HsKnW3btimrV69WLly4oOzYsUOpV6+eUrJkSSUqKirDsY8ePVJKliypjBs3LtvnnzlzplKwYEHl+fPn6R7/5ptvlH379ikXLlxQFi9erLi7uyvDhg176bkmTpyoAMhwi4yMzHY8RKQo9esrCqAoixZlfcylS3KMRqMoV68aLzYynkOH5Gfs4aEoyclqR2Pd/vhDfhblyytKSora0ViH06cVxclJvu/jx6sTQ3y8olSoIDGMGKFODETGsmaNohQuLL/vjo6K8s03/N+TlYgIRSleXL5Xr0iPSCWRkZHZykP1Lt3X+u+//zBmzBgcPnwYEyZMwKeffgrbXE4si4iIQKlSpTB37tx0o/BRUVF4++23UahQIWzatAn29vbZOl+lSpXw9ttvY6G280wWli5dikGDBiEmJgaOWSzkHB8fj/j4+HQxlShRgqX7RHoIDZWRJEUB7t4FihfP+tjOnWX0v29fGe0iyzJlCjBxItCjB0eS1RYdDXh6AnFxwJkzQM2aakdk2cLCpMP33bsyurhxo6x+oIYdO2QKjZ2ddBmvXFmdOIjySkSENJlbsUI+rlED+P13oEoVVcMyedrXBo0GOHwYqF9f7YgorTwr3deqUKEC1q9fj3Xr1uG3337Da6+9hg3amtwccnd3R4UKFXDjxg3dY9HR0fDz80OBAgWwfv36bCf5hw4dQmBgID766KNXHlu3bl0kJSUhODg4y2McHR3h6uqa7kZE+tm0SZL8N998eZIPpC79tGIFcOtW3sdGxqVtxMdl9dRXoADQvr1ssylf3kpMlGUN796VOfJ//KFekg/IyicdOkhTwM8+k9dnIkuxe7dMiVmxQv7OvvwSOH6cSX52+PnJlAbtcoNxcWpHRDmh97+XLl26pLvNnz8fxYoVQ0hISIbO9vqKiYnBzZs34e3tDUCuVrRq1QoODg7YtGkTnJycsn2uX375BbVq1UL16tVfeez58+dhY2MDT0/PHMdORK+WVbf9zNSuLf9okpOBWbPyNi4yrmfPpPEYwPn5pkLbfX/VKnZhz0vDhklvigIFpGLJzU3tiKRPgKMjsGtXag8VInP27JmsKPH228C9e0C5csCRI8DUqYCDg9rRmY+5cwFvbyAwEJg0Se1oKCf0TvTd3Nwy3AoWLIhu3bqhr55tW0eOHIkDBw4gODgYR48eRefOnWFra4tevXrpkvzY2Fj88ssviIqKQmhoKEJDQ5GcnKw7R6VKlbBemz38T1RUFNasWZPpaP6xY8cwf/58XLhwAbdu3cKKFSswbNgw9OnTBwULFtT320FE2RQZKd1cAVnGJju0o/rLlsk/a7IMR45IM74SJQBfX7WjIUBKNAsUkJFm7UUYMqxffgG++062V6yQ1UVMga8vMHKkbA8fDjx/rm48RLlx6pRMP9LO2v3kE+D8eeCtt1QNyywVLAj88INsz54t31syL3qvXLxs2TKDPfm9e/fQq1cvPHnyBB4eHmjYsCGOHz8ODw8P7N+/HydOnAAAlCtXLt3nBQUFoXTp0gCAwMBAREZGptu/cuVKKIqCXr16ZXhOR0dHrFy5EpMmTUJ8fDzKlCmDYcOGYfjw4Qb7uogoo+3bpWy1YsXszwNt2FCWdjlwAJgzB5g/P09DJCNJW7bPTsemwdlZKm1++03K9xs0UDsiy3L8OPDpp7I9ZUrqVAlTMXas/OyDg6WCauJEtSMi0k9iIjBtmozaJyfLSPSyZamrilDOdOgAvPce8OefwIcfSh+XLNqZkQnSuxlfYmJilvPkd+/ejZbaxRctXHabIBCRePddYPVq4IsvgICA7H/e7t1SfufsLG9COcPG/NWtC5w8yfW7Tc327UDbtvI3dv++NGij3HvwAKhVS+47dwbWrlV3Xn5WVq+W12knJ+DqVeB/4ylEJu/aNeD//g84fVo+fvdd4PvvM1/Cl/T3+LH0NQgLk2U5p0xROyLKs2Z877zzDp6/UNcVExODAQMGoFN263GJyKrExQHbtsm2vi8TLVoAdepIOem8eQYPjYwsIiL1zRgb8ZmWli2BwoXlzdz+/WpHYxni44GuXSXJr1JFLm6ZYpIPSJPAZs3k9Vpbyk9kylJSgAULpJP+6dOAu7tUJK1cySTfkIoUSZ12FBAgUyHIPOj97yYlJQUtWrTQlcvv2rULVapUwbVr13Du3DmDB0hE5m/vXiAmRpbWe/NN/T5XowHGj5ftRYuA8HDDx0fGc/CgvDmrUOHVKy+QcdnbA926yTa77+eeosiyXseOSQKyYYP0QTBVGo0kTba2wLp1qT1ViEzR3btAq1ayWkRcnGxfvpzaWJQMq1s3uSUlSQl/YqLaEVF26J3ob9u2DV5eXmjcuDE++ugjdOrUCZ999hkOHjyI8uXL50WMRGTmtP0yO3XK2WhWu3ZA9epysUDbYIfME5fVM23aN8l//y2j0ZRzP/4I/PyzvOatXCmdv01d1arA4MGyPXQo38yT6VEUWZayWjW5GOXsLKPNO3YAxYqpHZ1lW7RIqr7OnwdmzlQ7GsoOvd9yOzg4YN26dahevTqWLVuG9evXY/jw4dCwoxIRZSI5Gdi4UbZzOrtHowHGjZPtb78FoqMNEhqpgIm+aWvUSJpYRUQA//yjdjTm69AhSZQBKXU1p4ZgkycDHh4yT3/RIrWjIUr1+DHQo4fMx4+MlH4v589Lo0umIXnPy0uqfgCZp3/5srrx0KvpnehfvHgRly9fxogRI9C8eXN89NFHOHDgAC5evIiLFy/mRYxEZMaOHQMePZLS1aZNc36erl2lY//Tp8DixYaKjowpLAy4dEm2mzVTNxbKnK2tNLICWL6fU3fvppa4vvsuMGqU2hHpx909tWHqpEnAw4dqRkMktm6VUfy1a6VR6NdfA4cPyzQwMp5evaQTf2Ii0K+fvM6R6dK7676NjY1u9P7FT9VoNOnWuLdk7LpPlD0jRgBz5wJ9+gC//567c/32G/D++9IVPDhYSvbIfKxaJaXh1auzmY8pO3FC1pzOl08uzuTPr3ZE5uP5c6mKOHNGfs+PHDHP719KioyWnj4NfPCBLFNGpIaYGHkfsWSJfFy5sryXqFVL3bisWUiINBeNiJAS/tGj1Y7I+uRZ1/2goCDcunULt27dQlBQULrbrVu3chU0EVkWRUk/Pz+3evWSJZ/CwmTuK5kXlu2bhzp1gDJlgGfPZBSNskdRgI8/liS/cGFpvmeOST4gfQW0ZfvLlwPHj6saDlmpI0fkgpk2yR82TP6+mOSry8cndRWkCRNkeUMyTXon+qVKlXrpjYhI69IlIChI1mX288v9+eztgS++kO1Zs9gszNxou3gz0TdtGk1qUz6W72ffggVSdWRrK2vSm/s69HXrymg+IP0GUlJUDYesSHw8MHYs0LgxcOsWULKkXCieO5eVfKbi/fflfV18vJTwW0lBt9nRu3R/06ZNL93foUOHXAVkLli6T/RqkyfLHM8OHVIb8uVWfDxQtqyUji1ZAgwYYJjzUt66fVsSH1tbWSKRL5um7eJFGUlzcJAKGjc3tSMybXv3yvJeycnA/Pmy5JclePhQ5kBHRQE//QR89JHaEZGlu3RJpvpp23598IH8TfE1yPTcvSsl/NHRMsL/+edqR2Q9spuH5miOfroTaDS6ufqco09Eab3xBnDhArB0qay7aijz50sJX9myQGCgNOYh07Z8ufwOvPWWNGgk06Yo8gbu6lX52b3/vtoRma7gYKB2beDJE6BvX/l+WVIH8HnzgOHDgSJFgP/+AwoWVDsiskTJyTJiP348kJAgv29LlgCdO6sdGb3MkiXAoEFSaXHxonksI2oJ8myOfkpKSrpbvnz5cOPGDaSkpFhNkk9ErxYUJEm+jQ3Qvr1hzz1ggCz/dOuWrE9Npo/z882LRiM9MQCW779MbKz0H3nyRJL9H36wrCQfAIYMAV57TZY2mzhR7WjIEgUFyUoso0dLkt++vSzdxiTf9A0YIP/Xnz+Xih9O8TEteif6L9JY2n80IjKIDRvkvnFjuTJvSPnzywgTAEyfzn8spk5ROD/fHGnn6e/eLUtkUnqKAvTvLxc0PT2Bv/+2zPnD9vapa2d//33qEplEuaUowC+/AK+/Dhw6BLi4yMcbN8qa7WT6NBppjpw/P3DggFzsJNORq0Q/ODgYsbGxKFCggKHiISILYchu+5n59FNZ7/nq1dTnItP033/SU8HREahfX+1oKLvKl5fu1snJwLp1akdjembPliUj7exkbe8SJdSOKO+0aAF07Sq/C/7+kqARZVdsrIzUh4XJfWysVIh07CijwDExMihw8aI0duMYonkpUwaYMUO2R4+W6UxkGvRO9Lt06YIuXbqgTZs2qFGjBlq0aAEPD4+8iI2IzFRYmCyLA+Rdou/qKm84AWDqVL7xNGXasv369S1zxNOSsft+5nbsSF0BZMECoFEjdeMxhm++kb/f/fuBNWvUjobMRVycrJLj5ZV6mzVL9l2/Lg0/Z8+W/xNlyqgbK+Xcp5/K62BsrJTz8z2ZadA70Xdzc4ObmxvKlCmDadOmvbILPxFZn82bpZy+Zk0gL1fd9PeXUr/z54Ft2/LueSh3OD/ffPXoIfeHDgH37qkbi6m4cUP6FyiKjEZ+/LHaERlHqVKpFzdGjJA39EQvExsLBAQAU6YAERHyWESEfPztt8DChcCZM8DIkbIiC5kvGxuZduHkJNO9fvlF7YgIyEHXfRLsuk+UtXbtgK1b5Z/5V1/l7XONGSOjA2+9BRw9ypI/U5OSIvOXnzyRKg+W7pufRo2Aw4elI/awYWpHo67oaKBePeDKFbnft0+mpFiL58+lMV9wMPDll1JNRZSVhAQZwdcm+Wm5u8vyjQ4Oxo6K8tLcuXIh0NVVXieLF1c7IsuUZ8vrAUBycjI2bNiAq1evAgCqVKmCDh06wNaKLscx0SfKXHS0dMSPj5emTVWr5u3zPXwo67PHxUnDN44am5bz54EaNaTyIjxcGnuRefnuO+m8/uabwMmTakejnpQUoFs36Qni7S0jkd7eakdlfOvXA126SIL277+Ar6/aEZGpCgt7eVO9sDB5v0CWIzkZaNgQOH4caNsW2LKFAzB5Ic+W17tx4wYqV66Mvn374u+//8bff/+NPn36oEqVKrh582augiYi87djhyT55crJOtx5zctL5oMBHF0yRdqy/caNmeSbq27dpCzz1CnAmv/NT58uSa6Dg3TYt8YkH5C+K2+/LaO11l7hQS/n7i63rPa5uRkxGDIKW1tg6VKpdNq2Dfj9d7Ujsm56J/r+/v7w9fXF3bt3cfbsWZw9exZ37txBmTJl4K/tjEVEVittt31jXcUdNUqSyH37pHyfTAfn55s/Ly/pug5Il3lrtHlz6jSkxYtlqpC10mikAaGdnXxftm9XOyIyVfHxwNChme/z9wcSE40bDxlH5crApEmy/dlnwIMHqoZj1fRO9A8cOIBZs2ahUKFCuscKFy6MGTNm4MCBAwYNjojMS0KCzM0HgM6djfe8JUoA778v29OmGe956eUSE2VdXYCJvrmz5u77164BvXvL9uDBsvyXtatUSd7AA3IfH69uPGR6kpOBceMk0R8/PnVk390dmDABGDtW1l4nyzRypCzPGhEBfPIJu/CrRe9E39HREdHR0Rkej4mJgQM7ahBZtX37gKgoGQE09ojXF19IefG2bcDZs8Z9bsrc6dOyPnKhQkD16mpHQ7nRubNUzVy+LDdrERkpa31HR8v0k3nz1I7IdEyYABQtKkukzZ+vdjRkaoYPBxYtAlq2lJUpHj6UOfkPH8pa605OakdIecnODli2TP5vbNxovdVgatM70W/Xrh0GDhyIEydOQFEUKIqC48eP4+OPP0aHDh3yIkYiMhPasv2OHSXpNiZfX+C992Sbo/qmQVu236yZ8X8fyLAKFgTatJFta3nDlpIiI/n//Sedo9esYZ+JtFxdgZkzZfvrr4GQEHXjIdMxf75M7wBkVL9YMelt4eEh9xzJtw7Vqkk1ByANXcPC1I3HGun91mvBggXw9fVFvXr14OTkBCcnJzRo0ADlypXDt99+mxcxEpEZSEmRq7aAccv20xo7Vu7//luWdSF1cX6+ZUlbvm8NZZgTJ8pUJCcnYMMGWSaS0uvTR5YZjI2VUVqidetkNB+QpW/ffVfdeEhdX3wBvP66LLGbVb8Gyjs5Wl4PkO772uX1KleujHLlyhk0MFPH5fWI0jt2TNZId3UFHj1Sb23cbt3kjUbv3sAff6gTA8l62wULytzdq1dlTi+Zt5gYSXafP5cO/LVrqx1R3lm3Tl5LAOka3aePuvGYsrNn5XdBUYBDh2RpLbJOx47Jhd24OODTT6V0n0ur0dmzQJ060rdh3TpZnpNyJ8+W19MqV64c2rdvj/bt21tdkk9EGWnL9tu2VS/JB4Avv5T7v/4CbtxQLw5rd+yYJPk+PkDFimpHQ4bg4gJoZ+itXKluLHnp8uXU5p7DhzPJf5WaNVOXOB06VN7Mk/W5fh1o316S/HbtgG+/ZZJPomZNGdkH5ALQkyfqxmNNOGuSiHJNUVITfbXK9rVq1JCLDSkpqfNHyfjSlu3zzZ7l0Jbvr1olf2OWJjxceozExsqSgnwNyZ6pU6Wb+vnzwJIlakdDxvbokfzfffJEOq2vXCnN2Ii0vvoKeO01acb4+edqR2M9mOgTUa79+6+Mnjs4pDbsUpO2+cuvvwJ37qgbi7Xi/HzL5Ocn03Pu3QOOHFE7GsNKSgJ69QJu3QJKl5aLGUxWssfDQxryAfL6yxE76/H8uVT63LghfzdbtrDZHmXk6AgsXSqNef/4Q35PKO8x0SeiXNOO5rdsCRQooG4sgDSHat5c1nGfPVvtaKxPVBRw8qRsM9G3LE5OqfMrLa18f9w44J9/gHz5pPle4cJqR2RePv5YumyHh6debCXLlpwsU1uOH5eKjm3bZMlFoszUrZvaqHHQICAiQtVwrAITfSLKtQ0b5F7tsv20tHP1f/4ZCA1VNxZrc+iQvAH09QVKlVI7GjI0bfn+mjUyCm4J/vor9aLgsmVA9erqxmOO7OyAhQtl+8cfgXPn1I2H8t6oUbLKjYODrLpTubLaEZGpmzIFqFBBluMcMULtaCxfjhL9Q4cOoU+fPqhXrx7u378PAPj9999x+PBhgwZHRKbvzh3gzBmZh61t1GUKmjWTkf24OGDuXLWjsS4s27dszZsDRYrIvFztz9qcnTsH9O8v2198AfTooW485qxJE7kQpCjSmM8almG0VgsWAPPmyfby5UDjxqqGQ2bC2VlK+DUaud+5U+2ILJveif66devQunVrODs749y5c4iPjwcAREZGYvr06QYPkIhMm3Y0v0ED01pnWqNJLR/9/nvOGTUmJvqWzd4e6N5dts29fP/RI6BTJ5ln3KaNNJWj3Jk9W6Y/HDkCrFihdjSUFzZsSG2oFhAgvS2IsqtBA7kQCMiKHVFR6sZjyfRO9KdOnYoffvgBP/30E+zt7XWPN2jQAGfPnjVocERk+kyxbF+rTRvpwh8bK6MPlPceP5bO24BUVZBl0pbv//23LKNojhITgXfflaqk8uWBP/8EbG3Vjsr8FS+eepF19GggOlrdeMiwjh+XxF5RZJ71mDFqR0TmaPp0oGxZ4O5d/g7lJb0T/cDAQDTOpD7Hzc0NEeyqQGRVnjwBDh6U7U6dVA0lUxpN6lz9BQuAyEh147EG+/fLfdWqgJeXqqFQHmrYEChWTP6mduxQO5qcGTUK2LcPcHGRC5bu7mpHZDmGDwfKlQMePGCVhCW5eRNo316mxLVtCyxaxOVTKWfy55ceSgDwww+WMQ3MFOmd6BctWhQ3btzI8Pjhw4dRtmxZgwRFROZh82Zpuvb663Jl1hR17iwNgiIipISf8hbL9q2DjY2MhgPmWb7/66/At9/K9u+/y/rOZDiOjsD8+bI9bx4QGKhqOGQAjx9Lldzjx0DNmlx+knKvWTNZrQMAPvpIqi/JsPRO9AcMGIDPPvsMJ06cgEajQUhICFasWIGRI0fik08+yYsYichEmXLZvpaNjSybBUhTPv4jyVtM9K2Htnx/0ybz+rs6eVJKjgFg4kTTrEayBO+8I6O+iYkyn5uN+cxXXJz8nVy/DpQsKWugu7ioHRVZglmz5HcqKCj1vRoZjkZR9HvpVRQF06dPR0BAAJ49ewYAcHR0xMiRI/H111/nSZCmKCoqCm5uboiMjISrq6va4RAZXWysdN6Oi5M52aa8HFVSElCxInDrlowuaZsIkWHdvy/zc21sZFoHS6Etm6LI3PabN2V5Om3ib8pCQ4HateV3tUMHYP16+X2lvHH9ukzjSUiQ5ddMaWUWyp6UFPnbXrMGcHMDjh5lBQwZ1j//AK1byzSQgwdlahi9XHbzUL3/vWk0Gnz55ZcIDw/H5cuXcfz4cTx69MiqknwikhfmuDigdGkp3TdldnbA2LGyPXu2+TYPM3Xa0fxatZjkWwONJjW5N4fy/YQEoFs3SfIrVZKSfSb5eat8eZmvDwDDhsn/DDIvY8ZIkm9vL1V8TPLJ0Fq1Avr1k4vH/frJKihkGDn+F+fg4IDXXnsNderUgQvrd4iszvr1ct+5s3k04+nbV0abQ0JkzV8yPJbtWx9tor99u/TBMGWffSZLvrm6yugyi/GM48svpXHjrVvAnDlqR0P6+O671J/ZsmVA06aqhkMW7JtvAB8fqQKaMEHtaCyH3qX7Xbp0een+v//+O1cBmQuW7pM1S0wEPD3ljf3Bg0CjRmpHlD0LFwL+/lKF8N9/MkJBhqEo8n29cwfYuVOu0JN1qFoVuHIFWLoU+PBDtaPJ3JIlMi9fo5H5xW3bqh2RdfnrL+C99wBnZ+DaNZmTS6Zt0ya5kJ+SAkybxvnTlPe2bJFVHWxsZIpI3bpqR2S68qx0f8OGDdizZw9cXFzg5uaW4UZElu/gQUnyPTyA+vXVjib7PvpILlAEB8ua2WQ4N29Kkm9vz/l11qZXL7k31fL9o0eBIUNke9o0Jvlq6NkTaNxYSnJHjlQ7GnqVU6fkZ5aSAgwYkDr1jSgvtWsH9Okjv3cffshploagd6K/a9culClTBmfOnEG3bt2wbNmydDcisnzasv0OHQBbW3Vj0YezMzBihGxPny5LA5JhaMv269UD8uVTNxYyLu0ye3v2AGFh6sbyovv3ga5dpQqpWzfgiy/Ujsg6aTTAggUyUrdmDdfMNmVBQZJwPX8O+PnJsrTmMD2PLMO33wJeXsDVq8CUKWpHY/70TvRbtGiBc+fOYeTIkRg0aBBatmyJixcv5kVsRGSCUlJSl9Uzx2WpPvkEKFhQSvfXrVM7GsvB+fnWq1w56WSfnAysXat2NKni4oAuXaTTfrVqMseYCYt6qleX119AplAlJakbD2UUHg60aSMX7N54A1i9WprZEhlLoUJycQkAZs4EzpxRNx5zl6NmfBqNBh9++CGuX7+Oxo0bo3HjxujXrx9CQkIMHR8RmZgzZ2SUzMUFaNlS7Wj0V6BA6vJ6U6fKhQvKHUVhom/tTK18X1EkqTx5Ui7sbdjAdb9NwZQpQOHC0tNB+2aeTENcHNCxIxAYCJQoAWzdKv8viYytSxegRw+5eNyvn6yYQjmjdzO+BQsWZHgsJCQE3333HQAgOjraMJGZODbjI2s1bhwQEAB07y5X+83R06dAqVJAdDTXdjaES5dkicV8+eR76+CgdkRkbPfuSXIASK8G7bZaFi0Chg6VUvEdO4C331Y3HkqlbYzo5iaVVZ6eakdEKSnSLHHVKlmN4sgRabJJpJZHj2Qpx8ePgUmTgIkT1Y7ItGQ3D9W7IGfevHmZPl6kSBF9T0VEZkg7P98cy/a1ChYEBg8GZsyQ5lzt27OkNze0o/mNGjHJt1bFi8vP/9AhuQCo7YWhhv37U6t2Zs1ikm9q+vcHfvwROHtWLhz//LPaEdG4cZLk29vL/3gm+aQ2Dw9ZKalXL6m+7NxZBhRIP3qX7gcFBb30RkSW69o1udnbA++8o3Y0uTNsmDTnO3kS2L1b7WjMG8v2CUgt3//rL/ViuHNHqo2Sk2WEcvhw9WKhzNnayht4QJZkPHVK3Xis3eLFMhcaAH75ha/jZDrefVcGlZKSpAs/+3roL0dz9InIOmmb8DVvLmWX5szTExg4ULanTlU3FnOWlCQjqADfIFq7rl0liTtzBrh+3fjP/+yZvCl8/BioUQP46SdW6piq+vWB//s/6aUwZAh7pahly5bUpSenTJGfCZGp0Gikl0fBglIBNHu22hGZH73n6A9/xeXxuXPn5iogc8E5+mSN6taVEfDFi4GPP1Y7mty7dw/w9ZVGLwcPSukx6efkSfm9cHeXBMucllskw2vdGvjnH+Drr4Hx4433vIoiScqKFVLyefo0ULKk8Z6f9PfgAVCxovRKWbpURuzIeE6fBpo0kQtk/frJFApeGCNT9NtvwPvvy9TAc+dk7r61y24eqveI/rlz53S3hQsX4ujRo7qPz58/r9e5Jk2aBI1Gk+5WqVIlAEB4eDiGDh2KihUrwtnZGSVLloS/vz8iIyNfes4PPvggwzn9/PzSHRMeHo7evXvD1dUV7u7u6N+/P2JiYvSKncja3L8vSZ1GI515LUHx4qlvLqdNUzcWc6Ut22/alEk+pS/f128YIXfmzZMk39ZW1mlnkm/6vL2BCRNk+4svgFe8vSMDCg4G2rWTJL9VK+CHH5jkk+n6v/8D2raVQZl+/WRqFmWP3on+vn37dDcnJyf8+eefuo/3at/x6aFKlSp48OCB7nb48GEA0sk/JCQEc+bMweXLl7F8+XLs2LED/fv3f+U5/fz80p3zrxcmDPbu3RtXrlzBrl27sGXLFhw8eBADtTW8RJSpjRvl/q235A2apRgzRpKDnTs5VzQnOD+f0urUSUZd/v0XuHzZOM+5axcwapRsz58vo5RkHvz9ZVQ/LEw6a1Pee/pUkqaHD6W52Zo10neHyFRpNNLA09UVOHFCXucpe1Sfo29nZ4eiRYvqbtru/VWrVsW6devQvn17+Pr6onnz5pg2bRo2b96MpFd0Y3B0dEx3zoIFC+r2Xb16FTt27MDPP/+MunXromHDhli4cCFWrlyJkJCQLM8ZHx+PqKiodDcia2IJ3fYzU6YM0Lu3bE+frm4s5iY+HvjftVkm+gRApnC0aSPbK1fm/fPduiUNm1JSpDpn8OC8f04yHAcHQLtq88KFwJUr6sZj6eLjpXv51atS0bZtmyRPRKaueHHgm29ke/x4WZqTXk31RP/69evw8fFB2bJl0bt3b9y5cyfLY7XzEOzsXr4q4P79++Hp6YmKFSvik08+wZMnT3T7jh07Bnd3d9SuXVv3WMuWLWFjY4MTJ05kec6AgAC4ubnpbiXUXiSYyIiePk1tuNa5s6qh5ImxY+WK8YYNsiY8Zc/x48Dz54CXF+fMUSpt+f7KlXlbvh8TIxcenz4F6tSRpk0sPzY/rVrJzzE5WUb4jTnlw5poL4YdOCDJ/bZtQLFiakdFlH39+8tyqXFxss0mnq+md6K/adMm3S0lJQV79uxJ95g+6tatqyvJX7x4MYKCgtCoUSNER0dnOPbx48f4+uuvX1li7+fnh99++w179uzBzJkzceDAAbRp0wbJ/5vQERoaCk9Pz3SfY2dnh0KFCiE0NDTL844dOxaRkZG62927d/X6WonM2dat0l29ShWgfHm1ozG8SpVkSS6Ao/r6SFu2zwSLtNq1A/Llk9H2vJoOoyiStFy6JBea/v4bcHLKm+eivDd3rvz89u6VnyUZ3vjx0jvDzg5Ytw6oVk3tiIj0o9HIaiouLlJN+N13akdkBhQ9aTSaLG82Njb6ni6dp0+fKq6ursrPP/+c7vHIyEilTp06ip+fn5KQkKDXOW/evKkAUHbv3q0oiqJMmzZNqVChQobjPDw8lO+//z7b542MjFQAKJGRkXrFQ2SOunRRFEBRvvxS7Ujyzvnz8jXa2ChKYKDa0ZiHhg3le/bTT2pHQqamZ0/53Rg2LG/OP326nN/eXlEOH86b5yDjmjBBfqYlSypKbKza0ViWH3+U7y2gKMuWqR0NUe589538LufLpyg3b6odjTqym4fqPaKfkpKS5S05l20Q3d3dUaFCBdy4cUP3WHR0NPz8/FCgQAGsX78e9np2DClbtiyKFCmiO2fRokURFhaW7pikpCSEh4ejaNGiuYqfyBI9fw7s2CHblli2r1W9OtC+vZSCzZihdjSmLzZWSvcBzs+njLTl+6tWGb5D8rZtwJdfyvaiRUCDBoY9P6ljzBhZLeHOHWDmTLWjsRzbtgGffirbkyYBH3ygZjREuffxx7LSz7NnwEcfcbrPy6g+Rz+tmJgY3Lx5E97/a+kdFRWFVq1awcHBAZs2bYJTDury7t27hydPnujOWa9ePURERODMmTO6Y/bu3YuUlBTUrVvXMF8IkQXZtUteTEuUAGrWVDuavKVNHn7/Hbh9W91YTN2hQzKdo3RpoGxZtaMhU9O6tTTmCwlJbdhoCP/9B7z3nryx+/hjgAvmWI58+VKbbc2cCQQFqRuPJTh7FujRQy62ffBB6nKGRObMxgb4+WfA2RnYtw9YskTtiEyX3on+i53ntbcbN27A1tYWhQoVQuXKlbN1rpEjR+LAgQMIDg7G0aNH0blzZ9ja2qJXr166JD82Nha//PILoqKiEBoaitDQ0HSVA5UqVcL6/7UDj4mJwahRo3D8+HEEBwdjz5496NixI8qVK4fWrVsDACpXrgw/Pz8MGDAAJ0+exJEjRzBkyBD07NkTPj4++n47iCxe2m77lj4Pu25doGVLSWBnzVI7GtPGZfXoZRwdgS5dZNtQ3fejouR1KDJSRvG//dYw5yXT0bWrvKbExwPDh6sdjXm7fRt45x2pvmrZUpYns/T/4WQ9fH1TeyqNGiWVQJSR3om+u7s7ChYsmOFWoUIFAEB4eDiuXr2arXPdu3cPvXr1QsWKFdGjRw8ULlwYx48fh4eHB86ePYsTJ07g0qVLKFeuHLy9vXW3tI3wAgMDERkZCQCwtbXFxYsX0aFDB1SoUAH9+/dHrVq1cOjQITg6Ouo+Z8WKFahUqRJatGiBtm3bomHDhljCy0FEGSQlAZs3y7Yll+2nNX683P/yi4xGUuaY6NOr9Owp92vWAImJuTtXSgrwf/8ny4IVKwasXStLs5Fl0WhkuT1bW1kF5Z9/1I7IPEVEAG3bAqGh0nSPfy9kiYYOBerXB6KjpbqLJfwZaRRFv2+LjY0N1q1bh0KFCqV7/MmTJ+jevXuu5+mbi6ioKLi5uemW/COyRPv3A82aAYUKAQ8fSrdeS6coQOPGUm48fHhqKSmlevoUKFxYvlf37wMshqLMJCVJUh4WBmzfDvj55fxckyYBkydLpcChQ8CbbxosTDJBw4YB8+cDFSsCFy8ySdVHQoL8re3bJ6/NJ07IGuRElujaNeCNN6QKaOlSWY3FGmQ3D83RHP0GDRqgSZMm6W4N2A2HyOJoy/bbt7eOJB+QESXtXP0ffgAeP1Y3HlO0f78k+ZUrM8mnrNnZpS5bmZvy/Q0bJMkH5G+SSb7lmzQJ8PQEAgNlhJ+yR1FkffF9+4ACBaQRH5N8smSVKgFTpsj2sGGsxHxRjhL9f//9F1evXsX9+/ehZ0EAEZkJRZE32ID1lO1rtW4N1KolTQjnz1c7GtPDsn3KLm35/vr1QFyc/p//779Ssg8A/v7sGG4t3NxSVz+ZPBl48EDdeMzFhAnAH3/I1Ie1a2U1GSJLN3y4XACOjJQmrUxNU+Uo0W/RogWqVq2KkiVLIl++fGjRogXWrl1r6NiISEXnzklzk3z5gFat1I7GuDSa1Ln6CxfKfEdKxUSfsqt+fRlRjIqS8n19REQAHTsCMTEyhWjOnDwJkUzU++9Lg9SYGFl6j17u55+BqVNle8kS6/u/TdbLzk7K9u3tpa/Un3+qHZHp0DvRDwoKwq1bt3D16lUcPnwYP//8M3x9fTGGr8JEFkVbtt+6tSxhYm06dACqVJEEZdEitaMxHaGhMsqq0cg6tkQvY2OTOqqvT/l+crIso3fjBlCqFLBqlbyJI+thYyMXWgFZ8vToUXXjMWU7d8pIJgB89RXQr5+68RAZW9WqqctH+vtLXynKQaJfqlQplCpVChUqVEC9evXQu3dvLFmyBNu2bYOiKChbtizXoyeyANZatq9lY5M6V3/+fBlVotTR/Bo1pEkj0atoE/3Nm7P/d/TVV1IB4OwsFx09PPIuPjJdb76ZmrQOHSoXgCi98+eBbt3ke/N//5faz4LI2owZI435wsOBwYPVjsY05Kh0PzMNGzZEUFAQ9u3bh3Xr1hnqtESkghs3gMuXZZ5fu3ZqR6OeHj2A8uWBJ09kDWJi2T7pr2ZNoFw54PlzYNOmVx+/ejUQECDbv/wiF5XIegUEyJz9s2fl94FS3b0LvPOOXEBr3lzK9zUataMiUoe9PbBsmZTyr1snS7tauxwl+klJSdi9ezd+/PFHREdHAwBCQ0NRuHBhlCpVCsXZ4pPIrGnL9ps2BQoWVDUUVdnaAl98Idtz5uSsmZilYaJP+tJogF69ZPtV5fsXLqQujzRqVOrnkfXy9EwdpR43TkbrSBqPtW0rXcarVJHEhssQkrV74w1g7FjZHjyYKyfpnejfvn0b1apVQ8eOHTF48GA8evQIADBz5kyMHDnS4AESkfFZe9l+Wn36ACVLytz0pUvVjkZdQUFys7MDGjVSOxoyJ9ry/R07sk7UnjwBOnWS1S5atUod1Sf69FNJZp88SZ2Ha80SEoCuXaXyzttbltFzd1c7KiLTMH68zNl/9Ejm61szvRP9zz77DLVr18bTp0/hnKZDV+fOnbFnzx6DBkdExhcaChw7JtsdO6obiylwcEjt+DxzprzBslba0fy6dQEXF3VjIfPy2mtAtWpAYmJqxVBaSUnAu+8CwcFA2bLAX39JRQ0RICW52sZ8ixdL5Ye1UhRgwABgzx55Hd66VS5GE5FwcJCBGRsb+V+ycaPaEalH70T/0KFDGD9+PBxeqA8qXbo07t+/b7DAiEgdGzfKG4k335RlsUiaQRUtKssN/vGH2tGoh2X7lBsvK98fM0YSl/z5paKIjR7pRc2aAd27Aykp0pjPWtfKnjwZ+O03uRC2ejV7WBBl5s03ZfoXICtSPH2qbjxq0TvRT0lJQXImbU/v3buHAgUKGCQoIlIPy/YzcnICtDOTAgKss/OzojDRp9x5912537tXKoe0/vgDmDtXtn/9VUb+iTIzZ46sxHDokH7LNVqKZctS+xUsXgy0aaNuPESmbNIkoGJF+X8zbJja0ahD70S/VatWmD9/vu5jjUaDmJgYTJw4EW3btjVkbERkZJGRMqoGMNF/0aBBQOHCsiLB6tVqR2N8V6/KP0snJ+Ctt9SOhsxR2bJAnToyIrtlizx24YKUIQMyr7JrV/XiI9NXsqQ05APk4qs1LXu6axcwcKBsjxuX+ndDRJlzcpISfo1GLiJv3652RMand6L/zTff4MiRI3jttdcQFxeH9957T1e2P3PmzLyIkYiMZNs2mUNbsSJQqZLa0ZgWFxfg889le9o0SVasiXY0v2FD+edJlBOffipVQ++9Bzx8KMvu/fWXlFZy/W/KjpEj5aJRSIi8FluDixflIlhSkvztTJ2qdkRE5qF+/dT3bgMHyoCWNdE70S9evDguXLiAcePGYdiwYahRowZmzJiBc+fOwdPTMy9iJCIjYdn+yw0ZAri6AleuZG89cEvCsn0yhO7dgdOngWLFpO9F8eLAmTNSum+TowV/ydo4OQHz5sn23LnA9evqxpPX7t2TZfSio2XJW+0IJRFlz9SpgK+v/C1p5+1bC42iWGs7k9yJioqCm5sbIiMj4erqqnY4RLkWFwd4eEgp5IkTUmJLGY0fL6NItWoBp05Zxxuu5GT53Xj6FDh+XLruE+krNhaYNQuYMiXjvgkTgNGjpRkf0asoisxP37kTeOed1KkgliYqSpYyvXgRqFwZOHIEKFhQ7aiIzM+BA3KhDJBpMC1bqhpOrmU3D81Roh8YGIiFCxfi6tWrAIDKlStjyJAhqGRFtb5M9MnSbN0KtGsH+PgAd+9ydC0rjx8DpUrJWt/btwN+fmpHlPfOnAFq15ZqhidPADs7tSMic5SQAHh5ARERGfe5u0sp/wsL+hBlKTAwdcnGLVsk4bckiYnyNe3aJdUvx4/L/x4iypkhQ4DvvpO/o8uXzXuZ4OzmoXq/lV+3bh2qVq2KM2fOoHr16qhevTrOnj2LatWqYd26dbkKmojUoy3b79SJSf7LFCki84kBKQezhpoobdl+kyZM8innIiIyT/K1+6xt7iTlTsWKqXNvP/8ciI9XMxrDUhRpALtrl1S5bNnCJJ8ot2bMkL+j27eBL75QOxrj0HtE39fXF71798aUF2rvJk6ciD/++AM3b940aICmiiP6ZEmSkwFvb+DRI8soacprISHSDCo+Hti/XxJgS9amDbBjh8yL1b6xJtIXR/TJ0KKjJeF/8ACYPh0YO1btiAxjyhRg4kS56L55s8zRJ6Lc270bePtt2Tbn9295NqL/4MED9O3bN8Pjffr0wYMHD/Q9HRGZgKNHJcl3dzffFz1j8vEB+vWTbUvvfpyQIGtWA2zER7mTmAj4+2e+z99f9hPpo0AB6fsAyGvxvXvqxmMIv/4qST4AfP89k3wiQ2rZMnVpyv79ZRqmJdM70W/atCkOad/1pXH48GE0atTIIEERkXFpy/bbtQPs7VUNxWyMHi1l7Lt3S/NCS3XypDRR8/AAqlZVOxoyZ/nzy4jrhAlyURGQ+wkT5HE24qOc6N0baNBA3rCbe0ftPXuAjz6S7S++kPJ9IjKs2bNlxZebN6XBsiXTu3T/hx9+wIQJE9CjRw+89dZbAIDjx49jzZo1mDx5Mnx8fHTHdujQwbDRmhCW7pOlUBRZdiQoCFi3DujSRe2IzEe/fsCyZUD79pa73J62hLRHD2DVKrWjIUsQGysXFCMjATc3Gclnkk+5ce6crISiKOZbjnvpEtCwoXTa79kTWLGC/XKI8sr27VIto9EAhw8D9eurHZF+8qzrvk02X3U0Gg2Sk5P1ObVZYaJPluLCBeCNN2Rt4seP+YZbH//9J0sepaQA588D1aurHZHhNW0qy9L88ANHl4jIdH3yibxOVasGnD1rXo1D798H3npLph40bgz88w/g6Kh2VESW7YMPZKpMxYryHs7JSe2Isi/P5uinpKRk62bJST6RJdGW7bdqxSRfXxUqyEg3II2gLM2zZ8CxY7LN+flEZMqmTgUKFZKR8R9+UDua7IuOlmX07t0DKlUC1q9nkk9kDHPnytKVgYHApElqR5M3WBRkwWJjpZFWWJjcx8aqHRGZovXr5b5zZ3XjMFfjxsn9mjXAtWvqxmJoR47Ia0eJEkC5cmpHQ0SUtcKFU5ujfvWVVKiZusREoHt3qazz9AS2bZOLFUSU9woVSr0ouHmzrN5haXlTthP9vXv34rXXXkNUVFSGfZGRkahSpQoOHjxo0OAo5+LipBOtl1fqbdYseZxIKyhI3mDY2EgjPtJftWpAx44yNzQgQO1oDGvvXrlv3lzmsRERmbKBA2UKVUQE8OWXakfzcooCfPopsHMnkC8fsHUrUKaM2lERWZeOHYERI6S3x/ffW17elO1Ef/78+RgwYECm8wDc3NwwaNAgzJs3z6DBUc7ExkrCMWVK6nrFERHycUCAZVyhIsPQlu03bgwUKaJqKGZN+4ZyxQrg1i11YzGktIk+EZGps7UFFi6U7Z9+As6cUTeel5k+Hfj5Z7nQvnIlULu22hERWafx44EFC6QiyNLypmwn+hcuXICfn1+W+1u1aoUzpvyKakXs7eUXNjMLFnD5NErFsn3DePNNoHVrIDk5dU1ncxcZCZw+LdtM9InIXDRqBLz3noyYDx0qzVJNzR9/pC7rtXChrNxCROrIlw9YtCjzfeaeN2U70X/48CHsX/KV2tnZ4dGjRwYJinInIiL1ilRm+yIjjRgMmaywMFlSBJDSJcod7Zu2ZcukqZK5O3BA3iBXqCDrzRIRmYtZs6S57LFjklSbkn37ZGlWABg1Ssr3iUg9lpw3ZTvRL1asGC5fvpzl/osXL8Lb29sgQVHuuLvLLat9bm5GDIZM1ubNMuJRsyZQqpTa0Zi/hg1lCkRCAjBnjtrR5B7L9onIXBUrJg35AGD0aFmb3hRcuSIVdImJsmLLjBlqR0RElpw3ZTvRb9u2Lb766ivEZdKV4Pnz55g4cSLasZuXSUhMBPz9M9/n7y/7iVi2b3jaUf0lS6Riwpwx0Scic/b550D58sDDhzLXVm0PHgBt28roYMOGsn63Dde+IlKdJedNGkVRlOwc+PDhQ9SsWRO2trYYMmQIKlasCAC4du0avvvuOyQnJ+Ps2bPw8vLK04BNRVRUFNzc3BAZGZlpg0K1xcVJA4kFC6TsxN0dGDJEmoY5OakdHaktOhrw8ADi42XN4apV1Y7IMigK8NZbwMmTwBdfmG8X/rAw6Tir3fbwUDceIqKc2L5dkms7O+DiRaByZXXiiImRiq9z52Q61NGjshwgEZmGzPImf39g7FjTzJuym4dmO9EHgNu3b+OTTz7Bzp07of00jUaD1q1b47vvvkMZK1oXxNQTfUC6RNrbyy9s/vzAP//Ixyy8oDVrpGywXDngv/+4dJohbdokPQ8KFABu3wYKFlQ7Iv2tWgX07CnLVJ0/r3Y0REQ516GDTFV7+21Zys7Y/++SkiSG7dvlounx40DZssaNgYheTZs3RUZKuX5iouRPpii7eaheRUOlSpXCtm3b8PjxY5w4cQLHjx/H48ePsW3bNqtK8s1F/vyAgwPg6SnLzHTpAgwbJv90yLqlLdtnkm9Y7doBr78uVRPaZZ7MDcv2ichSzJsHODoCu3alLilrLIoCDB4sSb6zM7BlC5N8IlOlzZs8POTeVJN8feRodlDBggXx5ptvok6dOihojsNVVuijj+QX98YNmRdG1ishAdi6VbY7dVI1FItkYyNTZABg/nxJ+M0NE30ishS+vsDIkbI9fDjw/LnxnnvmTOnZotEAf/0F1KljvOcmImIbECvh4iLzTABpShMfr248pJ59+6QDcdGiMp+cDK9rV6BiReDpU2DxYrWj0c+dO3JB0NZW5pQSEZm7sWNlmdDgYGD2bOM8559/pr7vWrCAy9gSkfEx0bciH38M+PjIG/mfflI7GlKLtmy/Y0d2/M0rtrapb/C++ca4I0i5pR3Nf/NNwETbjxAR6SV//tRlTwMCpH9KXjpwAPjwQ9keMUKaIRMRGRvf5lsRZ+fUdWWnTQOePVM3HjK+lBRg40bZZtl+3nrvPaB0aela//PPakeTfSzbJyJL1KMH0LSpdNceMSLvnufqVfn/mpAAdOsGzJqVd89FRPQyTPStTL9+knyEhgLffad2NGRsJ07Iz97VlYlcXrO3B8aMke1Zs+RNn6lTFCb6RGSZNBopobe1BdatA/bsMfxzhIYCbdrIakf16wO//cbKOSJSD19+rIyDAzBpkmzPnClztcl6aMv233lHfhcob33wgUyXuXdP3vCZuuvXgfv3pUN1/fpqR0NEZFjVqgGffirbQ4fK8lmGEhMjq67cvg2ULy/Vc87Ohjs/EZG+mOhbod69pVHYkyfSFZysg6KkJvos2zcOJydg1CjZDggw/aUttSNc9evzDSoRWabJk4EiRaTEftEiw5wzKQno1Qs4c0bOvX273BMRqYmJvhWys5PO+4A0CgsPVzceMo5//5Vu6g4OUlpIxjFggLzhu3ULWLlS7WhejmX7RGTpChaUC6+AVDg+fJi78ykK4O8PbNkiF3c3b5Yl/YiI1MZE30p16wZUry6l+8ZaaobUpR3Nb9kSKFBA3VisSf78snYzAEyfLg0RTVFKiiy9CDDRJyLL1q8fULu2vAf64ovcnWv2bFlGVaORJfW4bC0RmQom+lbKxgb4+mvZXrAg91e0yfRt2CD3nTurGoZVGjwYcHeXUlHtBRdTc+mSTOdxcZGl9YiILJWNDbBwoWwvXw4cP56z86xaldp0dd48/n8lItPCRN+KtWsH1Kkjy+xpy9jIMt25I3MHNRqgQwe1o7E+rq7S+AkApk6VUk9To52f37ixrBhARGTJ3noLeP992R46VP9qq0OHgL59Zfvzz4HPPjNoeEREucZE34ppNMC0abK9eDFw96668VDe0Y7mN2gAeHqqGorV+uwzKeM/fx7Ytk3taDLi/HwisjYzZshUttOngWXLsv95164BHTvKsqldugBz5uRdjEREOcVE38q1aAE0aSL/rKZOVTsayiss21df4cKpyzqZ2qh+YiJw4IBsM9EnImtRtGjqksNjxwIREa/+nIcPgbZtgadPpSrgjz8AW9u8jJKIKGeY6Fs5jSY1wV+6FLh5U914yPCePAEOHpRtLqunruHDZY3648dTG9+ZgjNnZA3oQoWkSScRkbUYOhSoXBl49AiYOPHlx8bGAu3bA0FB0ll/0yYuRUpEpkvVRH/SpEnQaDTpbpUqVQIAhIeHY+jQoahYsSKcnZ1RsmRJ+Pv7IzIyMsvzJSYmYsyYMahWrRry588PHx8f9O3bFyEhIemOK126dIbnnTFjRp5+raasYUPAz0/WgZ08We1oyNA2bwaSk4HXXwfKllU7GutWtKgstweYVgWNdn5+s2bSpIqIyFrY20tTYgD47jvg8uXMj0tOBnr1Ak6dkgqt7dsBDw/jxUlEpC/V39JVqVIFDx480N0OHz4MAAgJCUFISAjmzJmDy5cvY/ny5dixYwf69++f5bmePXuGs2fP4quvvsLZs2fx999/IzAwEB0y6T42ZcqUdM87VNspy0ppk44//pD11slysGzftIwaJW8s9+0Djh5VOxrB+flEZM1atpS59snJMsL/4tQqRZE+K5s3S1XWpk1A+fLqxEpElF0aRVFvpuikSZOwYcMGnD9/PlvHr1mzBn369EFsbCzs7Oyy9TmnTp1CnTp1cPv2bZQsWRKAjOh//vnn+Pzzz3MYORAVFQU3NzdERkbC1dU1x+cxJV27An//DXTrBqxZo3Y0ZAixsUCRIkBcnDSBY1m2afjoI+CXX2Se59at6sYSFydL/8XHy/J//yuqIiKyKsHBUsIfFyfL5vXokbrvm2+AkSNluuOaNfJ+iYhILdnNQ1Uf0b9+/Tp8fHxQtmxZ9O7dG3fu3MnyWO0Xk90kX/s5Go0G7u7u6R6fMWMGChcujBo1amD27NlISkp66Xni4+MRFRWV7mZppkyRf2Jr1wLnzqkdDRnCzp3ypqV0aSndJ9PwxRdSIr9tG3D2rLqxHDsmSb63N1CxorqxEBGppXRpeW2uVEmWRE1IAMLC5H+or688/s03TPKJyHyomujXrVtXV5K/ePFiBAUFoVGjRoiOjs5w7OPHj/H1119j4MCB2T5/XFwcxowZg169eqW72uHv74+VK1di3759GDRoEKZPn47Ro0e/9FwBAQFwc3PT3UqUKJH9L9RMVKkCvPeebH/1lbqxkGGkLdvXaFQNhdIoV07megLA9OnqxqKdn9+iBX9HiMi6jRkDHDoEHDkCeHnJzdtbGpYeOwbkohCUiMjoVC3df1FERARKlSqFuXPnppuLHxUVhbfffhuFChXCpk2bYG9v/8pzJSYmomvXrrh37x7279//0rKGpUuXYtCgQYiJiYGjo2Omx8THxyM+Pj5dTCVKlLCo0n0AuHFDrlonJ8v84Xr11I6IcioxEfD0lOWCDh4EGjVSOyJK68oVoGpV2b58WS60qaF+fXkDu3Qp8OGH6sRARGQKYmOBmTOBr7/OuG/CBGD0aCB/fuPHRUSUltmU7qfl7u6OChUq4MaNG7rHoqOj4efnhwIFCmD9+vXZTvJ79OiB27dvY9euXa9MxOvWrYukpCQEBwdneYyjoyNcXV3T3SxRuXKpb/bHj1c3FsqdAwckyffwkGSOTEuVKtL8CQACAtSJIToaOHlSttmIj4isnb09sHBh5vsWLJD9RETmwqQS/ZiYGNy8eRPe3t4A5GpFq1at4ODggE2bNsHJyemV59Am+devX8fu3btRuHDhV37O+fPnYWNjA09Pz1x/DZbgq68ABwfpxK3txk3mR1u236EDYGuraiiUhS+/lPu//gJu3jT+8x86JNU7vr5AqVLGf34iIlMSESG3rPa9ZIVnIiKTo2qiP3LkSBw4cADBwcE4evQoOnfuDFtbW/Tq1UuX5MfGxuKXX35BVFQUQkNDERoaiuTkZN05KlWqhPXr1wOQJL9bt244ffo0VqxYgeTkZN3nJCQkAACOHTuG+fPn48KFC7h16xZWrFiBYcOGoU+fPihYsKAq3wdTU7IkMGiQbI8fn3GZGTJ9KSlcVs8c1KwJtGkjP68ZM4z//Nr5+RzNJyKSFUhe6N2cbp+bmxGDISLKJVUT/Xv37qFXr16oWLEievTogcKFC+P48ePw8PDA2bNnceLECVy6dAnlypWDt7e37nb37l3dOQIDAxH5v0us9+/fx6ZNm3Dv3j288cYb6T7n6P8WrHZ0dMTKlSvRpEkTVKlSBdOmTcOwYcOwZMkSVb4HpmrcOMDZWebubt+udjSkr9Ongfv3ARcXabJGpks7RebXX4E0L21Goa3YYaJPRCS9bfz9M9/n7y/7iYjMhUk14zMn2W2CYM7GjAFmzQJq1JDE0cakJnrQy4wbJ/O+u3cHVq9WOxp6lebNgX37gKFDZR6oMTx5AhQpItuhodJdmojI2sXFyf/PBQukXN/dXZL8sWOBbMwgJSLKc2bZjI9My+jRQIECwLlzwP9mR5CZ0P68WLZvHrRz9X/6SZJuY9i/X+6rVmWST0Sk5eQk738ePgTCwuR+9Ggm+URkfpjoU5YKFwaGD5ftr76Spl1k+q5dk5u9PdC2rdrRUHY0bw689ZaMJM2da5zn5Px8IqLM5c8vTYk9POSeS+oRkTliok8vNWwYULAgcPWqdAYn06dtwte8ORsHmQuNJnWu/uLFUlaf1zg/n4iIiMhyMdGnl3Jzk7n6ADBxIhvRmAOW7Zuntm2BN94AYmLyfp7+/ftAYKD03WjSJG+fi4iIiIiMj4k+vdKQITKH99YtYPlytaOhl7l/Hzh5UkaIO3RQOxrSh0aTOld/wQIgKirvnks7ml+rVtZLSRERERGR+WKiT6+UP790cQeAKVNkHjGZpo0b5f6ttwBvb3VjIf116QJUriydnr//Pu+eh2X7RERERJaNiT5ly8CBQPHiwL17wJIlakdDWWHZvnmzsUm9qPbNN0BsrOGfQ1GY6BMRERFZOib6lC1OTsCECbI9bVreJCCUO0+fpi6Z1qmTmpFQbvTsCZQtCzx+LMvtGdqtW8CdO7IqQ4MGhj8/EREREamPiT5l2wcfAL6+sq7sokVqR0Mv2roVSEoCqlQBypdXOxrKKTs74IsvZHv2bCA+3rDn1y6rV68el4wiIiIislRM9Cnb7O2BSZNke+ZMIDJS1XDoBSzbtxx9+8pUmZAQwzfAZNk+ERERkeVjok966dULeO01KROfN0/taEjr+XNgxw7ZZtm++XN0BEaNku0ZMwy3rCXn5xMRERFZByb6pBdbW+m8DwBz5wJPnqgbD4ldu4Bnz4CSJYGaNdWOhgzho48AT08gOBj480/DnPPKFeDRIyBfPqBuXcOck4iIiIhMDxN90lvnzkCNGkB0NDBrltrREJBatt+pk6zHTuYvXz5gxAjZDggAkpNzf07t/PxGjQAHh9yfj4iIiIhMExN90puNDTB1qmwvXAg8eKBuPNYuKQnYvFm2WbZvWT75BChYEAgMBNaty/35WLZPREREZB2Y6FOOtGkjXbufP5fRRlLP4cMyhaJwYRmpJctRoADw2WeyPW2azLHPqaSk1OUXmegTERERWTYm+pQjGo0kHgDw44+yLjepQ1u23769LM1GlmXoUEn4L14EtmzJ+XnOnQOiogB3d5l6Q0RERESWi4k+5VizZjIymJAAfP212tFYJ0UBNmyQbZbtW6ZChYBPP5XtqVNzPqqvnZ/ftKk01SQiIiIiy8VEn3JFO1d/2TLg+nV1Y7FG585JNUW+fECrVmpHQ3ll+HDA2Rk4eRLYvTtn5+D8fCIiIiLrwUSfcqVePeCdd6Qj+KRJakdjfbRl+35+kgiSZfL0BAYOlG3tlBl9xMdLLweAiT4RERGRNWCiT7mmLdv/6y/g8mV1Y7E2aZfVI8s2ciRgbw8cOAAcOqTf5544IY0zvbyA117Lm/iIiIiIyHQw0adcq1ED6NZN5g5PmKB2NNbj+nXgyhVpwNeundrRUF4rXhz48EPZ1ndUXzs/v3lzaaRJRERERJaNiT4ZxJQpgI2NjDCfOaN2NNZB24SvaVNZa50s35gx0khv507g9Onsfx7n5xMRERFZFyb6ZBCVKwO9e8v2+PHqxmItWLZvfcqWBd57T7azO6ofGwscPy7bTPSJiIiIrAMTfTKYiROljHzHjtTGX5Q3HjxITd6Y6FuXsWOl/H7DBuDSpVcff/gwkJQElCoFlCmT5+ERERERkQlgok8G4+sL9Osn2+PH53y9b3q1TZvk+1unDlCsmNrRkDFVriw9MQAgIODVx2vn57dowfn5RERERNaCiT4Z1FdfAY6O0hlcm2CQ4bFs37qNGyf3q1YB//338mM5P5+IiIjI+jDRJ4MqXhz4+GPZ/vJLjurnhcjI1OStc2d1YyF1vPGGrLSQkgLMmJH1cU+fAmfPynazZkYJjYiIiIhMABN9MrixY4F8+YCTJ4EtW9SOxvJs2wYkJgKVKsmNrNOXX8r9778Dt29nfsyBA3KxrVIlwMfHeLERERERkbqY6JPBeXkB/v6yPX68jDqS4WiX1WPZvnV76y2Zd5+UBMyalfkxaefnExEREZH1YKJPeWLUKMDVFbh4EVi7Vu1oLEdcnIzoAyzbp9SlLH/5BQgJybif8/OJiIiIrBMTfcoThQoBI0bI9oQJMupIubdnDxATI532a9dWOxpSW5MmQIMGQHw88M036feFhgL//iud9ps0USc+IiIiIlIHE33KM59/DhQuDAQGAitWqB2NZdCW7XfsCNjwr9fqaTSpc/V/+AF4/Dh13759cv/GG/J3SERERETWg6kC5RlXV2DMGNmeNAlISFA1HLOXnAxs3CjbLNsnLT8/oGZN4NkzYP781Mc5P5+IiIjIejHRpzw1eDBQtCgQHAwsXap2NObt6FHg0SPA3Z2l2JRKo0mdq79wIRARIducn09ERERkvZjoU57Kly+1tPjrr4Hnz9WNx5xpy/bbtQPs7VUNhUxMx45AlSpAVBTw3Xey3F7+/HKRrVEjtaMjIiIiImNjok95bsAAoGRJ6Qr+ww9qR2OeFAVYv162WbZPL7KxAcaNAypVAmrUkCUuN20Cbt6UEX8iIiIisi5M9CnPOToCEyfKdkCAdI0n/Vy8CAQFAU5OQOvWakdDpqhHD+DQIeDYMcDbGyhbVlZnmDVLlmUkIiIiIuvBRJ+Mom9foHx5mWO+YIHa0Zgfbdl+q1ZSkk30ovh4+duaOjV1nn5EBDBlilxgi41VMzoiIiIiMiYm+mQUdnbA5MmyPXt2aiJC2cOyfXoVe3tpxpeZBQvY14GIiIjImjDRJ6N5912galVJ8r/5Ru1ozEdQEHDhgszDbt9e7WjIVEVEZH0BLSICiIw0YjBEREREpCom+mQ0NjbSeR+Q9b4fPVI1HLOhLdtv3BgoXFjVUMiEubvLLat9bm5GDIaIiIiIVMVEn4yqY0egdm1pyDdzptrRmAeW7VN2JCYC/v6Z7/P3l/1EREREZB2Y6JNRaTTSLAyQ9b5DQtSNx9SFhQGHD8t2p06qhkImLn9+YOxYYMKE1JF9d3f5eOxYNnEkIiIisiZM9MnoWrUCGjaUJb+mTVM7GtO2eTOgKEDNmkDJkmpHQ6bOyQkYPRp4+FAuEj18KB87OakdGREREREZExN9MjqNJjXB/+knIDhY1XBMGsv2SV/58wMODoCHh9xzJJ+IiIjI+jDRJ1U0bgy8/bbMG54yRe1oTFN0NLBrl2yzbJ+IiIiIiLKLiT6pRjtX/9dfgcBAdWMxRTt2AAkJQLlyQJUqakdDRERERETmQtVEf9KkSdBoNOlulSpVAgCEh4dj6NChqFixIpydnVGyZEn4+/sj8hWLQSuKggkTJsDb2xvOzs5o2bIlrl+/nu6Y8PBw9O7dG66urnB3d0f//v0RExOTZ18nZa5OHaBDByAlBZg0Se1oTE/asn2NRt1YiIiIiIjIfKg+ol+lShU8ePBAdzv8vxbjISEhCAkJwZw5c3D58mUsX74cO3bsQP/+/V96vlmzZmHBggX44YcfcOLECeTPnx+tW7dGXFyc7pjevXvjypUr2LVrF7Zs2YKDBw9i4MCBefp1Uua+/lruV64ELl5UNxZTkpAAbN0q2yzbJyIiIiIifWgURVHUevJJkyZhw4YNOH/+fLaOX7NmDfr06YPY2FjY2dll2K8oCnx8fDBixAiMHDkSABAZGQkvLy8sX74cPXv2xNWrV/Haa6/h1KlTqF27NgBgx44daNu2Le7duwcfH59sxRIVFQU3NzdERkbC1dU1e18wZapnT2DVKqBjR2DDBrWjMQ07dwJ+fkDRosD9+4CN6pfkiIiIiIhIbdnNQ1VPH65fvw4fHx+ULVsWvXv3xp07d7I8VvvFZJbkA0BQUBBCQ0PRsmVL3WNubm6oW7cujh07BgA4duwY3N3ddUk+ALRs2RI2NjY4ceJEls8dHx+PqKiodDcyjMmTJZHduBE4eVLtaEyDtmy/Y0cm+UREREREpB9VU4i6devqSvIXL16MoKAgNGrUCNHR0RmOffz4Mb7++uuXltiHhoYCALy8vNI97uXlpdsXGhoKT0/PdPvt7OxQqFAh3TGZCQgIgJubm+5WokSJbH+d9HIVKwJ9+8r2V1+pG4spSEmRix4Ay/aJiIiIiEh/qib6bdq0Qffu3fH666+jdevW2LZtGyIiIrB69ep0x0VFReGdd97Ba6+9hkkqdW0bO3YsIiMjdbe7d++qEoelmjgRsLcH/vkHOHhQ7WjUdeIEEBoKuLoCzZurHQ0REREREZkbkyoKdnd3R4UKFXDjxg3dY9HR0fDz80OBAgWwfv162NvbZ/n5RYsWBQA8fPgw3eMPHz7U7StatCjCwsLS7U9KSkJ4eLjumMw4OjrC1dU13Y0Mp3Rp4KOPZHv8eEC9zhHq05btv/MO4OCgbixERERERGR+TCrRj4mJwc2bN+Ht7Q1ARvJbtWoFBwcHbNq0CU5OTi/9/DJlyqBo0aLYs2eP7rGoqCicOHEC9erVAwDUq1cPEREROHPmjO6YvXv3IiUl5f/bu/foqMp7jePP5AoBEhQDAeWqJ4BQBanGHBCEcC1FQBSMdQEiIAoiHpAaDYQIVg+l9kBBrYUVjoLUslQMoCAXA3JTiYkHuRlDMKIEKjQXbgGSff7YzcBIAoHMzJ7Z8/2sNYuX2Xve/XtXX1Oe7Hferbi4OA+MCtWVnCzVqiV99pl5Zz8QGcaFoM+yfQAAAADXwtKgP2XKFG3atEkHDx7Utm3bNHjwYAUHBysxMdEZ8k+ePKlFixapuLhYBQUFKigoUFlZmbOPNm3a6IN/JyOHw6FJkyZp1qxZSk9P165duzR8+HA1adJEg/6dmtq2bau+fftqzJgx+uKLL7R161ZNmDBBDz30ULV33IdnNGkiPfmk2Q7Uu/p79kjffSeFh0v9+lldDQAAAAB/VPn29V5y6NAhJSYm6tixY4qOjlaXLl20Y8cORUdHKyMjw7kL/i233OLyuby8PLVo0UKStH//fhUVFTmPTZ06VSdPntTYsWNVWFioLl26aM2aNS6rAZYuXaoJEyYoISFBQUFBGjJkiObNm+f5AeOKnntO+utfpZ07zQ3pAu2udsXd/J49pXr1rK0FAAAAgH9yGEYg3jetueo+vxBXLzlZeuklqX176euvA+vxcp06SV99Jf3tbxf2LAAAAAAAqfo5NIAiFPzFlClS/frSN99I775rdTXek59vhvygIOm++6yuBgAAAIC/IujD59Svb4Z9yXzs3vnzlpbjNStWmH927iw1bGhpKQAAAAD8GEEfPunpp6UbbpBycqS33rK6Gu9gt30AAAAA7kDQh0+qW1dKSjLbqalSaam19XjasWPS5s1me/Bga2sBAAAA4N8I+vBZTzxhPnIvP19auNDqajxr5UqpvFy6/XapZUurqwEAAADgzwj68Fm1a5s78EvSrFnSqVPW1uNJLNsHAAAA4C4Effi0xx6TWrSQCgqk116zuhrPOHlS+uQTs82yfQAAAAA1RdCHTwsLM3fel6RXXpFKSqytxxPWrpXOnDGX7N92m9XVAAAAAPB3BH34vEcekVq3Njes+5//sboa97t42b7DYWkpAAAAAGyAoA+fFxJi7rwvSXPmSMePW1uPO507J61aZbZZtg8AAADAHQj68AsPPmguay8uNsO+XWzaJBUWStHR0n/+p9XVAAAAALADgj78QlCQNHOm2Z47Vzp61Np63KVi2f5990nBwdbWAgAAAMAeCPrwGwMGSHfdZT5m7+WXra6m5srLpQ8/NNss2wcAAADgLgR9+A2HQ5o1y2y//rp06JC19dTUzp3Sjz9KdetKCQlWVwMAAADALgj68Cs9e0rdukmlpRdCv7+qWLbfr59Uq5a1tQAAAACwD4I+/MrFd/UXLZIOHLC2nppYscL8k2X7AAAAANyJoA+/06WL1LevdP78hcfu+Zt9+8xXaKj0m99YXQ0AAAAAOyHowy9V7MC/ZIm0d6+1tVyLimX7PXpIUVHW1gIAAADAXgj68Eu//rW55L28XEpJsbqaq8eyfQAAAACeQtCH33rxRfM7+8uXS1lZVldTfT/+KH3xhVn7wIFWVwMAAADAbgj68Fvt20uJiWZ7+nRra7kaFXfz775biomxtBQAAAAANkTQh1+bMUMKDpZWrZJ27LC6muph2T4AAAAATyLow6/9x39II0ea7eRkS0upln/9S8rIMNuDBllZCQAAAAC7IujD702fLoWFSRs2SJ9+anU1l7d6tflYwHbtzF9SAAAAAIC7EfTh95o1k8aONdvJyZJhWFvP5VQ8Vo9l+wAAAAA8haAPW3j+eal2bWnbNunjj62upnKnT0tr1phtgj4AAAAATyHowxYaN5YmTDDbvnpXf9066dQpcwVCx45WVwMAAADArgj6sI3f/16qV0/KypLef9/qai5VsWx/0CDJ4bC0FAAAAAA2RtCHbTRoID3zjNmePl0qK7O2noudPy+tXGm2WbYPAAAAwJMI+rCV//ov6brrpD17pGXLrK7mgi1bpGPHzF9GdOlidTUAAAAA7IygD1uJipKmTjXbM2ZI585ZWo5TxbL9AQOkkBBrawEAAABgbwR92M5TT0kNG0q5udLixVZXY24MuGKF2WbZPgAAAABPI+jDdurUMR+3J0kvviidOWNtPVlZUn6+FBEh9eplbS0AAAAA7I+gD1t6/HHpppukQ4ekN9+0tpaKZft9+0q1a1tbCwAAAAD7I+jDlmrVkqZNM9t/+IN08qR1tVQEfZbtAwAAAPAGgj5s69FHpVatpCNHpPnzrakhJ0favdvcgK9/f2tqAAAAABBYCPqwrdBQc+d9Sfrv/5aKirxfQ8UmfPfeaz72DwAAAAA8jaAPW3v4YaltW+lf/5L+/GfvX59l+wAAAAC8jaAPWwsONnfel6RXX5WOHfPetQ8flnbsMNsDB3rvugAAAAACG0Eftnf//VLHjlJJiTR7tveum54uGYZ0113SjTd677oAAAAAAhtBH7YXFCTNnGm2//IXqaDAO9dl2T4AAAAAKxD0ERB+8xspPl46fdp83J6nFRVJGzea7UGDPH89AAAAAKhA0EdAcDikWbPM9l//KuXne/Z6H30knTsntWljvgAAAADAWwj6CBg9epivs2cvLOX3FJbtAwAAALAKQR8BpeKuflqa9N13nrnGmTPSxx+bbZbtAwAAAPA2gj4CSny81L+/VFYmzZjhmWts2CCdOGHutP/rX3vmGgAAAABQFYI+Ak7Fsv133pF273Z//xXL9gcONHf8BwAAAABvIoYg4HTsKD3wgPmM++nT3dt3WZmUnm62+X4+AAAAACtYGvRnzJghh8Ph8mpz0Rblb775pu69915FRkbK4XCosLDwin22aNHikj4dDofGjx/vPOfee++95Pi4ceM8MUT4qNRUcyf+99+XMjPd1++2bdI//ynVry916+a+fgEAAACguiy/o9+uXTsdPnzY+dqyZYvz2KlTp9S3b189//zz1e7vyy+/dOlv3bp1kqQHH3zQ5bwxY8a4nDd79mz3DAh+4dZbpUceMdvTprmv34pl+7/9rRQa6r5+AQAAAKC6QiwvICREMTExlR6bNGmSJCkjI6Pa/UVHR7v8/ZVXXtHNN9+sbr+4vRoREVHldStTWlqq0tJS59+Li4ur/Vn4ppQUadkyc4f8rVulzp1r1p9hSCtWmG2W7QMAAACwiuV39HNyctSkSRO1atVKv/vd75Sfn++2vs+ePaslS5Zo1KhRcjgcLseWLl2qG264Qe3bt1dSUpJOnTp12b5efvllRUVFOV9NmzZ1W52wxs03S6NGme3kZDOo18T//Z+UlyfVqiX16VPz+gAAAADgWlga9OPi4rR48WKtWbNGr7/+uvLy8nTPPfeopKTELf2vWLFChYWFGjlypMv7Dz/8sJYsWaJPP/1USUlJevvtt/VIxTruKiQlJamoqMj5+uGHH9xSI6yVnCyFhUkZGdLGjTXrq2LZfu/eUp06NS4NAAAAAK6JpUv3+/Xr52zfdtttiouLU/PmzfWPf/xDjz32WI37X7Rokfr166cmTZq4vD927Fhn+1e/+pUaN26shIQE5ebm6uabb660r/DwcIWHh9e4JviWpk2lJ56Q5s6VXnhB6tHD3KTvWrBsHwAAAIAvsHzp/sXq16+v2NhYfffddzXu6/vvv9f69es1evToK54bFxcnSW65LvxPUpIUESF9/rm0evW19ZGXJ339tRQUJA0Y4N76AAAAAOBq+FTQP3HihHJzc9W4ceMa95WWlqaGDRuqf//+Vzw3OztbktxyXfifRo2kiRPNdnKyVF5+9X1ULNvv2lVq0MB9tQEAAADA1bI06E+ZMkWbNm3SwYMHtW3bNg0ePFjBwcFKTEyUJBUUFCg7O9t5p33Xrl3Kzs7W8ePHnX0kJCRo/vz5Lv2Wl5crLS1NI0aMUEiI67cTcnNzNXPmTGVmZurgwYNKT0/X8OHD1bVrV912220eHjF81bPPSpGR5l359967+s+zbB8AAACAr7A06B86dEiJiYlq3bq1hg4dqgYNGmjHjh3OR+S98cYb6tixo8aMGSNJ6tq1qzp27Kj09HRnH7m5ufr5559d+l2/fr3y8/M1qmJL9YuEhYVp/fr16t27t9q0aaPJkydryJAhWrlypQdHCl93/fXS5Mlme/p0qays+p89elTassVsDxrk9tIAAAAA4Ko4DKOmDxULTMXFxYqKilJRUZEiIyOtLgduUFwstWolHTsm/e//SsOHV+9zCxdKY8ZId9whZWZ6tkYAAAAAgau6OdSnvqMPWCkyUvr97832jBnS2bPV+xzL9gEAAAD4EoI+cJHx46WYGHMX/bS0K59fUiKtW2e2CfoAAAAAfAFBH7hIRIT0wgtme+ZM6cyZy5//8cfmnf9bbpFuvdXz9QEAAADAlRD0gV8YM0Zq1kz68UfpjTcuf+7Fy/YdDo+XBgAAAABXRNAHfiE83Nx5X5L+8AfpxInKzzt7Vlq92myzbB8AAACAryDoA5UYPtxcjv/Pf0p/+Uvl52zcaO7UHxMjxcV5tz4AAAAAqApBH6hEaKiUmmq2Z8+WCgsvPadi2f7AgVIQ/yUBAAAA8BHEE6AKDz0ktW9vhvxXX3U9Vl4uffih2WbZPgAAAABfQtAHqhAUJL34otn+85/NZfwVduyQCgqkyEipe3dr6gMAAACAyhD0gcsYNEjq1MnckG/27AvvVyzb799fCguzojIAAAAAqBxBH7gMh0OaNctsz58v/fSTZBjSBx+Y77FsHwAAAICvIegDV9Cnj9Sli3TmjPm4vX37pFq1pBtvlPr2tbo6AAAAAHBF0AeuoOKufps2Uu/eUosWUnq69O237LYPAAAAwPcQU4Bq6NZN2rpV+vJLqUkTqVUr847+7NnmnX4AAAAA8BUhVhcA+IOTJ6W5cy98X18yH7tXsSv/1KlSnTqWlAYAAAAALrijD1RDaKg0b17lx+bNM48DAAAAgC8g6APVUFhovqo6VlTkxWIAAAAA4DII+kA11K9vvqo6FhXlxWIAAAAA4DII+kA1nDsnTZxY+bGJE83jAAAAAOAL2IwPqIY6daSkJLM9b565XL9+fTPkJyVJtWpZWR0AAAAAXOAwDMOwugh/VFxcrKioKBUVFSkyMtLqcuAlJ0+aG+8VFZnL9c+dY7d9AAAAAN5R3RzKHX3gKlSE+uho88+wMOtqAQAAAIDK8B19AAAAAABshKAPAAAAAICNEPQBAAAAALARgj4AAAAAADZC0AcAAAAAwEYI+gAAAAAA2AhBHwAAAAAAGyHoAwAAAABgIwR9AAAAAABshKAPAAAAAICNEPQBAAAAALARgj4AAAAAADZC0AcAAAAAwEYI+gAAAAAA2EiI1QX4K8MwJEnFxcUWVwIAAAAACAQV+bMij1aFoH+NSkpKJElNmza1uBIAAAAAQCApKSlRVFRUlccdxpV+FYBKlZeX66efflK9evXkcDisLgdeVFxcrKZNm+qHH35QZGSk1eUAl2COwtcxR+HrmKPwdczRwGUYhkpKStSkSRMFBVX9TXzu6F+joKAg3XTTTVaXAQtFRkbygxU+jTkKX8ccha9jjsLXMUcD0+Xu5FdgMz4AAAAAAGyEoA8AAAAAgI0Q9IGrFB4erpSUFIWHh1tdClAp5ih8HXMUvo45Cl/HHMWVsBkfAAAAAAA2wh19AAAAAABshKAPAAAAAICNEPQBAAAAALARgj4AAAAAADZC0EfAefnll3XnnXeqXr16atiwoQYNGqT9+/e7nHPmzBmNHz9eDRo0UN26dTVkyBAdOXLE5ZyJEyeqU6dOCg8PV4cOHSq9lmEYmjNnjmJjYxUeHq4bb7xRL730kqeGBpvw5hxdu3at7r77btWrV0/R0dEaMmSIDh486KGRwS7cMUe//vprJSYmqmnTpqpdu7batm2ruXPnXnKtjIwM3XHHHQoPD9ctt9yixYsXe3p4sAFvzdH3339fvXr1UnR0tCIjIxUfH6+1a9d6ZYzwb978OVph69atCgkJqfLfBLAXgj4CzqZNmzR+/Hjt2LFD69at07lz59S7d2+dPHnSec4zzzyjlStXavny5dq0aZN++ukn3X///Zf0NWrUKA0bNqzKaz399NNauHCh5syZo3379ik9PV133XWXR8YF+/DWHM3Ly9PAgQPVo0cPZWdna+3atfr5558r7Qe4mDvmaGZmpho2bKglS5Zo9+7deuGFF5SUlKT58+c7z8nLy1P//v3VvXt3ZWdna9KkSRo9ejRBClfkrTm6efNm9erVSx999JEyMzPVvXt3DRgwQFlZWV4dL/yPt+ZohcLCQg0fPlwJCQleGR98gAEEuKNHjxqSjE2bNhmGYRiFhYVGaGiosXz5cuc5e/fuNSQZ27dvv+TzKSkpxu23337J+3v27DFCQkKMffv2eax2BAZPzdHly5cbISEhRllZmfO99PR0w+FwGGfPnnX/QGBbNZ2jFZ588kmje/fuzr9PnTrVaNeuncs5w4YNM/r06ePmEcDuPDVHK3Prrbcaqamp7ikcAcPTc3TYsGFGcnJylf8mgP1wRx8Br6ioSJJ0/fXXSzJ/O3ru3Dn17NnTeU6bNm3UrFkzbd++vdr9rly5Uq1atdKqVavUsmVLtWjRQqNHj9bx48fdOwDYnqfmaKdOnRQUFKS0tDSVlZWpqKhIb7/9tnr27KnQ0FD3DgK25q45WlRU5OxDkrZv3+7ShyT16dPnquY5IHlujv5SeXm5SkpKLnsOUBlPztG0tDQdOHBAKSkpHqgcvirE6gIAK5WXl2vSpEnq3Lmz2rdvL0kqKChQWFiY6tev73Juo0aNVFBQUO2+Dxw4oO+//17Lly/XW2+9pbKyMj3zzDN64IEHtHHjRncOAzbmyTnasmVLffLJJxo6dKgef/xxlZWVKT4+Xh999JE7hwCbc9cc3bZtm959912tXr3a+V5BQYEaNWp0SR/FxcU6ffq0ateu7d7BwJY8OUd/ac6cOTpx4oSGDh3qtvphf56cozk5OXruuef02WefKSSE6BdI+F8bAW38+PH65ptvtGXLFrf3XV5ertLSUr311luKjY2VJC1atEidOnXS/v371bp1a7dfE/bjyTlaUFCgMWPGaMSIEUpMTFRJSYmmT5+uBx54QOvWrZPD4XD7NWE/7pij33zzjQYOHKiUlBT17t3bjdUB3puj77zzjlJTU/Xhhx+qYcOG13wtBB5PzdGysjI9/PDDSk1Ndf5bFIGDoI+ANWHCBK1atUqbN2/WTTfd5Hw/JiZGZ8+eVWFhoctvUY8cOaKYmJhq99+4cWOFhIS4/GBt27atJCk/P5+gjyvy9BxdsGCBoqKiNHv2bOd7S5YsUdOmTfX555/r7rvvdss4YF/umKN79uxRQkKCxo4dq+TkZJdjMTExlzxN4siRI4qMjORuPqrF03O0wt///neNHj1ay5cvv+TrJsDleHKOlpSUaOfOncrKytKECRMkmTeiDMNQSEiIPvnkE/Xo0cOzA4Rl+I4+Ao5hGJowYYI++OADbdy4US1btnQ53qlTJ4WGhmrDhg3O9/bv36/8/HzFx8dX+zqdO3fW+fPnlZub63zv22+/lSQ1b968hqOAnXlrjp46dUpBQa7/NxAcHCzJ/IcAUBV3zdHdu3ere/fuGjFiRKWPHo2Pj3fpQ5LWrVt3VfMcgclbc1SSli1bpkcffVTLli1T//79PTMg2I435mhkZKR27dql7Oxs52vcuHFq3bq1srOzFRcX59lBwlpW7gQIWOGJJ54woqKijIyMDOPw4cPO16lTp5znjBs3zmjWrJmxceNGY+fOnUZ8fLwRHx/v0k9OTo6RlZVlPP7440ZsbKyRlZVlZGVlGaWlpYZhGEZZWZlxxx13GF27djW++uorY+fOnUZcXJzRq1cvr44X/sdbc3TDhg2Gw+EwUlNTjW+//dbIzMw0+vTpYzRv3tzlWsAvuWOO7tq1y4iOjjYeeeQRlz6OHj3qPOfAgQNGRESE8eyzzxp79+41FixYYAQHBxtr1qzx6njhf7w1R5cuXWqEhIQYCxYscDmnsLDQq+OF//HWHP0ldt0PHAR9BBxJlb7S0tKc55w+fdp48sknjeuuu86IiIgwBg8ebBw+fNiln27dulXaT15envOcH3/80bj//vuNunXrGo0aNTJGjhxpHDt2zEsjhb/y5hxdtmyZ0bFjR6NOnTpGdHS0cd999xl79+710kjhr9wxR1NSUirto3nz5i7X+vTTT40OHToYYWFhRqtWrVyuAVTFW3O0qp+zI0aM8N5g4Ze8+XP0YgT9wOEwDMNwz9oAAAAAAABgNb6jDwAAAACAjRD0AQAAAACwEYI+AAAAAAA2QtAHAAAAAMBGCPoAAAAAANgIQR8AAAAAABsh6AMAAAAAYCMEfQAAAAAAbISgDwAAAACAjRD0AQAAAACwEYI+AACosZEjR8rhcFzyGj16tNWlAQAQcEKsLgAAANhD3759lZaW5vJeRESERdUAABC4uKMPAADcIjw8XDExMS6vyMhISdJ7772ndu3aKTw8XC1atNCf/vSnSz6/ePHiS1YEdOjQwcujAADA/xH0AQCAR2VmZmro0KF66KGHtGvXLs2YMUPTpk3T4sWLLzk3MjJShw8f1uHDhzV58mTvFwsAgA2wdB8AAHjUq6++qoSEBE2bNk2SFBsbqz179uiPf/yjRo4c6TyvtLRUYWFhiomJkSTVrVvXinIBAPB73NEHAAAetXfvXnXu3Nnlvc6dOysnJ0dlZWXO944dO+Zc6g8AAK4dQR8AAPiEAwcOqGXLllaXAQCA3yPoAwAAj2rbtq22bt3q8t7WrVsVGxur4OBg53ubN2/WPffc4+3yAACwHb6jDwAAPGry5Mm68847NXPmTA0bNkzbt2/X/Pnz9dprr0mSTp8+rYULFyo3N1f9+vVTQUGBJOnEiRM6f/68jh8/ruuvv97KIQAA4FcchmEYVhcBAAD828iRI1VYWKgVK1ZUevy9997T9OnTlZOTo8aNG+upp57SlClTJJmP1Xv00Uer7Ltbt27KyMjwQNUAANgTQR8AAFhq8eLFysjIqPRxe9nZ2Zo0aRJBHwCAq8B39AEAgKVq166tqKioSo+FhoaybB8AgKvEHX0AAAAAAGyEO/oAAAAAANgIQR8AAAAAABsh6AMAAAAAYCMEfQAAAAAAbISgDwAAAACAjRD0AQAAAACwEYI+AAAAAAA2QtAHAAAAAMBG/h+JURlqGUPhqgAAAABJRU5ErkJggg=="/>
          <p:cNvSpPr>
            <a:spLocks noGrp="1" noChangeAspect="1" noChangeArrowheads="1"/>
          </p:cNvSpPr>
          <p:nvPr>
            <p:ph type="body" idx="3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data:image/png;base64,iVBORw0KGgoAAAANSUhEUgAAA/oAAAIjCAYAAACzoGDyAAAAOnRFWHRTb2Z0d2FyZQBNYXRwbG90bGliIHZlcnNpb24zLjEwLjAsIGh0dHBzOi8vbWF0cGxvdGxpYi5vcmcvlHJYcgAAAAlwSFlzAAAPYQAAD2EBqD+naQAAqypJREFUeJzs3Xd4FGXXBvB70wMhCSUJCZ1QBUSKIL0KAelNED5UEFCBKF0QaQKhCQgoigpYUKr0Jr33DkKkJLQQAoRUSJ/vj/PuJiEJZJPNzpb7d1177WRnMnvSNnvmOc95NIqiKCAiIiIiIiIii2CjdgBEREREREREZDhM9ImIiIiIiIgsCBN9IiIiIiIiIgvCRJ+IiIiIiIjIgjDRJyIiIiIiIrIgTPSJiIiIiIiILAgTfSIiIiIiIiILwkSfiIiIiIiIyIIw0SciIiIiIiKyIEz0iYiIiIiIiCwIE30iIgt28+ZNDBo0CGXLloWTkxNcXV3RoEEDfPvtt3j+/Lna4RERERFRHrBTOwAiIsobW7duRffu3eHo6Ii+ffuiatWqSEhIwOHDhzFq1ChcuXIFS5YsUTtMIiIiIjIwjaIoitpBEBGRYQUFBeH1119H8eLFsXfvXnh7e6fbf+PGDWzduhWfffaZShESERERUV5h6T4RkQWaNWsWYmJi8Msvv2RI8gGgXLly6ZJ8jUaDIUOGYMWKFahYsSKcnJxQq1YtHDx4MMPn3r9/H/369YOXlxccHR1RpUoVLF26NNM4Jk2aBI1Gk+HWtGnTdMc1bdoUVatWzfD5c+bMgUajQXBwcLrHt2/fjkaNGiF//vwoUKAA3nnnHVy5ciXD51+7dg3dunVDoUKF4OTkhNq1a2PTpk2ZxppWcHAwNBoNli9frnssOjoatWrVQpkyZfDgwQPd47GxsRgxYgRKlCgBR0dHVKxYEXPmzEFm19GXL1/+yu+H9pi0X3NKSgpef/31DDGVLl0aH3zwQbrn2L9/PzQaDfbv35/u8RMnTsDPzw9ubm7Ily8fmjRpgiNHjmSI8f79++jfvz98fHzg6OiIMmXK4JNPPkFCQkKW8ae9aeP74IMP0j1esGBBNG3aFIcOHcrwnN9//z2qVKkCR0dH+Pj4YPDgwYiIiMhwXGbOnTuHNm3awNXVFS4uLmjRogWOHz+e7pgPPvgApUuXzvC5Go0GkyZN0n2s/X1Na9++fXB0dMTHH3+s9/O++P3Kly8fqlWrhp9//vmVX9ervtdp485uPFlJSUnBt99+i2rVqsHJyQkeHh7w8/PD6dOn0x33xx9/oFatWnB2dkahQoXQs2dP3L17N90xH3/8McqXL498+fKhUKFCaN68eY5/5vq8LmzcuBHvvPOO7vfW19cXX3/9NZKTkzOcU6PRoFOnThnOO2jQIGg0mkyfk4jI3LB0n4jIAm3evBlly5ZF/fr1s/05Bw4cwKpVq+Dv7w9HR0d8//338PPzw8mTJ3VvfB8+fIi33npLd2HAw8MD27dvR//+/REVFYXPP/8803MvXrwYLi4uAICxY8fm6mv7/fff8f7776N169aYOXMmnj17hsWLF6Nhw4Y4d+6cLqG7cuUKGjRogGLFiuGLL75A/vz5sXr1anTq1Anr1q1D586ds/2ciYmJ6Nq1K+7cuYMjR47oLp4oioIOHTpg37596N+/P9544w3s3LkTo0aNwv379zFv3rxMzzdv3jwUKVIEADBt2rRsfc2XLl3Kdrwv2rt3L9q0aYNatWph4sSJsLGxwbJly3RJWJ06dQAAISEhqFOnDiIiIjBw4EBUqlQJ9+/fx9q1a/Hs2TM0btwYv//+u+682ti//PJL3WNpf+eKFCmi+x7cu3cP3377Ldq2bYu7d+/C3d0dgCTXkydPRsuWLfHJJ58gMDAQixcvxqlTp3DkyBHY29tn+XVduXIFjRo1gqurK0aPHg17e3v8+OOPaNq0KQ4cOIC6devm+HsGABcuXECnTp3Qtm1bfPfddzl+Xu3POyoqCkuXLsWAAQNQunRptGzZ8pUxTJkyBWXKlNF9HBMTg08++cSg34f+/ftj+fLlaNOmDT766CMkJSXh0KFDOH78OGrXrg1AftZfffUVevTogY8++giPHj3CwoUL0bhxY5w7d07380xISECfPn1QvHhxhIeH48cff4Sfnx+uXr2KkiVLAsjdzzwry5cvh4uLC4YPHw4XFxfs3bsXEyZMQFRUFGbPnp3uWCcnJ2zduhVhYWHw9PQEADx//hyrVq2Ck5OT3s9NRGSSFCIisiiRkZEKAKVjx47Z/hwACgDl9OnTusdu376tODk5KZ07d9Y91r9/f8Xb21t5/Phxus/v2bOn4ubmpjx79izd4+PGjVMApDu+SpUqSpMmTdId16RJE6VKlSoZ4po9e7YCQAkKClIURVGio6MVd3d3ZcCAAemOCw0NVdzc3NI93qJFC6VatWpKXFyc7rGUlBSlfv36Svny5V/6/QgKClIAKMuWLVNSUlKU3r17K/ny5VNOnDiR7rgNGzYoAJSpU6eme7xbt26KRqNRbty4ke7xn376SQGg3L59O93Xnvb7sWzZsnRfc1xcnFKyZEmlTZs2upi0ypQpo/Tt2zfdc+zbt08BoOzbt0/3NZcvX15p3bq1kpKSojvu2bNnSpkyZZS3335b91jfvn0VGxsb5dSpUxm+J2k/N6vY03r//feVUqVKpXtsyZIlCgDl5MmTiqIoSlhYmOLg4KC0atVKSU5O1h23aNEiBYCydOnSTM+t1alTJ8XBwUG5efOm7rGQkBClQIECSuPGjXWPffjhh0rJkiUzfD4AZeLEibqPJ06cqGjfGgUHByve3t5Kw4YNlefPn+foeV/8WSqKovz3338KAGXWrFkv/dq0n/viz+LRo0cZ4s5uPJnZu3evAkDx9/fPsE/7Mw8ODlZsbW2VadOmpdt/6dIlxc7OLsPjaZ08eVIBoKxdu1ZRFP1+5tl9XVAUJcNrj6IoyqBBg5R8+fKlew3QnvP1119X5syZo3v8999/V4oXL640atQo0+ckIjI3LN0nIrIwUVFRAIACBQro9Xn16tVDrVq1dB+XLFkSHTt2xM6dO5GcnAxFUbBu3Tq0b98eiqLg8ePHulvr1q0RGRmJs2fPpjtnXFwcAGRrlCw5OTndOR8/foxnz56lO2bXrl2IiIhAr1690h1na2uLunXrYt++fQCA8PBw7N27Fz169EB0dLTuuCdPnqB169a4fv067t+/n63vy6hRo7BixQqsXr1aN/KttW3bNtja2sLf3z/d4yNGjICiKNi+fXu6xxMSEgAAjo6O2XpuAPjuu+/w5MkTTJw4McM+T09P3Lt376Wff/78eVy/fh3vvfcenjx5ovtexMbGokWLFjh48CBSUlKQkpKCDRs2oH379rpR3LReLGnPjpSUFN3znT9/Hr/99hu8vb1RuXJlAMDu3buRkJCAzz//HDY2qW9JBgwYAFdXV2zdujXLcycnJ+Off/5Bp06dULZsWd3j3t7eeO+993D48GHd34KnpyfCwsJ03/9X0f6eFChQAJs2bUr3+6vP82o9ffoUjx8/xq1btzBv3jzY2tqiSZMm2YrlVXIST1rr1q2DRqPJ9PdL+zP/+++/kZKSgh49eqT7uytatCjKly+v+7vTiouLw+PHj3H16lV8++23cHZ21v1O6fszz87rAgA4OzvrtrV/840aNcKzZ89w7dq1DMd/+OGHWLZsme7jZcuW4f33308XExGROWPpPhGRhXF1dQUgb3b1Ub58+QyPVahQAc+ePcOjR49gY2ODiIgILFmyJMtu/WFhYek+fvz4Mezt7ZEvX75XPv+1a9fg4eHx0mOuX78OAGjevHmm+7Vf+40bN6AoCr766it89dVXWcZarFixlz7fjz/+qJvn/PTp0wz7b9++DR8fnwwXVbSJ7O3bt9M9rp2DrJ3G8CqRkZGYPn06hg8fDi8vrwz769evjwULFmDlypVo3rw5bGxsEBkZme4Y7ffs/ffff+nzJCQkICoqyqDzk+/evZvuZ+rt7Y1169bpvn7t96dixYrpPs/BwQFly5bN8P1L69GjR3j27FmGzwXk+5+SkoK7d++iSpUqqF+/PmbOnInx48fD39//lRee2rVrh8DAQHh6embotaDP82rVrFlTt+3o6IhFixZluGiUUzmJJ62bN2/Cx8cHhQoVyvI5rl+/DkVRMn2NAJCh1H758uW66QVFixbFrl27UKpUKQD6/8yz87oAyPSF8ePHY+/evRkubLz4NwEAvXv3xujRo3Hy5El4enpi//79+PHHH3H48OFXPhcRkTlgok9EZGFcXV3h4+ODy5cvG/S8KSkpAIA+ffpkmTS+/vrr6T4ODg5GyZIlszUaXLp0afz000/pHluzZk26iwraGH7//XcULVo0wzns7OzSHTdy5Ei0bt060+crV67cK2M6fvw4pk2bhlOnTmHYsGHw8/PTza3PidDQULi4uCB//vzZOn7mzJmwsbHBqFGj8OTJkwz7x40bhyNHjqBXr15ZnkP7vZg9ezbeeOONTI9xcXFBeHh4tmLSh5eXF/744w8AkmwtXboUfn5+OHz4MKpVq2bw58tKhw4d0K9fP8yePTvDfO3MXLt2Ddu3b0ePHj0wYsSIdCO/OfHHH3/Ay8sLcXFx2Lt3LwYPHgwnJ6cMjRRNVUpKCjQaDbZv3w5bW9sM+1+8cNW+fXuUK1cOYWFh+OGHH/Duu+/i8OHDmTZEfJXsvC5ERESgSZMmcHV1xZQpU+Dr6wsnJyecPXsWY8aM0f0NpOXh4YH27dtj2bJl8PLyQoMGDbL1mkBEZC6Y6BMRWaB27dphyZIlOHbsGOrVq5etz9GO/Kb133//IV++fLoRtQIFCiA5OTlbTcSSkpJw4cIF+Pn5Zev58+fPn+G858+fT/exr68vACnFflkM2hJme3v7bMWalX79+mHcuHEICQnBa6+9hmHDhqVrRleqVCns3r0b0dHR6Ub1taXC2lFMrX///Vc32v8qISEh+PbbbxEQEIACBQpkmugXKVIEx44dw7///ovQ0FAA0kBu5MiRumO03zNXV9eXfi88PDzg6upq0AtETk5O6Z6zQ4cOKFSoEBYtWoQff/xR9/0JDAxMV3aekJCAoKCgV8abL18+BAYGZth37do12NjYoESJErrHfvnlF0yYMAE3b97UJX5vv/12pufetGkTGjVqhICAAAwZMgR9+vRBixYtcvS8ANCgQQNdktuuXTtcuXIFAQEBBkn0cxJPWr6+vti5cyfCw8OzHNX39fWFoigoU6YMKlSo8MqYihUrpquW6dKlC4oUKYLFixdj5syZev/Ms/O6sH//fjx58gR///03GjdurHs8KCjopXH269cPvXv3hpubW4ZVDIiIzB0nIhERWaDRo0cjf/78+Oijj/Dw4cMM+2/evIlvv/023WPHjh1LN8f+7t272LhxI1q1agVbW1vY2tqia9euWLduXabJ4KNHj9J9/M8//yAyMhIdO3Y00FcFtG7dGq6urpg+fToSExOzjMHT0xNNmzbFjz/+mG4pvKxizUqjRo0AAD4+Ppg5cyb++OMP/PPPP7r9bdu2RXJyMhYtWpTu8+bNmweNRoM2bdroHrt79y6OHDmS5bSDF02ePBleXl4ZlnV7kY2NDapWrYqWLVuiZcuW6fosAECtWrXg6+uLOXPmICYmJsPna78XNjY26NSpEzZv3pxhWTUAmS4XqK+EhAQkJSUhPj4eANCyZUs4ODhgwYIF6c7/yy+/IDIyEu+8806W57K1tUWrVq2wcePGdMusPXz4EH/++ScaNmyom8qhVapUKTRv3lz3vcqK9uf+6aefon79+hg0aBCeP3+e4+d90fPnz3Xfg9zKbTxdu3aFoiiYPHlyhn3an0mXLl1ga2uLyZMnZ/g9UBQl04tQWtppIYb4mWdFW2WQ9nwJCQn4/vvvX/p5fn5+yJ8/P8LDw9GjRw+9n5eIyJRxRJ+IyAL5+vrizz//xLvvvovKlSujb9++qFq1KhISEnD06FGsWbMmw2hi1apV0bp163TL6wFIlwDMmDED+/btQ926dTFgwAC89tprCA8Px9mzZ7F7925d+feqVaswcuRIODo64vnz57rybUDe+CcnJ2PDhg2ZrmX9Mq6urli8eDH+7//+DzVr1kTPnj3h4eGBO3fuYOvWrWjQoIEu6f7uu+/QsGFDVKtWDQMGDEDZsmXx8OFDHDt2DPfu3cOFCxf0eu6BAwfizz//xMcff4zLly8jX758aN++PZo1a4Yvv/wSwcHBqF69Ov755x9s3LgRn3/+uW40ffHixQgICEC+fPkyNO7Lyj///IMVK1bAwcFBrzhfZGNjg59//hlt2rRBlSpV8OGHH6JYsWK4f/8+9u3bB1dXV2zevBkAMH36dPzzzz9o0qQJBg4ciMqVK+PBgwdYs2YNDh8+rFtCLbtiY2PTle7//vvviIuL0y1t6OHhgbFjx2Ly5Mnw8/NDhw4dEBgYiO+//x5vvvkm+vTp89LzT506Fbt27ULDhg3x6aefws7ODj/++CPi4+Mxa9Ys/b9ZL9BoNPj555/xxhtvYOLEibpz6vu8GzZsQJEiRXSl+4cOHcpyKcqcyM33oVmzZvi///s/LFiwANevX4efnx9SUlJw6NAhNGvWDEOGDIGvry+mTp2KsWPHIjg4GJ06dUKBAgUQFBSE9evXY+DAgRg5ciQuXbqEESNGoHnz5vD09ERISAiWLl2KlJQU3fSS3P7MM1O/fn0ULFgQ77//Pvz9/aHRaPD777+/8uKUra0trl69CkVRsj2dhojIbBi9zz8RERnNf//9pwwYMEApXbq04uDgoBQoUEBp0KCBsnDhwnRLTgFQBg8erPzxxx9K+fLlFUdHR6VGjRq6JdrSevjwoTJ48GClRIkSir29vVK0aFGlRYsWypIlS3THlCpVSrdkX1a3tEuv6bOMlqLIEnKtW7dW3NzcFCcnJ8XX11f54IMP0i0PqCiKcvPmTaVv375K0aJFFXt7e6VYsWJKu3btdEt9ZSXt8nppBQYGKk5OTsqwYcN0j0VHRyvDhg1TfHx8FHt7e6V8+fLK7Nmz0y1HV6dOHaV79+7KtWvXMjxXVsvrvfHGG+nOkVVML3pxeT2tc+fOKV26dFEKFy6sODo6KqVKlVJ69Oih7NmzJ91xt2/fVvr27at4eHgojo6OStmyZZXBgwcr8fHxr4w9rffffz/dz9vFxUWpWbOm8vvvv2c4dtGiRUqlSpUUe3t7xcvLS/nkk0+Up0+fvvTr1Dp79qzSunVrxcXFRcmXL5/SrFkz5ejRo9n6XLxkeb20Jk+erNjZ2Slnz57V63m1P0vtzcHBQSlXrpwyYcKEdH9/mdFneb3cfh+SkpKU2bNnK5UqVVIcHBwUDw8PpU2bNsqZM2fSHbdu3TqlYcOGSv78+ZX8+fMrlSpVUgYPHqwEBgYqiiJL+nXo0EHx8vJS7O3tFW9vb6Vdu3bK4cOHMzxndn7m+rwuHDlyRHnrrbcUZ2dnxcfHRxk9erSyc+fODH8LWZ0zu/uJiMyFRlEMUItHRERmTaPRYPDgwRlK0HOqdOnSmDRpUpZzkPfv348PPvggXakxERERERkG5+gTERERERERWRAm+kREZHCdO3fWzU/PjJeXl26eNhEREREZFkv3iYjI4KX7RERERKQedt0nIiKDLJ1GRERERKaBpftEREREREREFoSJPhEREREREZEFYel+DqWkpCAkJAQFChSARqNROxwiIiIiIiKycIqiIDo6Gj4+PrCxyXrcnol+DoWEhKBEiRJqh0FERERERERW5u7duyhevHiW+5no51CBAgUAyDfY1dVV5WiIiIiIiIjI0kVFRaFEiRK6fDQrTPRzSFuu7+rqykSfiIiIiIiIjOZV08fZjI+IiIiIiIjIgjDRJyIiIiIiIrIgqib6kyZNgkajSXerVKmSbv+gQYPg6+sLZ2dneHh4oGPHjrh27dpLz/nBBx9kOKefn1+6Y8LDw9G7d2+4urrC3d0d/fv3R0xMTJ58jURERERERETGpPqIfpUqVfDgwQPd7fDhw7p9tWrVwrJly3D16lXs3LkTiqKgVatWSE5Ofuk5/fz80p3zr7/+Sre/d+/euHLlCnbt2oUtW7bg4MGDGDhwYJ58fURERERERETGpHozPjs7OxQtWjTTfWmT79KlS2Pq1KmoXr06goOD4evrm+U5HR0dszzn1atXsWPHDpw6dQq1a9cGACxcuBBt27bFnDlz4OPjk4uvhoiIiIiIiEhdqo/oX79+HT4+Pihbtix69+6NO3fuZHpcbGwsli1bhjJlyrxy/fr9+/fD09MTFStWxCeffIInT57o9h07dgzu7u66JB8AWrZsCRsbG5w4cSLLc8bHxyMqKirdjYiIiIiIiMjUqJro161bF8uXL8eOHTuwePFiBAUFoVGjRoiOjtYd8/3338PFxQUuLi7Yvn07du3aBQcHhyzP6efnh99++w179uzBzJkzceDAAbRp00ZX7h8aGgpPT890n2NnZ4dChQohNDQ0y/MGBATAzc1Nd3vVxQYiIiIiIiIiNWgURVHUDkIrIiICpUqVwty5c9G/f38AQGRkJMLCwvDgwQPMmTMH9+/fx5EjR+Dk5JStc966dQu+vr7YvXs3WrRogenTp+PXX39FYGBguuM8PT0xefJkfPLJJ5meJz4+HvHx8bqPo6KiUKJECURGRsLV1TWHXzERERERERFR9kRFRcHNze2Veajqpftpubu7o0KFCrhx44buMTc3N5QvXx6NGzfG2rVrce3aNaxfvz7b5yxbtiyKFCmiO2fRokURFhaW7pikpCSEh4dnOa8fkHn/rq6u6W5EREREREREpsakEv2YmBjcvHkT3t7eme5XFAWKoqQbWX+Ve/fu4cmTJ7pz1qtXDxEREThz5ozumL179yIlJQV169bN3RdAREREREREpDJVE/2RI0fiwIEDCA4OxtGjR9G5c2fY2tqiV69euHXrFgICAnDmzBncuXMHR48eRffu3eHs7Iy2bdvqzlGpUiXdCH9MTAxGjRqF48ePIzg4GHv27EHHjh1Rrlw5tG7dGgBQuXJl+Pn5YcCAATh58iSOHDmCIUOGoGfPnuy4T0RERERERGZP1eX17t27h169euHJkyfw8PBAw4YNcfz4cXh4eCAxMRGHDh3C/Pnz8fTpU3h5eaFx48Y4evRoumZ6gYGBiIyMBADY2tri4sWL+PXXXxEREQEfHx+0atUKX3/9NRwdHXWfs2LFCgwZMgQtWrSAjY0NunbtigULFhj96yciIiIiIiIyNJNqxmdOstsEgYiIiIiIiMgQzLIZHxERERERERHlDhN9IiKiLMTGAgkJQFiY3MfGqh0RERER0asx0SciIspEXBwwaxbg5ZV6mzVLHiciIiIyZao24yMiIjJFsbGS1E+ZkvpYRETqx6NHA/nzqxIaERER0StxRJ+IiOgF9vZAVouxLFgg+4mIiIhMFRN9IiKiF0REyC2rff9b1ZWIiIjIJDHRJyIieoG7u9yy2ufmZsRgiIiIiPTERJ+IiOgFiYmAv3/m+/z9ZT8RERGRqWIzPiIiohfkzw+MHQukpACLFkm5vrs7MHSoPO7kpHaERERERFljok9ERJSJmBigVi3g3j0gKgpwdQX27AEURe3IiIiIiF6OpftERESZ2L0b6NwZaNcOKFoUaNQI6NgR2LpV7ciIiIiIXo6JPhERUSb27pX7mjUBjQZo1Uo+XrlSvZiIiIiIsoOJPhERUSa0iX7z5nLfs6fcb9kipfxEREREpoqJPhER0Qtu3wZu3gRsbaVkHwCqVwcqVgTi44GNG9WNj4iIiOhlmOgTERG9QDua/+ab0oQPkPL9Xr1km+X7REREZMqY6BMREb1Am+i3aJH+8Xfflft//gGePDFuTERERETZxUSfiIgoDUXJOD9fq1Il4I03gKQkYN06o4dGRERElC1M9ImIiNIIDARCQgBHR6BevYz7Wb5PREREpo6JPhERURra0fz69QFn54z7e/SQ+/375YIAERERkalhok9ERJRGVvPztUqXlpF+RQHWrDFaWERERETZxkSfiIjof1JSgH37ZPvF+flpsXyfiIiITBkTfSIiov+5cAEIDwdcXIDatbM+rnt3wMYGOH4cCAoyXnxERERE2cFEn4iI6H+0ZfuNGwP29lkfV7Qo0LSpbK9aledhEREREemFiT4REdH/vGp+flos3yciIiJTxUSfiIgIQGIicPCgbL9sfr5Wly6AnZ2U+1+9mrexEREREemDiT4RERGAU6eAmBigUCHg9ddffXyhQkDr1rLNUX0iIiIyJUz0iYiIkFq236yZNNrLDm35/l9/yXJ7RERERKaAiT4RERH0m5+v1aED4OQEXL8OnDuXN3ERERER6YuJPhERWb3nz4GjR2U7O/PztQoUANq1k22W7xMREZGpYKJPRERW7+hRID4e8PEBKlTQ73PTdt9PSTF8bERERET6YqJPRERWT1u237w5oNHo97lt2sjI/t27wLFjho+NiIiISF9M9ImIyOrlZH6+lrMz0KmTbLN8n4iIiEwBE30iIrJqUVGytB4gHfdzQlu+v3o1kJRkmLiIiIiIcoqJPhERWbWDB4HkZMDXFyhVKmfnaNkSKFQICAsD9u83aHhEREREemOiT0REVi3t/PycsrcHunWTbZbvExERkdqY6BMRkVXLzfz8tLTl++vWSQd/IiIiIrUw0SciIqv1+DFw4YJsN22au3M1agR4ewMREcA//+Q2MiIiIqKcY6JPRERWa98+ua9aFfDyyt25bG2BHj1km+X7REREpCYm+kREZLUMMT8/LW35/saNwLNnhjknERERkb6Y6BMRkdUy1Px8rTp1gNKlgdhYYMsWw5yTiIiISF9M9ImIyCrduwf89x9gYwM0bmyYc2o0QM+ess3yfSIiIlILE30iIrJK2tH8WrUAd3fDnVdbvr9tGxAZabjzEhEREWUXE30iIrJKhp6fr1WtGlC5siyxt2GDYc9NRERElB1M9ImIyOooiuHn52uxfJ+IiIjUxkSfiIiszs2bwN27gL090KCB4c+vTfR37QIePTL8+YmIiIhehok+ERFZnT175L5ePSBfPsOfv0IFoGZNIDkZWLfO8OcnIiIiehkm+kREZHXyan5+WizfJyIiIrUw0SciIquSkgLs2yfbhp6fn9a778r9wYPA/ft59zxEREREL1I10Z80aRI0Gk26W6VKlXT7Bw0aBF9fXzg7O8PDwwMdO3bEtWvXsjxfYmIixowZg2rVqiF//vzw8fFB3759ERISku640qVLZ3jeGTNm5NnXSUREpuPKFZk3ny8fUKdO3j1PyZIy/19RgNWr8+55iIiIiF6k+oh+lSpV8ODBA93t8OHDun21atXCsmXLcPXqVezcuROKoqBVq1ZITk7O9FzPnj3D2bNn8dVXX+Hs2bP4+++/ERgYiA4dOmQ4dsqUKemed+jQoXn2NRIRkenQzs9v1AhwcMjb52L5PhEREanBTvUA7OxQtGjRTPcNHDhQt126dGlMnToV1atXR3BwMHx9fTMc7+bmhl27dqV7bNGiRahTpw7u3LmDkiVL6h4vUKBAls+bmfj4eMTHx+s+joqKyvbnEhGR6cirZfUy07078NlnwMmT0uk/k39dRERERAan+oj+9evX4ePjg7Jly6J37964c+dOpsfFxsZi2bJlKFOmDEqUKJHt80dGRkKj0cDd3T3d4zNmzEDhwoVRo0YNzJ49G0lJSS89T0BAANzc3HQ3fWIgIiLTkJQEHDgg23nZiE/Lyyv1eVatyvvnIyIiIgJUTvTr1q2L5cuXY8eOHVi8eDGCgoLQqFEjREdH6475/vvv4eLiAhcXF2zfvh27du2CQzZrLePi4jBmzBj06tULrq6uusf9/f2xcuVK7Nu3D4MGDcL06dMxevTol55r7NixiIyM1N3u3r2bsy+aiIhUc/YsEBUFuLsDb7xhnOfs1UvuWb5PRERExqJRFEVROwitiIgIlCpVCnPnzkX//v0ByIh8WFgYHjx4gDlz5uD+/fs4cuQInJycXnquxMREdO3aFffu3cP+/fvTJfovWrp0KQYNGoSYmBg4OjpmK9aoqCi4ubkhMjLypecmIiLTERAAjBsHdOoErF9vnOd8+lRG9hMTgcuXgSpVjPO8REREZHmym4eqXrqflru7OypUqIAbN27oHnNzc0P58uXRuHFjrF27FteuXcP6V7w7S0xMRI8ePXD79m3s2rXrlYl43bp1kZSUhODgYEN8GUREZKKMOT9fq2BBwM9PtjmqT0RERMZgUol+TEwMbt68CW9v70z3K4oCRVHSNcV7kTbJv379Onbv3o3ChQu/8nnPnz8PGxsbeHp65jh2IiIybfHxgHZhF2PMz08rbfm+6dTRERERkaVSNdEfOXIkDhw4gODgYBw9ehSdO3eGra0tevXqhVu3biEgIABnzpzBnTt3cPToUXTv3h3Ozs5o27at7hyVKlXSjfAnJiaiW7duOH36NFasWIHk5GSEhoYiNDQUCQkJAIBjx45h/vz5uHDhAm7duoUVK1Zg2LBh6NOnDwoWLKjK94GIiPLe8eNAXJyU0VeubNznbt8ecHYGbtwAzpwx7nMTERGR9VF1eb179+6hV69eePLkCTw8PNCwYUMcP34cHh4eSExMxKFDhzB//nw8ffoUXl5eaNy4MY4ePZpu5D0wMBCRkZEAgPv372PTpk0AgDde6LK0b98+NG3aFI6Ojli5ciUmTZqE+Ph4lClTBsOGDcPw4cON9nUTEZHx7dkj982bAxqNcZ/bxUWS/dWrZVS/dm3jPj8RERFZF5NqxmdO2IyPiMi8NGwIHDkC/Pwz8L9+r0a1YQPQuTNQvDhw+zZgY1KT54iIiMgcmGUzPiIiorwQEwOcOCHbxp6fr+XnB7i6AvfuyQUHIiIiorzCRJ+IiCze4cNAUhJQujRQpow6MTg5yYg+wO77RERElLeY6BMRkcVLOz9fTdru+2vWyIUHIiIiorzARJ+IiCze3r1y36KFunE0bw4UKQI8epQaExEREZGhMdEnIiKLFh4OnDsn282aqRuLvT3QrZtss3yfiIiI8goTfSIismgHDgCKAlSuDHh7qx1Navn+338D8fHqxkJERESWiYk+ERFZNFOZn6/VsCHg4wNERgI7dqgdDREREVkiJvpERGTRTGV+vpaNDfDuu7LN8n0iIiLKC0z0iYjIYj14AFy9Cmg0QJMmakeTSlu+v2kTEBurbixERERkeZjoExGRxdq3T+5r1AAKFVI3lrRq1wbKlgWePQM2b1Y7GiIiIrI0TPSJiMhimdr8fC2NBujZU7ZZvk9ERESGxkSfiIgslqnNz09LW76/fTsQEaFqKERERGRhmOgTEZFFCgoCgoMBOzvpdG9qqlYFqlQBEhKA9evVjoaIiIgsCRN9IiKySNqy/bp1ARcXdWPJCsv3iYiIKC8w0SciIoukLds3tfn5aWkT/T17gLAwdWMhIiIiy8FEn4iILI6imPb8fK1y5aQDf3IysHat2tEQERGRpWCiT0REFufqVeDhQ8DJCXjrLbWjeTmW7xMREZGhMdEnIiKLo52f37Ah4Oiobiyv8u67cn/oEHD3rrqxEBERkWVgok9ERBbHHObnaxUvDjRqJNurV6sbCxEREVkGJvpERGRRkpOB/ftl25Tn56fF8n0iIiIyJCb6RERkUc6fByIiAFdXoGZNtaPJnm7dAFtb4PRp4Pp1taMhIiIic8dEn4iILIp2fn6TJoCdnbqxZJenZ2r1wapV6sZCRERE5o+JPhERWRRzmp+fFsv3iYiIyFCY6BMRkcVISJDu9YD5zM/X6twZcHAArlwBLl1SOxoiIiIyZ0z0iYjIYpw8CTx7Bnh4AFWqqB2NftzdgTZtZJuj+kRERJQbTPSJiMhiaOfnN2sG2Jjhf7i05fuKom4sREREZL7M8G0QERFR5sx1fr5W+/ZAvnzArVvAqVNqR0NERETmiok+ERFZhGfPgGPHZNvc5udr5c8PdOgg2yzfJyIiopxiok9ERBbhyBEgMREoUQLw9VU7mpzTlu+vWgWkpKgbCxEREZknJvpERGQRtPPzmzcHNBp1Y8kNPz/AzQ0ICUldQYCIiIhIH0z0iYjIImjn55tr2b6WoyPQpYtss3yfiIiIcoKJPhERmb2ICODMGdlu1kzVUAxCW76/dq1MRyAiIiLSBxN9IiIyewcPynz2ChWA4sXVjib3mjcHPDyAx49TpyQQERERZRcTfSIiMntp5+dbAjs7oHt32Wb5PhEREemLiT4REZk9S5mfn5a2fH/9eiAuTt1YiIiIyLww0SciIrP28CFw+bJsN22qaigG1aCBTEOIigK2b1c7GiIiIjInTPSJiMis7d8v99WrA0WKqBqKQdnYAO++K9ss3yciIiJ9MNEnIiKzZmnz89Pq1UvuN28GYmLUjYWIiIjMBxN9IiIya5Y4P1+rZk2gXDng+XNg0ya1oyEiIiJzwUSfiIjM1u3bwM2bgK0t0KiR2tEYnkaT2pSP5ftERESUXUz0iYjIbO3bJ/dvvgm4uqobS17Rlu/v2AE8fapuLERERGQemOgTEZHZsuT5+VqvvQZUqwYkJgJ//612NERERGQOmOgTEZFZUhTLnp+fFsv3iYiISB9M9ImIyCz99x8QEgI4OgL16qkdTd7SJvp79wIPH6obCxEREZk+JvpERGSWtKP59esDzs7qxpLXypYF6tQBUlKANWvUjoaIiIhMHRN9IiIyS9YwPz8tlu8TERFRdjHRJyIis5OSktpx39Ln52v16CHL7R05Aty5o3Y0REREZMpUTfQnTZoEjUaT7lapUiXd/kGDBsHX1xfOzs7w8PBAx44dce3atZeeU1EUTJgwAd7e3nB2dkbLli1x/fr1dMeEh4ejd+/ecHV1hbu7O/r374+YmJg8+RqJiMjwLl4EwsMBFxegdm21ozGOYsWAxo1le9UqdWMhIiIi06b6iH6VKlXw4MED3e3w4cO6fbVq1cKyZctw9epV7Ny5E4qioFWrVkhOTs7yfLNmzcKCBQvwww8/4MSJE8ifPz9at26NuLg43TG9e/fGlStXsGvXLmzZsgUHDx7EwIED8/TrJCIiw9HOz2/cGLC3VzcWY2L5PhEREWWHRlEURa0nnzRpEjZs2IDz589n6/iLFy+ievXquHHjBnx9fTPsVxQFPj4+GDFiBEaOHAkAiIyMhJeXF5YvX46ePXvi6tWreO2113Dq1CnU/t8w0I4dO9C2bVvcu3cPPj4+2YolKioKbm5uiIyMhKura/a+YCIiMoh33gG2bQPmzAFGjFA7GuN5/BgoWhRITgYCA4EKFdSOiIiIiIwpu3mo6iP6169fh4+PD8qWLYvevXvjThYTD2NjY7Fs2TKUKVMGJUqUyPSYoKAghIaGomXLlrrH3NzcULduXRw7dgwAcOzYMbi7u+uSfABo2bIlbGxscOLEiSzjjI+PR1RUVLobEREZX2IicPCgbFvL/HytIkWAt9+WbY7qExERUVZUTfTr1q2L5cuXY8eOHVi8eDGCgoLQqFEjREdH6475/vvv4eLiAhcXF2zfvh27du2Cg4NDpucLDQ0FAHh5eaV73MvLS7cvNDQUnp6e6fbb2dmhUKFCumMyExAQADc3N90tq4sNRESUt06fBmJigEKFgNdfVzsa49OW7//1F6BeTR4RERGZMlUT/TZt2qB79+54/fXX0bp1a2zbtg0RERFYvXq17pjevXvj3LlzOHDgACpUqIAePXqkm29vLGPHjkVkZKTudvfuXaPHQEREqfPzmzUDbFSvSzO+Tp0AR0fg2jXg0iW1oyEiIiJTZFJvkdzd3VGhQgXcuHFD95ibmxvKly+Pxo0bY+3atbh27RrWr1+f6ecXLVoUAPDw4cN0jz98+FC3r2jRoggLC0u3PykpCeHh4bpjMuPo6AhXV9d0NyIiMr49e+S+eXN141CLmxvQtq1s//WXurEQERGRaTKpRD8mJgY3b96Et7d3pvsVRYGiKIiPj890f5kyZVC0aFHs0b4LhDQrOHHiBOrVqwcAqFevHiIiInDmzBndMXv37kVKSgrq1q1rwK+GiIgM7flz4OhR2ba2+flppe2+z/J9IiIiepGqif7IkSNx4MABBAcH4+jRo+jcuTNsbW3Rq1cv3Lp1CwEBAThz5gzu3LmDo0ePonv37nB2dkZb7VAGgEqVKulG+DUaDT7//HNMnToVmzZtwqVLl9C3b1/4+PigU6dOAIDKlSvDz88PAwYMwMmTJ3HkyBEMGTIEPXv2zHbHfSIiUsexY0B8PODjY90d59u1A/LnB4KDgZMn1Y6GiIiITI2dmk9+79499OrVC0+ePIGHhwcaNmyI48ePw8PDA4mJiTh06BDmz5+Pp0+fwsvLC40bN8bRo0fTNdMLDAxEZGSk7uPRo0cjNjYWAwcOREREBBo2bIgdO3bAyclJd8yKFSswZMgQtGjRAjY2NujatSsWLFhg1K+diIj0p52f37w5oNGoG4ua8uUDOnYE/vxTyvdZkEZERERpaRSFRX85kd31C4mIyHDq1QOOHweWLgU+/FDtaNS1eTPQoQPg7Q3cvQvY2qodEREREeW17OahJjVHn4iIKCtRUcCpU7JtrY340mrdGnB3Bx48AA4dUjsaIiIiMiVM9ImIyCwcOgQkJwO+vkCpUmpHoz4HB6BrV9lm930iIiJKi4k+ERGZhbTz80lou++vXQskJqobCxEREZkOJvpERGQWtCunMtFP1awZ4OUFhIcDu3erHQ0RERGZCib6RERk8h4/Bi5ckO1mzdSNxZTY2gLdu8s2y/eJiIhIi4k+ERGZvP375b5qVRnBplTa8v0NG4Dnz1UNhYiIiEwEE30iIjJ5nJ+ftXr1gJIlgehoYNs2taMhIiIiU8BEn4iITB7n52fNxgZ4913ZXrlS3ViIiIjINDDRJyIik3bvHvDff5LQNmmidjSmSVu+v2WLjOwTERGRdWOiT0REJm3fPrmvVQtwd1c1FJNVowZQoQIQFwds3Kh2NERERKQ2JvpERGTSWLb/ahpN6qg+y/eJiIiIiT4REZksRUltxNeihbqxmDptor9zJxAerm4sREREpC4m+kREZLJu3gTu3gXs7YEGDdSOxrRVrgxUrw4kJQHr1qkdDRER5ZXYWCAhAQgLk/vYWLUjIlPERJ+IiEyWdjS/Xj0gXz51YzEHLN8nIrJscXHArFmAl1fqbdYseZwoLSb6RERksjg/Xz/aZfb27QMePFA3FiIiMqzYWCAgAJgyBYiIkMciIuTjgACO7FN6TPSJiMgkpaSkdtzn/PzsKVMGeOst6W2wZo3a0RARkSHZ2wMLFmS+b8EC2U+kxUSfiIhM0pUrwKNHUrJfp47a0ZgPlu8TEVmmiIjUkfzM9kVGGjEYMnlM9ImIyCRp5+c3agQ4OKgbiznp3l2W2zt2DAgOVjsaIiIyhGvXABcXwN098/3u7oCbmzEjIlPHRJ+IiEwS5+fnjI8P0LSpbK9apWooRESUSykpwDffAG+8AezaBQwZkvlx/v5AYqJRQyMTx0SfiIhMTlIScOCAbHN+vv5Yvk9EZP6Cg+Vi98iRQHw8sH07MHYsMGFC6si+uzswfjwwYgSQP7+KwZLJYaJPREQm5+xZICpK3sC88Yba0Zifrl0BOzvg/Hkp9yQiIvOhKMCyZcDrr8tF7/z5gSVLgMWLpW/N6NHAw4dAWJissFKzpkxz+/dftSMnU8JEn4iITI52fn7TpoCtraqhmKXChYFWrWSbo/pEROYjLAzo3Bno1w+IjgYaNAAuXAAGDJD+K4Ak/g4OgIcH4OgI/PILcPGifE5ysrrxk+lgok9ERCaH8/NzL235vqKoGwsREb3axo1A1apyb28PzJghI/q+vll/jkYD/Pgj4OoKnDgBzJ9vtHDJxDHRJyIikxIfDxw+LNucn59zHTsCTk5AYKCMBhERkWmKipLR+E6dZFnZatWAU6eAMWOyV9VWrBgwd65sjx8P/PdfnoZLZoKJPhERmZTjx4G4OMDLC6hcWe1ozJerK/DOO7L911/qxkJ5JzYWSEiQct+EBPmYiMzHgQMyF3/ZMhmdHz1akvzq1fU7T79+MmUrLg7o31+69ZN1Y6JPREQmRTs/v3nz1PmIlDMs37dscXHArFlyUUx7mzVLHici0xYXJ930mzUDbt8GypSRpH/mTJl3ry+NRhr2ubhIVdx33xk+ZjIvTPSJiMikcH6+4bzzjrzpu3NHKiXIcsTGAgEBwJQpQESEPBYRIR8HBHBkn8iUnTsH1K4NfPONXIT96COZYtWoUe7OW6qUXOwDgC++AG7dyn2sZL6Y6BMRkcmIiZFmQgDn5xuCs7PM+QRYvm9p7O2BBQsy37dggewnItOSlARMnw7UrQtcuQJ4egKbNgE//QQUKGCY5xg0SFasefZMLiCwmst6MdEnIiKTcfiwvBEqXVrKGCn3tOX7q1dz2SVLEhGROpKf2b7ISCMGQ0SvdOMG0Lgx8OWXQGIi0KULcPky0L69YZ/Hxgb4+WcgXz5g3z4p5yfrxESfiIhMRtr5+WQYb78NFCoEPHwo8z/JMri7yy2rfW5uRgyGiLKkKMAPP0hzvWPHpFHqb78Ba9cCHh5585y+vlI5AACjRsn0LbI+TPSJiMhkcH6+4Tk4AF27yjbL9y3Hw4fAkCGZ7/P3lxFDIlJXSAjQti3wySdSSt+8OXDpEvB//5f3zWaHDgUaNACio4GBA1nCb42Y6BMRkUkID5cGRQATfUPTlu+vWydLsJF5u3UL6N5dEvqvvkod2Xd3lzW0P/tMynaJSD2rVwPVqgE7dgBOTsD8+cCuXUDJksZ5fhsbYOlSee6dO4Hly43zvGQ6mOgTEZFJOHBARhwqVwa8vdWOxrI0aQIULQo8fSpvNMl8xcRIg8UTJ2REf9QoGd0PCwNCQ4E335RRvJUr1Y6UyDo9fQq89x7w7rtyAbtWLeDsWbkAZ2PkzKtCBVmJAwCGDQPu3zfu85O6mOgTEZFJ4Pz8vGNrC/ToIdss3zdfigJ8+KGU/np5AXPnSqduBweZ6+voKPuuXZP1uWNi1I6YyLrs2iWj+H/9Ja+7EybIvPzKldWLafhwoE4dadD58ccs4bcmTPSJiMgkcH5+3tKW72/cKHNFyfzMmCENvOztgb//BooVy3jMiBFA2bIyN3jaNOPHSGSNnj2TCptWrWTUvEIF4OhRYPJk9Ze6tLWVEn4HB2DLFuDPP9WNh4yHiT4RqSY2VuYLh4XJfWys2hGRWh48AK5eleZETZuqHY1leustoFQpGeXdtk3taEhf27bJslwA8N13QP36mR/n5ATMmyfb33wDXL9unPiIrNWJE0CNGvJ3CUjCf+6cjKKbiipVpLoAkN4eoaHqxkPGwUSfiFQRFwfMmiXlp9rbrFnyOFmfffvkvkYNWQqODE+jSR3VZ/m+efnvP5nzqyhSejtgwMuPb98e8POTzvuff26UEImsTmKiJM8NGsjfaLFiwD//AAsXmmYzzNGj5X9seHjWK3aQZWGiT0RGFxsLBARIg5iICHksIkI+DgjgyL414vx849Am+lu3AlFR6sZC2RMVJc33IiMlofj221d/jkYjx9nbSyXAli15HiaRVfn3X6mS+vprIDlZLsRdugS8/bbakWXN3h5Ytgyws5MVWNasUTsiymtM9InI6OztgQULMt+3YIH689nI+Dg/3ziqVwcqVQLi42WuPpm2lBRZb/vqVRktXLtW5tlmR4UK0mUbkFH9+Pg8C5PIaqSkyDJ5NWtKJ/1ChYBVq4AVK4CCBdWO7tWqVwfGjZPtwYOBR4/UjYfyFhN9IjK6iIjUkfzM9kVGGjEYUl1QEBAcLKMMjRqpHY1lY/m+eZkyBdi0Sbrpr18vSyTqY/x4Wary5k3p0E9EOXfnDtCypVxAi48H2rSRUXztiibm4ssvgapVJcn/7DO1o6G8xESfiIzO3V1uWe1zczNiMKQ6bdl+3bqAi4u6sVgDbaK/axfw+LG6sVDWNmyQjt0A8MMPwJtv6n+OAgWA2bNle+pU4N49g4VHZDUUBfjtN1k2b98+mX//ww8yBcrHR+3o9OfgICX8trZywZfVXZaLiT4RGV1ionR9zYy/v+wn68H5+cZVsaI0ZEpKkiXayPT8+6+U7APymvjBBzk/13vvAQ0byvJfo0YZJDwiq/HoEdCtG/D++9Ivo1494MIFYNAgqZAyV7Vrp74efPyxNOgjy8NEn4iMLn9+4IsvpKxUO7Lv7i4fjx0r+8k6KAoTfTWwfN90RUQAHTvKMojNmgFz5uTufBqNdAG3sQFWrgQOHDBImEQWb8sWGcX/+2/pHTR9OnDwIFCunNqRGcbEidKzJTQUGD5c7WgoLzDRJyJVXLoE1KolpaQPH8p9zZrAqVNqR0bGdPWqvMlwcpKREjKOd9+V+wMHgJAQdWOhVNru3TduAKVKSZMvQzQnfeMNGYEEgKFDpZqDiDIXHS1LWLZvL+9PqlQBTp6UgQg7O7WjMxwnJ2DpUrkY+OuvwPbtakdEhsZEn4hU8eefQOfOMrLv6QnMmgV06SL/SBVF7ejIWLSj+Q0bSsMxMo5SpYD69eVvjUssmY6vvpI3287O0nzPw8Nw5/76a+kQfumSzC8moowOHZLO9D//LAnwyJHA6dNyscwS1auXujrHgAFshmxpmOgTkdEpiryJBaSDLSBzxBwdgSNHpDSOrAPL9tXD8n3Tsno1EBAg27/8In0UDKlwYWnIB8gFBS6rRZQqPh4YPRpo0kRWgilVShrvzZ4tI9+W7OuvZTrC/fvs42FpmOgTkdGdOyfL1Dg7A2+/LY95ewP9+8u29s0oWbbkZHkjBTDRV0P37jJv+8QJeWNL6rlwAfjwQ9keNQro1StvnmfgQBmZjIiQJbaISP7+ateWpF5RgH79gIsXJem3BvnyycVFAPjpJ2D3bnXjIcNRNdGfNGkSNBpNululSpUAAOHh4Rg6dCgqVqwIZ2dnlCxZEv7+/oh8RU3Ji+fT3mZr15cBULp06Qz7Z8yYkadfKxGl2rBB7v385B+M1ujRMv9t925JPsiynT8vCYerq/RrIOMqWlSavQEyF5zU8eQJ0KmTdMVv1Sp1VD8v2NpKYz5ASpNPn8675yIydcnJwIwZsnTl5csyVWbDBkl6XV3Vjs64GjcGhgyR7Y8+kmagZP5UH9GvUqUKHjx4oLsdPnwYABASEoKQkBDMmTMHly9fxvLly7Fjxw701w75ZSHtuR48eIClS5dCo9Gga9eu6Y6bMmVKuuOGDh2aZ18jEaWnLdvv3Dn946VKAX37yva0acaNiYxPW7bfpIllNTgyJyzfV1dSkjRGDA4GypaVn4Otbd4+Z8OGQO/eMnLp7w+kpOTt8xGZops3JbkdO1aW9O3USZL9jh3Vjkw9AQFA6dLA7dvSP4nMn0ZR9Gt7VahQoZfuD9djIcZJkyZhw4YNOH/+fLaOX7NmDfr06YPY2FjYZfNdYadOnRAdHY09e/boHitdujQ+//xzfP7559mO9UVRUVFwc3NDZGQkXK3tsh9RLty4AZQvL29mw8KkOVRa16/Lci8pKVLib6kNcAho0wbYsQOYNw/Ixcsx5UJ4uIzsJyYCV64Ar72mdkTWZcQIYO5cWVL02DFZyssYQkKAihVl1O7XX1MvsBJZOkWR8vThw4HYWKBAAWDBAuD996X5nrXbsye1d9L+/dYzfcHcZDcP1XtEX1EUJCcnw9/fH/Pmzctw09f169fh4+ODsmXLonfv3rhz506Wx2q/mOwm+Q8fPsTWrVszrQKYMWMGChcujBo1amD27NlIesVaM/Hx8YiKikp3IyL9acv2mzbNmOQDchFAu/TX9OnGioqMLSEhteliixbqxmLNChUCWreWbZbvG9cff0iSD0iybawkHwB8fKQhHyBTpviWhqzBgwdAu3ay1GRsrLwPuXQJ+OADJvlaLVpILw9A+iY9e6ZuPJRLip6ePHmiDB06VHFxcVFGjhypRERE6HsKnW3btimrV69WLly4oOzYsUOpV6+eUrJkSSUqKirDsY8ePVJKliypjBs3LtvnnzlzplKwYEHl+fPn6R7/5ptvlH379ikXLlxQFi9erLi7uyvDhg176bkmTpyoAMhwi4yMzHY8RKQo9esrCqAoixZlfcylS3KMRqMoV68aLzYynkOH5Gfs4aEoyclqR2Pd/vhDfhblyytKSora0ViH06cVxclJvu/jx6sTQ3y8olSoIDGMGKFODETGsmaNohQuLL/vjo6K8s03/N+TlYgIRSleXL5Xr0iPSCWRkZHZykP1Lt3X+u+//zBmzBgcPnwYEyZMwKeffgrbXE4si4iIQKlSpTB37tx0o/BRUVF4++23UahQIWzatAn29vbZOl+lSpXw9ttvY6G280wWli5dikGDBiEmJgaOWSzkHB8fj/j4+HQxlShRgqX7RHoIDZWRJEUB7t4FihfP+tjOnWX0v29fGe0iyzJlCjBxItCjB0eS1RYdDXh6AnFxwJkzQM2aakdk2cLCpMP33bsyurhxo6x+oIYdO2QKjZ2ddBmvXFmdOIjySkSENJlbsUI+rlED+P13oEoVVcMyedrXBo0GOHwYqF9f7YgorTwr3deqUKEC1q9fj3Xr1uG3337Da6+9hg3amtwccnd3R4UKFXDjxg3dY9HR0fDz80OBAgWwfv36bCf5hw4dQmBgID766KNXHlu3bl0kJSUhODg4y2McHR3h6uqa7kZE+tm0SZL8N998eZIPpC79tGIFcOtW3sdGxqVtxMdl9dRXoADQvr1ssylf3kpMlGUN796VOfJ//KFekg/IyicdOkhTwM8+k9dnIkuxe7dMiVmxQv7OvvwSOH6cSX52+PnJlAbtcoNxcWpHRDmh97+XLl26pLvNnz8fxYoVQ0hISIbO9vqKiYnBzZs34e3tDUCuVrRq1QoODg7YtGkTnJycsn2uX375BbVq1UL16tVfeez58+dhY2MDT0/PHMdORK+WVbf9zNSuLf9okpOBWbPyNi4yrmfPpPEYwPn5pkLbfX/VKnZhz0vDhklvigIFpGLJzU3tiKRPgKMjsGtXag8VInP27JmsKPH228C9e0C5csCRI8DUqYCDg9rRmY+5cwFvbyAwEJg0Se1oKCf0TvTd3Nwy3AoWLIhu3bqhr55tW0eOHIkDBw4gODgYR48eRefOnWFra4tevXrpkvzY2Fj88ssviIqKQmhoKEJDQ5GcnKw7R6VKlbBemz38T1RUFNasWZPpaP6xY8cwf/58XLhwAbdu3cKKFSswbNgw9OnTBwULFtT320FE2RQZKd1cAVnGJju0o/rLlsk/a7IMR45IM74SJQBfX7WjIUBKNAsUkJFm7UUYMqxffgG++062V6yQ1UVMga8vMHKkbA8fDjx/rm48RLlx6pRMP9LO2v3kE+D8eeCtt1QNyywVLAj88INsz54t31syL3qvXLxs2TKDPfm9e/fQq1cvPHnyBB4eHmjYsCGOHz8ODw8P7N+/HydOnAAAlCtXLt3nBQUFoXTp0gCAwMBAREZGptu/cuVKKIqCXr16ZXhOR0dHrFy5EpMmTUJ8fDzKlCmDYcOGYfjw4Qb7uogoo+3bpWy1YsXszwNt2FCWdjlwAJgzB5g/P09DJCNJW7bPTsemwdlZKm1++03K9xs0UDsiy3L8OPDpp7I9ZUrqVAlTMXas/OyDg6WCauJEtSMi0k9iIjBtmozaJyfLSPSyZamrilDOdOgAvPce8OefwIcfSh+XLNqZkQnSuxlfYmJilvPkd+/ejZbaxRctXHabIBCRePddYPVq4IsvgICA7H/e7t1SfufsLG9COcPG/NWtC5w8yfW7Tc327UDbtvI3dv++NGij3HvwAKhVS+47dwbWrlV3Xn5WVq+W12knJ+DqVeB/4ylEJu/aNeD//g84fVo+fvdd4PvvM1/Cl/T3+LH0NQgLk2U5p0xROyLKs2Z877zzDp6/UNcVExODAQMGoFN263GJyKrExQHbtsm2vi8TLVoAdepIOem8eQYPjYwsIiL1zRgb8ZmWli2BwoXlzdz+/WpHYxni44GuXSXJr1JFLm6ZYpIPSJPAZs3k9Vpbyk9kylJSgAULpJP+6dOAu7tUJK1cySTfkIoUSZ12FBAgUyHIPOj97yYlJQUtWrTQlcvv2rULVapUwbVr13Du3DmDB0hE5m/vXiAmRpbWe/NN/T5XowHGj5ftRYuA8HDDx0fGc/CgvDmrUOHVKy+QcdnbA926yTa77+eeosiyXseOSQKyYYP0QTBVGo0kTba2wLp1qT1ViEzR3btAq1ayWkRcnGxfvpzaWJQMq1s3uSUlSQl/YqLaEVF26J3ob9u2DV5eXmjcuDE++ugjdOrUCZ999hkOHjyI8uXL50WMRGTmtP0yO3XK2WhWu3ZA9epysUDbYIfME5fVM23aN8l//y2j0ZRzP/4I/PyzvOatXCmdv01d1arA4MGyPXQo38yT6VEUWZayWjW5GOXsLKPNO3YAxYqpHZ1lW7RIqr7OnwdmzlQ7GsoOvd9yOzg4YN26dahevTqWLVuG9evXY/jw4dCwoxIRZSI5Gdi4UbZzOrtHowHGjZPtb78FoqMNEhqpgIm+aWvUSJpYRUQA//yjdjTm69AhSZQBKXU1p4ZgkycDHh4yT3/RIrWjIUr1+DHQo4fMx4+MlH4v589Lo0umIXnPy0uqfgCZp3/5srrx0KvpnehfvHgRly9fxogRI9C8eXN89NFHOHDgAC5evIiLFy/mRYxEZMaOHQMePZLS1aZNc36erl2lY//Tp8DixYaKjowpLAy4dEm2mzVTNxbKnK2tNLICWL6fU3fvppa4vvsuMGqU2hHpx909tWHqpEnAw4dqRkMktm6VUfy1a6VR6NdfA4cPyzQwMp5evaQTf2Ii0K+fvM6R6dK7676NjY1u9P7FT9VoNOnWuLdk7LpPlD0jRgBz5wJ9+gC//567c/32G/D++9IVPDhYSvbIfKxaJaXh1auzmY8pO3FC1pzOl08uzuTPr3ZE5uP5c6mKOHNGfs+PHDHP719KioyWnj4NfPCBLFNGpIaYGHkfsWSJfFy5sryXqFVL3bisWUiINBeNiJAS/tGj1Y7I+uRZ1/2goCDcunULt27dQlBQULrbrVu3chU0EVkWRUk/Pz+3evWSJZ/CwmTuK5kXlu2bhzp1gDJlgGfPZBSNskdRgI8/liS/cGFpvmeOST4gfQW0ZfvLlwPHj6saDlmpI0fkgpk2yR82TP6+mOSry8cndRWkCRNkeUMyTXon+qVKlXrpjYhI69IlIChI1mX288v9+eztgS++kO1Zs9gszNxou3gz0TdtGk1qUz6W72ffggVSdWRrK2vSm/s69HXrymg+IP0GUlJUDYesSHw8MHYs0LgxcOsWULKkXCieO5eVfKbi/fflfV18vJTwW0lBt9nRu3R/06ZNL93foUOHXAVkLli6T/RqkyfLHM8OHVIb8uVWfDxQtqyUji1ZAgwYYJjzUt66fVsSH1tbWSKRL5um7eJFGUlzcJAKGjc3tSMybXv3yvJeycnA/Pmy5JclePhQ5kBHRQE//QR89JHaEZGlu3RJpvpp23598IH8TfE1yPTcvSsl/NHRMsL/+edqR2Q9spuH5miOfroTaDS6ufqco09Eab3xBnDhArB0qay7aijz50sJX9myQGCgNOYh07Z8ufwOvPWWNGgk06Yo8gbu6lX52b3/vtoRma7gYKB2beDJE6BvX/l+WVIH8HnzgOHDgSJFgP/+AwoWVDsiskTJyTJiP348kJAgv29LlgCdO6sdGb3MkiXAoEFSaXHxonksI2oJ8myOfkpKSrpbvnz5cOPGDaSkpFhNkk9ErxYUJEm+jQ3Qvr1hzz1ggCz/dOuWrE9Npo/z882LRiM9MQCW779MbKz0H3nyRJL9H36wrCQfAIYMAV57TZY2mzhR7WjIEgUFyUoso0dLkt++vSzdxiTf9A0YIP/Xnz+Xih9O8TEteif6L9JY2n80IjKIDRvkvnFjuTJvSPnzywgTAEyfzn8spk5ROD/fHGnn6e/eLUtkUnqKAvTvLxc0PT2Bv/+2zPnD9vapa2d//33qEplEuaUowC+/AK+/Dhw6BLi4yMcbN8qa7WT6NBppjpw/P3DggFzsJNORq0Q/ODgYsbGxKFCggKHiISILYchu+5n59FNZ7/nq1dTnItP033/SU8HREahfX+1oKLvKl5fu1snJwLp1akdjembPliUj7exkbe8SJdSOKO+0aAF07Sq/C/7+kqARZVdsrIzUh4XJfWysVIh07CijwDExMihw8aI0duMYonkpUwaYMUO2R4+W6UxkGvRO9Lt06YIuXbqgTZs2qFGjBlq0aAEPD4+8iI2IzFRYmCyLA+Rdou/qKm84AWDqVL7xNGXasv369S1zxNOSsft+5nbsSF0BZMECoFEjdeMxhm++kb/f/fuBNWvUjobMRVycrJLj5ZV6mzVL9l2/Lg0/Z8+W/xNlyqgbK+Xcp5/K62BsrJTz8z2ZadA70Xdzc4ObmxvKlCmDadOmvbILPxFZn82bpZy+Zk0gL1fd9PeXUr/z54Ft2/LueSh3OD/ffPXoIfeHDgH37qkbi6m4cUP6FyiKjEZ+/LHaERlHqVKpFzdGjJA39EQvExsLBAQAU6YAERHyWESEfPztt8DChcCZM8DIkbIiC5kvGxuZduHkJNO9fvlF7YgIyEHXfRLsuk+UtXbtgK1b5Z/5V1/l7XONGSOjA2+9BRw9ypI/U5OSIvOXnzyRKg+W7pufRo2Aw4elI/awYWpHo67oaKBePeDKFbnft0+mpFiL58+lMV9wMPDll1JNRZSVhAQZwdcm+Wm5u8vyjQ4Oxo6K8tLcuXIh0NVVXieLF1c7IsuUZ8vrAUBycjI2bNiAq1evAgCqVKmCDh06wNaKLscx0SfKXHS0dMSPj5emTVWr5u3zPXwo67PHxUnDN44am5bz54EaNaTyIjxcGnuRefnuO+m8/uabwMmTakejnpQUoFs36Qni7S0jkd7eakdlfOvXA126SIL277+Ar6/aEZGpCgt7eVO9sDB5v0CWIzkZaNgQOH4caNsW2LKFAzB5Ic+W17tx4wYqV66Mvn374u+//8bff/+NPn36oEqVKrh582augiYi87djhyT55crJOtx5zctL5oMBHF0yRdqy/caNmeSbq27dpCzz1CnAmv/NT58uSa6Dg3TYt8YkH5C+K2+/LaO11l7hQS/n7i63rPa5uRkxGDIKW1tg6VKpdNq2Dfj9d7Ujsm56J/r+/v7w9fXF3bt3cfbsWZw9exZ37txBmTJl4K/tjEVEVittt31jXcUdNUqSyH37pHyfTAfn55s/Ly/pug5Il3lrtHlz6jSkxYtlqpC10mikAaGdnXxftm9XOyIyVfHxwNChme/z9wcSE40bDxlH5crApEmy/dlnwIMHqoZj1fRO9A8cOIBZs2ahUKFCuscKFy6MGTNm4MCBAwYNjojMS0KCzM0HgM6djfe8JUoA778v29OmGe956eUSE2VdXYCJvrmz5u77164BvXvL9uDBsvyXtatUSd7AA3IfH69uPGR6kpOBceMk0R8/PnVk390dmDABGDtW1l4nyzRypCzPGhEBfPIJu/CrRe9E39HREdHR0Rkej4mJgQM7ahBZtX37gKgoGQE09ojXF19IefG2bcDZs8Z9bsrc6dOyPnKhQkD16mpHQ7nRubNUzVy+LDdrERkpa31HR8v0k3nz1I7IdEyYABQtKkukzZ+vdjRkaoYPBxYtAlq2lJUpHj6UOfkPH8pa605OakdIecnODli2TP5vbNxovdVgatM70W/Xrh0GDhyIEydOQFEUKIqC48eP4+OPP0aHDh3yIkYiMhPasv2OHSXpNiZfX+C992Sbo/qmQVu236yZ8X8fyLAKFgTatJFta3nDlpIiI/n//Sedo9esYZ+JtFxdgZkzZfvrr4GQEHXjIdMxf75M7wBkVL9YMelt4eEh9xzJtw7Vqkk1ByANXcPC1I3HGun91mvBggXw9fVFvXr14OTkBCcnJzRo0ADlypXDt99+mxcxEpEZSEmRq7aAccv20xo7Vu7//luWdSF1cX6+ZUlbvm8NZZgTJ8pUJCcnYMMGWSaS0uvTR5YZjI2VUVqidetkNB+QpW/ffVfdeEhdX3wBvP66LLGbVb8Gyjs5Wl4PkO772uX1KleujHLlyhk0MFPH5fWI0jt2TNZId3UFHj1Sb23cbt3kjUbv3sAff6gTA8l62wULytzdq1dlTi+Zt5gYSXafP5cO/LVrqx1R3lm3Tl5LAOka3aePuvGYsrNn5XdBUYBDh2RpLbJOx47Jhd24OODTT6V0n0ur0dmzQJ060rdh3TpZnpNyJ8+W19MqV64c2rdvj/bt21tdkk9EGWnL9tu2VS/JB4Avv5T7v/4CbtxQLw5rd+yYJPk+PkDFimpHQ4bg4gJoZ+itXKluLHnp8uXU5p7DhzPJf5WaNVOXOB06VN7Mk/W5fh1o316S/HbtgG+/ZZJPomZNGdkH5ALQkyfqxmNNOGuSiHJNUVITfbXK9rVq1JCLDSkpqfNHyfjSlu3zzZ7l0Jbvr1olf2OWJjxceozExsqSgnwNyZ6pU6Wb+vnzwJIlakdDxvbokfzfffJEOq2vXCnN2Ii0vvoKeO01acb4+edqR2M9mOgTUa79+6+Mnjs4pDbsUpO2+cuvvwJ37qgbi7Xi/HzL5Ocn03Pu3QOOHFE7GsNKSgJ69QJu3QJKl5aLGUxWssfDQxryAfL6yxE76/H8uVT63LghfzdbtrDZHmXk6AgsXSqNef/4Q35PKO8x0SeiXNOO5rdsCRQooG4sgDSHat5c1nGfPVvtaKxPVBRw8qRsM9G3LE5OqfMrLa18f9w44J9/gHz5pPle4cJqR2RePv5YumyHh6debCXLlpwsU1uOH5eKjm3bZMlFoszUrZvaqHHQICAiQtVwrAITfSLKtQ0b5F7tsv20tHP1f/4ZCA1VNxZrc+iQvAH09QVKlVI7GjI0bfn+mjUyCm4J/vor9aLgsmVA9erqxmOO7OyAhQtl+8cfgXPn1I2H8t6oUbLKjYODrLpTubLaEZGpmzIFqFBBluMcMULtaCxfjhL9Q4cOoU+fPqhXrx7u378PAPj9999x+PBhgwZHRKbvzh3gzBmZh61t1GUKmjWTkf24OGDuXLWjsS4s27dszZsDRYrIvFztz9qcnTsH9O8v2198AfTooW485qxJE7kQpCjSmM8almG0VgsWAPPmyfby5UDjxqqGQ2bC2VlK+DUaud+5U+2ILJveif66devQunVrODs749y5c4iPjwcAREZGYvr06QYPkIhMm3Y0v0ED01pnWqNJLR/9/nvOGTUmJvqWzd4e6N5dts29fP/RI6BTJ5ln3KaNNJWj3Jk9W6Y/HDkCrFihdjSUFzZsSG2oFhAgvS2IsqtBA7kQCMiKHVFR6sZjyfRO9KdOnYoffvgBP/30E+zt7XWPN2jQAGfPnjVocERk+kyxbF+rTRvpwh8bK6MPlPceP5bO24BUVZBl0pbv//23LKNojhITgXfflaqk8uWBP/8EbG3Vjsr8FS+eepF19GggOlrdeMiwjh+XxF5RZJ71mDFqR0TmaPp0oGxZ4O5d/g7lJb0T/cDAQDTOpD7Hzc0NEeyqQGRVnjwBDh6U7U6dVA0lUxpN6lz9BQuAyEh147EG+/fLfdWqgJeXqqFQHmrYEChWTP6mduxQO5qcGTUK2LcPcHGRC5bu7mpHZDmGDwfKlQMePGCVhCW5eRNo316mxLVtCyxaxOVTKWfy55ceSgDwww+WMQ3MFOmd6BctWhQ3btzI8Pjhw4dRtmxZgwRFROZh82Zpuvb663Jl1hR17iwNgiIipISf8hbL9q2DjY2MhgPmWb7/66/At9/K9u+/y/rOZDiOjsD8+bI9bx4QGKhqOGQAjx9Lldzjx0DNmlx+knKvWTNZrQMAPvpIqi/JsPRO9AcMGIDPPvsMJ06cgEajQUhICFasWIGRI0fik08+yYsYichEmXLZvpaNjSybBUhTPv4jyVtM9K2Htnx/0ybz+rs6eVJKjgFg4kTTrEayBO+8I6O+iYkyn5uN+cxXXJz8nVy/DpQsKWugu7ioHRVZglmz5HcqKCj1vRoZjkZR9HvpVRQF06dPR0BAAJ49ewYAcHR0xMiRI/H111/nSZCmKCoqCm5uboiMjISrq6va4RAZXWysdN6Oi5M52aa8HFVSElCxInDrlowuaZsIkWHdvy/zc21sZFoHS6Etm6LI3PabN2V5Om3ib8pCQ4HateV3tUMHYP16+X2lvHH9ukzjSUiQ5ddMaWUWyp6UFPnbXrMGcHMDjh5lBQwZ1j//AK1byzSQgwdlahi9XHbzUL3/vWk0Gnz55ZcIDw/H5cuXcfz4cTx69MiqknwikhfmuDigdGkp3TdldnbA2LGyPXu2+TYPM3Xa0fxatZjkWwONJjW5N4fy/YQEoFs3SfIrVZKSfSb5eat8eZmvDwDDhsn/DDIvY8ZIkm9vL1V8TPLJ0Fq1Avr1k4vH/frJKihkGDn+F+fg4IDXXnsNderUgQvrd4iszvr1ct+5s3k04+nbV0abQ0JkzV8yPJbtWx9tor99u/TBMGWffSZLvrm6yugyi/GM48svpXHjrVvAnDlqR0P6+O671J/ZsmVA06aqhkMW7JtvAB8fqQKaMEHtaCyH3qX7Xbp0een+v//+O1cBmQuW7pM1S0wEPD3ljf3Bg0CjRmpHlD0LFwL+/lKF8N9/MkJBhqEo8n29cwfYuVOu0JN1qFoVuHIFWLoU+PBDtaPJ3JIlMi9fo5H5xW3bqh2RdfnrL+C99wBnZ+DaNZmTS6Zt0ya5kJ+SAkybxvnTlPe2bJFVHWxsZIpI3bpqR2S68qx0f8OGDdizZw9cXFzg5uaW4UZElu/gQUnyPTyA+vXVjib7PvpILlAEB8ua2WQ4N29Kkm9vz/l11qZXL7k31fL9o0eBIUNke9o0Jvlq6NkTaNxYSnJHjlQ7GnqVU6fkZ5aSAgwYkDr1jSgvtWsH9Okjv3cffshploagd6K/a9culClTBmfOnEG3bt2wbNmydDcisnzasv0OHQBbW3Vj0YezMzBihGxPny5LA5JhaMv269UD8uVTNxYyLu0ye3v2AGFh6sbyovv3ga5dpQqpWzfgiy/Ujsg6aTTAggUyUrdmDdfMNmVBQZJwPX8O+PnJsrTmMD2PLMO33wJeXsDVq8CUKWpHY/70TvRbtGiBc+fOYeTIkRg0aBBatmyJixcv5kVsRGSCUlJSl9Uzx2WpPvkEKFhQSvfXrVM7GsvB+fnWq1w56WSfnAysXat2NKni4oAuXaTTfrVqMseYCYt6qleX119AplAlJakbD2UUHg60aSMX7N54A1i9WprZEhlLoUJycQkAZs4EzpxRNx5zl6NmfBqNBh9++CGuX7+Oxo0bo3HjxujXrx9CQkIMHR8RmZgzZ2SUzMUFaNlS7Wj0V6BA6vJ6U6fKhQvKHUVhom/tTK18X1EkqTx5Ui7sbdjAdb9NwZQpQOHC0tNB+2aeTENcHNCxIxAYCJQoAWzdKv8viYytSxegRw+5eNyvn6yYQjmjdzO+BQsWZHgsJCQE3333HQAgOjraMJGZODbjI2s1bhwQEAB07y5X+83R06dAqVJAdDTXdjaES5dkicV8+eR76+CgdkRkbPfuSXIASK8G7bZaFi0Chg6VUvEdO4C331Y3HkqlbYzo5iaVVZ6eakdEKSnSLHHVKlmN4sgRabJJpJZHj2Qpx8ePgUmTgIkT1Y7ItGQ3D9W7IGfevHmZPl6kSBF9T0VEZkg7P98cy/a1ChYEBg8GZsyQ5lzt27OkNze0o/mNGjHJt1bFi8vP/9AhuQCo7YWhhv37U6t2Zs1ikm9q+vcHfvwROHtWLhz//LPaEdG4cZLk29vL/3gm+aQ2Dw9ZKalXL6m+7NxZBhRIP3qX7gcFBb30RkSW69o1udnbA++8o3Y0uTNsmDTnO3kS2L1b7WjMG8v2CUgt3//rL/ViuHNHqo2Sk2WEcvhw9WKhzNnayht4QJZkPHVK3Xis3eLFMhcaAH75ha/jZDrefVcGlZKSpAs/+3roL0dz9InIOmmb8DVvLmWX5szTExg4ULanTlU3FnOWlCQjqADfIFq7rl0liTtzBrh+3fjP/+yZvCl8/BioUQP46SdW6piq+vWB//s/6aUwZAh7pahly5bUpSenTJGfCZGp0Gikl0fBglIBNHu22hGZH73n6A9/xeXxuXPn5iogc8E5+mSN6taVEfDFi4GPP1Y7mty7dw/w9ZVGLwcPSukx6efkSfm9cHeXBMucllskw2vdGvjnH+Drr4Hx4433vIoiScqKFVLyefo0ULKk8Z6f9PfgAVCxovRKWbpURuzIeE6fBpo0kQtk/frJFApeGCNT9NtvwPvvy9TAc+dk7r61y24eqveI/rlz53S3hQsX4ujRo7qPz58/r9e5Jk2aBI1Gk+5WqVIlAEB4eDiGDh2KihUrwtnZGSVLloS/vz8iIyNfes4PPvggwzn9/PzSHRMeHo7evXvD1dUV7u7u6N+/P2JiYvSKncja3L8vSZ1GI515LUHx4qlvLqdNUzcWc6Ut22/alEk+pS/f128YIXfmzZMk39ZW1mlnkm/6vL2BCRNk+4svgFe8vSMDCg4G2rWTJL9VK+CHH5jkk+n6v/8D2raVQZl+/WRqFmWP3on+vn37dDcnJyf8+eefuo/3at/x6aFKlSp48OCB7nb48GEA0sk/JCQEc+bMweXLl7F8+XLs2LED/fv3f+U5/fz80p3zrxcmDPbu3RtXrlzBrl27sGXLFhw8eBADtTW8RJSpjRvl/q235A2apRgzRpKDnTs5VzQnOD+f0urUSUZd/v0XuHzZOM+5axcwapRsz58vo5RkHvz9ZVQ/LEw6a1Pee/pUkqaHD6W52Zo10neHyFRpNNLA09UVOHFCXucpe1Sfo29nZ4eiRYvqbtru/VWrVsW6devQvn17+Pr6onnz5pg2bRo2b96MpFd0Y3B0dEx3zoIFC+r2Xb16FTt27MDPP/+MunXromHDhli4cCFWrlyJkJCQLM8ZHx+PqKiodDcia2IJ3fYzU6YM0Lu3bE+frm4s5iY+HvjftVkm+gRApnC0aSPbK1fm/fPduiUNm1JSpDpn8OC8f04yHAcHQLtq88KFwJUr6sZj6eLjpXv51atS0bZtmyRPRKaueHHgm29ke/x4WZqTXk31RP/69evw8fFB2bJl0bt3b9y5cyfLY7XzEOzsXr4q4P79++Hp6YmKFSvik08+wZMnT3T7jh07Bnd3d9SuXVv3WMuWLWFjY4MTJ05kec6AgAC4ubnpbiXUXiSYyIiePk1tuNa5s6qh5ImxY+WK8YYNsiY8Zc/x48Dz54CXF+fMUSpt+f7KlXlbvh8TIxcenz4F6tSRpk0sPzY/rVrJzzE5WUb4jTnlw5poL4YdOCDJ/bZtQLFiakdFlH39+8tyqXFxss0mnq+md6K/adMm3S0lJQV79uxJ95g+6tatqyvJX7x4MYKCgtCoUSNER0dnOPbx48f4+uuvX1li7+fnh99++w179uzBzJkzceDAAbRp0wbJ/5vQERoaCk9Pz3SfY2dnh0KFCiE0NDTL844dOxaRkZG62927d/X6WonM2dat0l29ShWgfHm1ozG8SpVkSS6Ao/r6SFu2zwSLtNq1A/Llk9H2vJoOoyiStFy6JBea/v4bcHLKm+eivDd3rvz89u6VnyUZ3vjx0jvDzg5Ytw6oVk3tiIj0o9HIaiouLlJN+N13akdkBhQ9aTSaLG82Njb6ni6dp0+fKq6ursrPP/+c7vHIyEilTp06ip+fn5KQkKDXOW/evKkAUHbv3q0oiqJMmzZNqVChQobjPDw8lO+//z7b542MjFQAKJGRkXrFQ2SOunRRFEBRvvxS7Ujyzvnz8jXa2ChKYKDa0ZiHhg3le/bTT2pHQqamZ0/53Rg2LG/OP326nN/eXlEOH86b5yDjmjBBfqYlSypKbKza0ViWH3+U7y2gKMuWqR0NUe589538LufLpyg3b6odjTqym4fqPaKfkpKS5S05l20Q3d3dUaFCBdy4cUP3WHR0NPz8/FCgQAGsX78e9np2DClbtiyKFCmiO2fRokURFhaW7pikpCSEh4ejaNGiuYqfyBI9fw7s2CHblli2r1W9OtC+vZSCzZihdjSmLzZWSvcBzs+njLTl+6tWGb5D8rZtwJdfyvaiRUCDBoY9P6ljzBhZLeHOHWDmTLWjsRzbtgGffirbkyYBH3ygZjREuffxx7LSz7NnwEcfcbrPy6g+Rz+tmJgY3Lx5E97/a+kdFRWFVq1awcHBAZs2bYJTDury7t27hydPnujOWa9ePURERODMmTO6Y/bu3YuUlBTUrVvXMF8IkQXZtUteTEuUAGrWVDuavKVNHn7/Hbh9W91YTN2hQzKdo3RpoGxZtaMhU9O6tTTmCwlJbdhoCP/9B7z3nryx+/hjgAvmWI58+VKbbc2cCQQFqRuPJTh7FujRQy62ffBB6nKGRObMxgb4+WfA2RnYtw9YskTtiEyX3on+i53ntbcbN27A1tYWhQoVQuXKlbN1rpEjR+LAgQMIDg7G0aNH0blzZ9ja2qJXr166JD82Nha//PILoqKiEBoaitDQ0HSVA5UqVcL6/7UDj4mJwahRo3D8+HEEBwdjz5496NixI8qVK4fWrVsDACpXrgw/Pz8MGDAAJ0+exJEjRzBkyBD07NkTPj4++n47iCxe2m77lj4Pu25doGVLSWBnzVI7GtPGZfXoZRwdgS5dZNtQ3fejouR1KDJSRvG//dYw5yXT0bWrvKbExwPDh6sdjXm7fRt45x2pvmrZUpYns/T/4WQ9fH1TeyqNGiWVQJSR3om+u7s7ChYsmOFWoUIFAEB4eDiuXr2arXPdu3cPvXr1QsWKFdGjRw8ULlwYx48fh4eHB86ePYsTJ07g0qVLKFeuHLy9vXW3tI3wAgMDERkZCQCwtbXFxYsX0aFDB1SoUAH9+/dHrVq1cOjQITg6Ouo+Z8WKFahUqRJatGiBtm3bomHDhljCy0FEGSQlAZs3y7Yll+2nNX683P/yi4xGUuaY6NOr9Owp92vWAImJuTtXSgrwf/8ny4IVKwasXStLs5Fl0WhkuT1bW1kF5Z9/1I7IPEVEAG3bAqGh0nSPfy9kiYYOBerXB6KjpbqLJfwZaRRFv2+LjY0N1q1bh0KFCqV7/MmTJ+jevXuu5+mbi6ioKLi5uemW/COyRPv3A82aAYUKAQ8fSrdeS6coQOPGUm48fHhqKSmlevoUKFxYvlf37wMshqLMJCVJUh4WBmzfDvj55fxckyYBkydLpcChQ8CbbxosTDJBw4YB8+cDFSsCFy8ySdVHQoL8re3bJ6/NJ07IGuRElujaNeCNN6QKaOlSWY3FGmQ3D83RHP0GDRqgSZMm6W4N2A2HyOJoy/bbt7eOJB+QESXtXP0ffgAeP1Y3HlO0f78k+ZUrM8mnrNnZpS5bmZvy/Q0bJMkH5G+SSb7lmzQJ8PQEAgNlhJ+yR1FkffF9+4ACBaQRH5N8smSVKgFTpsj2sGGsxHxRjhL9f//9F1evXsX9+/ehZ0EAEZkJRZE32ID1lO1rtW4N1KolTQjnz1c7GtPDsn3KLm35/vr1QFyc/p//779Ssg8A/v7sGG4t3NxSVz+ZPBl48EDdeMzFhAnAH3/I1Ie1a2U1GSJLN3y4XACOjJQmrUxNU+Uo0W/RogWqVq2KkiVLIl++fGjRogXWrl1r6NiISEXnzklzk3z5gFat1I7GuDSa1Ln6CxfKfEdKxUSfsqt+fRlRjIqS8n19REQAHTsCMTEyhWjOnDwJkUzU++9Lg9SYGFl6j17u55+BqVNle8kS6/u/TdbLzk7K9u3tpa/Un3+qHZHp0DvRDwoKwq1bt3D16lUcPnwYP//8M3x9fTGGr8JEFkVbtt+6tSxhYm06dACqVJEEZdEitaMxHaGhMsqq0cg6tkQvY2OTOqqvT/l+crIso3fjBlCqFLBqlbyJI+thYyMXWgFZ8vToUXXjMWU7d8pIJgB89RXQr5+68RAZW9WqqctH+vtLXynKQaJfqlQplCpVChUqVEC9evXQu3dvLFmyBNu2bYOiKChbtizXoyeyANZatq9lY5M6V3/+fBlVotTR/Bo1pEkj0atoE/3Nm7P/d/TVV1IB4OwsFx09PPIuPjJdb76ZmrQOHSoXgCi98+eBbt3ke/N//5faz4LI2owZI435wsOBwYPVjsY05Kh0PzMNGzZEUFAQ9u3bh3Xr1hnqtESkghs3gMuXZZ5fu3ZqR6OeHj2A8uWBJ09kDWJi2T7pr2ZNoFw54PlzYNOmVx+/ejUQECDbv/wiF5XIegUEyJz9s2fl94FS3b0LvPOOXEBr3lzK9zUataMiUoe9PbBsmZTyr1snS7tauxwl+klJSdi9ezd+/PFHREdHAwBCQ0NRuHBhlCpVCsXZ4pPIrGnL9ps2BQoWVDUUVdnaAl98Idtz5uSsmZilYaJP+tJogF69ZPtV5fsXLqQujzRqVOrnkfXy9EwdpR43TkbrSBqPtW0rXcarVJHEhssQkrV74w1g7FjZHjyYKyfpnejfvn0b1apVQ8eOHTF48GA8evQIADBz5kyMHDnS4AESkfFZe9l+Wn36ACVLytz0pUvVjkZdQUFys7MDGjVSOxoyJ9ry/R07sk7UnjwBOnWS1S5atUod1Sf69FNJZp88SZ2Ha80SEoCuXaXyzttbltFzd1c7KiLTMH68zNl/9Ejm61szvRP9zz77DLVr18bTp0/hnKZDV+fOnbFnzx6DBkdExhcaChw7JtsdO6obiylwcEjt+DxzprzBslba0fy6dQEXF3VjIfPy2mtAtWpAYmJqxVBaSUnAu+8CwcFA2bLAX39JRQ0RICW52sZ8ixdL5Ye1UhRgwABgzx55Hd66VS5GE5FwcJCBGRsb+V+ycaPaEalH70T/0KFDGD9+PBxeqA8qXbo07t+/b7DAiEgdGzfKG4k335RlsUiaQRUtKssN/vGH2tGoh2X7lBsvK98fM0YSl/z5paKIjR7pRc2aAd27Aykp0pjPWtfKnjwZ+O03uRC2ejV7WBBl5s03ZfoXICtSPH2qbjxq0TvRT0lJQXImbU/v3buHAgUKGCQoIlIPy/YzcnICtDOTAgKss/OzojDRp9x5912537tXKoe0/vgDmDtXtn/9VUb+iTIzZ46sxHDokH7LNVqKZctS+xUsXgy0aaNuPESmbNIkoGJF+X8zbJja0ahD70S/VatWmD9/vu5jjUaDmJgYTJw4EW3btjVkbERkZJGRMqoGMNF/0aBBQOHCsiLB6tVqR2N8V6/KP0snJ+Ctt9SOhsxR2bJAnToyIrtlizx24YKUIQMyr7JrV/XiI9NXsqQ05APk4qs1LXu6axcwcKBsjxuX+ndDRJlzcpISfo1GLiJv3652RMand6L/zTff4MiRI3jttdcQFxeH9957T1e2P3PmzLyIkYiMZNs2mUNbsSJQqZLa0ZgWFxfg889le9o0SVasiXY0v2FD+edJlBOffipVQ++9Bzx8KMvu/fWXlFZy/W/KjpEj5aJRSIi8FluDixflIlhSkvztTJ2qdkRE5qF+/dT3bgMHyoCWNdE70S9evDguXLiAcePGYdiwYahRowZmzJiBc+fOwdPTMy9iJCIjYdn+yw0ZAri6AleuZG89cEvCsn0yhO7dgdOngWLFpO9F8eLAmTNSum+TowV/ydo4OQHz5sn23LnA9evqxpPX7t2TZfSio2XJW+0IJRFlz9SpgK+v/C1p5+1bC42iWGs7k9yJioqCm5sbIiMj4erqqnY4RLkWFwd4eEgp5IkTUmJLGY0fL6NItWoBp05Zxxuu5GT53Xj6FDh+XLruE+krNhaYNQuYMiXjvgkTgNGjpRkf0asoisxP37kTeOed1KkgliYqSpYyvXgRqFwZOHIEKFhQ7aiIzM+BA3KhDJBpMC1bqhpOrmU3D81Roh8YGIiFCxfi6tWrAIDKlStjyJAhqGRFtb5M9MnSbN0KtGsH+PgAd+9ydC0rjx8DpUrJWt/btwN+fmpHlPfOnAFq15ZqhidPADs7tSMic5SQAHh5ARERGfe5u0sp/wsL+hBlKTAwdcnGLVsk4bckiYnyNe3aJdUvx4/L/x4iypkhQ4DvvpO/o8uXzXuZ4OzmoXq/lV+3bh2qVq2KM2fOoHr16qhevTrOnj2LatWqYd26dbkKmojUoy3b79SJSf7LFCki84kBKQezhpoobdl+kyZM8innIiIyT/K1+6xt7iTlTsWKqXNvP/8ciI9XMxrDUhRpALtrl1S5bNnCJJ8ot2bMkL+j27eBL75QOxrj0HtE39fXF71798aUF2rvJk6ciD/++AM3b940aICmiiP6ZEmSkwFvb+DRI8soacprISHSDCo+Hti/XxJgS9amDbBjh8yL1b6xJtIXR/TJ0KKjJeF/8ACYPh0YO1btiAxjyhRg4kS56L55s8zRJ6Lc270bePtt2Tbn9295NqL/4MED9O3bN8Pjffr0wYMHD/Q9HRGZgKNHJcl3dzffFz1j8vEB+vWTbUvvfpyQIGtWA2zER7mTmAj4+2e+z99f9hPpo0AB6fsAyGvxvXvqxmMIv/4qST4AfP89k3wiQ2rZMnVpyv79ZRqmJdM70W/atCkOad/1pXH48GE0atTIIEERkXFpy/bbtQPs7VUNxWyMHi1l7Lt3S/NCS3XypDRR8/AAqlZVOxoyZ/nzy4jrhAlyURGQ+wkT5HE24qOc6N0baNBA3rCbe0ftPXuAjz6S7S++kPJ9IjKs2bNlxZebN6XBsiXTu3T/hx9+wIQJE9CjRw+89dZbAIDjx49jzZo1mDx5Mnx8fHTHdujQwbDRmhCW7pOlUBRZdiQoCFi3DujSRe2IzEe/fsCyZUD79pa73J62hLRHD2DVKrWjIUsQGysXFCMjATc3Gclnkk+5ce6crISiKOZbjnvpEtCwoXTa79kTWLGC/XKI8sr27VIto9EAhw8D9eurHZF+8qzrvk02X3U0Gg2Sk5P1ObVZYaJPluLCBeCNN2Rt4seP+YZbH//9J0sepaQA588D1aurHZHhNW0qy9L88ANHl4jIdH3yibxOVasGnD1rXo1D798H3npLph40bgz88w/g6Kh2VESW7YMPZKpMxYryHs7JSe2Isi/P5uinpKRk62bJST6RJdGW7bdqxSRfXxUqyEg3II2gLM2zZ8CxY7LN+flEZMqmTgUKFZKR8R9+UDua7IuOlmX07t0DKlUC1q9nkk9kDHPnytKVgYHApElqR5M3WBRkwWJjpZFWWJjcx8aqHRGZovXr5b5zZ3XjMFfjxsn9mjXAtWvqxmJoR47Ia0eJEkC5cmpHQ0SUtcKFU5ujfvWVVKiZusREoHt3qazz9AS2bZOLFUSU9woVSr0ouHmzrN5haXlTthP9vXv34rXXXkNUVFSGfZGRkahSpQoOHjxo0OAo5+LipBOtl1fqbdYseZxIKyhI3mDY2EgjPtJftWpAx44yNzQgQO1oDGvvXrlv3lzmsRERmbKBA2UKVUQE8OWXakfzcooCfPopsHMnkC8fsHUrUKaM2lERWZeOHYERI6S3x/ffW17elO1Ef/78+RgwYECm8wDc3NwwaNAgzJs3z6DBUc7ExkrCMWVK6nrFERHycUCAZVyhIsPQlu03bgwUKaJqKGZN+4ZyxQrg1i11YzGktIk+EZGps7UFFi6U7Z9+As6cUTeel5k+Hfj5Z7nQvnIlULu22hERWafx44EFC6QiyNLypmwn+hcuXICfn1+W+1u1aoUzpvyKakXs7eUXNjMLFnD5NErFsn3DePNNoHVrIDk5dU1ncxcZCZw+LdtM9InIXDRqBLz3noyYDx0qzVJNzR9/pC7rtXChrNxCROrIlw9YtCjzfeaeN2U70X/48CHsX/KV2tnZ4dGjRwYJinInIiL1ilRm+yIjjRgMmaywMFlSBJDSJcod7Zu2ZcukqZK5O3BA3iBXqCDrzRIRmYtZs6S57LFjklSbkn37ZGlWABg1Ssr3iUg9lpw3ZTvRL1asGC5fvpzl/osXL8Lb29sgQVHuuLvLLat9bm5GDIZM1ubNMuJRsyZQqpTa0Zi/hg1lCkRCAjBnjtrR5B7L9onIXBUrJg35AGD0aFmb3hRcuSIVdImJsmLLjBlqR0RElpw3ZTvRb9u2Lb766ivEZdKV4Pnz55g4cSLasZuXSUhMBPz9M9/n7y/7iVi2b3jaUf0lS6Riwpwx0Scic/b550D58sDDhzLXVm0PHgBt28roYMOGsn63Dde+IlKdJedNGkVRlOwc+PDhQ9SsWRO2trYYMmQIKlasCAC4du0avvvuOyQnJ+Ps2bPw8vLK04BNRVRUFNzc3BAZGZlpg0K1xcVJA4kFC6TsxN0dGDJEmoY5OakdHaktOhrw8ADi42XN4apV1Y7IMigK8NZbwMmTwBdfmG8X/rAw6Tir3fbwUDceIqKc2L5dkms7O+DiRaByZXXiiImRiq9z52Q61NGjshwgEZmGzPImf39g7FjTzJuym4dmO9EHgNu3b+OTTz7Bzp07of00jUaD1q1b47vvvkMZK1oXxNQTfUC6RNrbyy9s/vzAP//Ixyy8oDVrpGywXDngv/+4dJohbdokPQ8KFABu3wYKFlQ7Iv2tWgX07CnLVJ0/r3Y0REQ516GDTFV7+21Zys7Y/++SkiSG7dvlounx40DZssaNgYheTZs3RUZKuX5iouRPpii7eaheRUOlSpXCtm3b8PjxY5w4cQLHjx/H48ePsW3bNqtK8s1F/vyAgwPg6SnLzHTpAgwbJv90yLqlLdtnkm9Y7doBr78uVRPaZZ7MDcv2ichSzJsHODoCu3alLilrLIoCDB4sSb6zM7BlC5N8IlOlzZs8POTeVJN8feRodlDBggXx5ptvok6dOihojsNVVuijj+QX98YNmRdG1ishAdi6VbY7dVI1FItkYyNTZABg/nxJ+M0NE30ishS+vsDIkbI9fDjw/LnxnnvmTOnZotEAf/0F1KljvOcmImIbECvh4iLzTABpShMfr248pJ59+6QDcdGiMp+cDK9rV6BiReDpU2DxYrWj0c+dO3JB0NZW5pQSEZm7sWNlmdDgYGD2bOM8559/pr7vWrCAy9gSkfEx0bciH38M+PjIG/mfflI7GlKLtmy/Y0d2/M0rtrapb/C++ca4I0i5pR3Nf/NNwETbjxAR6SV//tRlTwMCpH9KXjpwAPjwQ9keMUKaIRMRGRvf5lsRZ+fUdWWnTQOePVM3HjK+lBRg40bZZtl+3nrvPaB0aela//PPakeTfSzbJyJL1KMH0LSpdNceMSLvnufqVfn/mpAAdOsGzJqVd89FRPQyTPStTL9+knyEhgLffad2NGRsJ07Iz97VlYlcXrO3B8aMke1Zs+RNn6lTFCb6RGSZNBopobe1BdatA/bsMfxzhIYCbdrIakf16wO//cbKOSJSD19+rIyDAzBpkmzPnClztcl6aMv233lHfhcob33wgUyXuXdP3vCZuuvXgfv3pUN1/fpqR0NEZFjVqgGffirbQ4fK8lmGEhMjq67cvg2ULy/Vc87Ohjs/EZG+mOhbod69pVHYkyfSFZysg6KkJvos2zcOJydg1CjZDggw/aUttSNc9evzDSoRWabJk4EiRaTEftEiw5wzKQno1Qs4c0bOvX273BMRqYmJvhWys5PO+4A0CgsPVzceMo5//5Vu6g4OUlpIxjFggLzhu3ULWLlS7WhejmX7RGTpChaUC6+AVDg+fJi78ykK4O8PbNkiF3c3b5Yl/YiI1MZE30p16wZUry6l+8ZaaobUpR3Nb9kSKFBA3VisSf78snYzAEyfLg0RTVFKiiy9CDDRJyLL1q8fULu2vAf64ovcnWv2bFlGVaORJfW4bC0RmQom+lbKxgb4+mvZXrAg91e0yfRt2CD3nTurGoZVGjwYcHeXUlHtBRdTc+mSTOdxcZGl9YiILJWNDbBwoWwvXw4cP56z86xaldp0dd48/n8lItPCRN+KtWsH1Kkjy+xpy9jIMt25I3MHNRqgQwe1o7E+rq7S+AkApk6VUk9To52f37ixrBhARGTJ3noLeP992R46VP9qq0OHgL59Zfvzz4HPPjNoeEREucZE34ppNMC0abK9eDFw96668VDe0Y7mN2gAeHqqGorV+uwzKeM/fx7Ytk3taDLi/HwisjYzZshUttOngWXLsv95164BHTvKsqldugBz5uRdjEREOcVE38q1aAE0aSL/rKZOVTsayiss21df4cKpyzqZ2qh+YiJw4IBsM9EnImtRtGjqksNjxwIREa/+nIcPgbZtgadPpSrgjz8AW9u8jJKIKGeY6Fs5jSY1wV+6FLh5U914yPCePAEOHpRtLqunruHDZY3648dTG9+ZgjNnZA3oQoWkSScRkbUYOhSoXBl49AiYOPHlx8bGAu3bA0FB0ll/0yYuRUpEpkvVRH/SpEnQaDTpbpUqVQIAhIeHY+jQoahYsSKcnZ1RsmRJ+Pv7IzIyMsvzJSYmYsyYMahWrRry588PHx8f9O3bFyEhIemOK126dIbnnTFjRp5+raasYUPAz0/WgZ08We1oyNA2bwaSk4HXXwfKllU7GutWtKgstweYVgWNdn5+s2bSpIqIyFrY20tTYgD47jvg8uXMj0tOBnr1Ak6dkgqt7dsBDw/jxUlEpC/V39JVqVIFDx480N0OHz4MAAgJCUFISAjmzJmDy5cvY/ny5dixYwf69++f5bmePXuGs2fP4quvvsLZs2fx999/IzAwEB0y6T42ZcqUdM87VNspy0ppk44//pD11slysGzftIwaJW8s9+0Djh5VOxrB+flEZM1atpS59snJMsL/4tQqRZE+K5s3S1XWpk1A+fLqxEpElF0aRVFvpuikSZOwYcMGnD9/PlvHr1mzBn369EFsbCzs7Oyy9TmnTp1CnTp1cPv2bZQsWRKAjOh//vnn+Pzzz3MYORAVFQU3NzdERkbC1dU1x+cxJV27An//DXTrBqxZo3Y0ZAixsUCRIkBcnDSBY1m2afjoI+CXX2Se59at6sYSFydL/8XHy/J//yuqIiKyKsHBUsIfFyfL5vXokbrvm2+AkSNluuOaNfJ+iYhILdnNQ1Uf0b9+/Tp8fHxQtmxZ9O7dG3fu3MnyWO0Xk90kX/s5Go0G7u7u6R6fMWMGChcujBo1amD27NlISkp66Xni4+MRFRWV7mZppkyRf2Jr1wLnzqkdDRnCzp3ypqV0aSndJ9PwxRdSIr9tG3D2rLqxHDsmSb63N1CxorqxEBGppXRpeW2uVEmWRE1IAMLC5H+or688/s03TPKJyHyomujXrVtXV5K/ePFiBAUFoVGjRoiOjs5w7OPHj/H1119j4MCB2T5/XFwcxowZg169eqW72uHv74+VK1di3759GDRoEKZPn47Ro0e/9FwBAQFwc3PT3UqUKJH9L9RMVKkCvPeebH/1lbqxkGGkLdvXaFQNhdIoV07megLA9OnqxqKdn9+iBX9HiMi6jRkDHDoEHDkCeHnJzdtbGpYeOwbkohCUiMjoVC3df1FERARKlSqFuXPnppuLHxUVhbfffhuFChXCpk2bYG9v/8pzJSYmomvXrrh37x7279//0rKGpUuXYtCgQYiJiYGjo2Omx8THxyM+Pj5dTCVKlLCo0n0AuHFDrlonJ8v84Xr11I6IcioxEfD0lOWCDh4EGjVSOyJK68oVoGpV2b58WS60qaF+fXkDu3Qp8OGH6sRARGQKYmOBmTOBr7/OuG/CBGD0aCB/fuPHRUSUltmU7qfl7u6OChUq4MaNG7rHoqOj4efnhwIFCmD9+vXZTvJ79OiB27dvY9euXa9MxOvWrYukpCQEBwdneYyjoyNcXV3T3SxRuXKpb/bHj1c3FsqdAwckyffwkGSOTEuVKtL8CQACAtSJIToaOHlSttmIj4isnb09sHBh5vsWLJD9RETmwqQS/ZiYGNy8eRPe3t4A5GpFq1at4ODggE2bNsHJyemV59Am+devX8fu3btRuHDhV37O+fPnYWNjA09Pz1x/DZbgq68ABwfpxK3txk3mR1u236EDYGuraiiUhS+/lPu//gJu3jT+8x86JNU7vr5AqVLGf34iIlMSESG3rPa9ZIVnIiKTo2qiP3LkSBw4cADBwcE4evQoOnfuDFtbW/Tq1UuX5MfGxuKXX35BVFQUQkNDERoaiuTkZN05KlWqhPXr1wOQJL9bt244ffo0VqxYgeTkZN3nJCQkAACOHTuG+fPn48KFC7h16xZWrFiBYcOGoU+fPihYsKAq3wdTU7IkMGiQbI8fn3GZGTJ9KSlcVs8c1KwJtGkjP68ZM4z//Nr5+RzNJyKSFUhe6N2cbp+bmxGDISLKJVUT/Xv37qFXr16oWLEievTogcKFC+P48ePw8PDA2bNnceLECVy6dAnlypWDt7e37nb37l3dOQIDAxH5v0us9+/fx6ZNm3Dv3j288cYb6T7n6P8WrHZ0dMTKlSvRpEkTVKlSBdOmTcOwYcOwZMkSVb4HpmrcOMDZWebubt+udjSkr9Ongfv3ARcXabJGpks7RebXX4E0L21Goa3YYaJPRCS9bfz9M9/n7y/7iYjMhUk14zMn2W2CYM7GjAFmzQJq1JDE0cakJnrQy4wbJ/O+u3cHVq9WOxp6lebNgX37gKFDZR6oMTx5AhQpItuhodJdmojI2sXFyf/PBQukXN/dXZL8sWOBbMwgJSLKc2bZjI9My+jRQIECwLlzwP9mR5CZ0P68WLZvHrRz9X/6SZJuY9i/X+6rVmWST0Sk5eQk738ePgTCwuR+9Ggm+URkfpjoU5YKFwaGD5ftr76Spl1k+q5dk5u9PdC2rdrRUHY0bw689ZaMJM2da5zn5Px8IqLM5c8vTYk9POSeS+oRkTliok8vNWwYULAgcPWqdAYn06dtwte8ORsHmQuNJnWu/uLFUlaf1zg/n4iIiMhyMdGnl3Jzk7n6ADBxIhvRmAOW7Zuntm2BN94AYmLyfp7+/ftAYKD03WjSJG+fi4iIiIiMj4k+vdKQITKH99YtYPlytaOhl7l/Hzh5UkaIO3RQOxrSh0aTOld/wQIgKirvnks7ml+rVtZLSRERERGR+WKiT6+UP790cQeAKVNkHjGZpo0b5f6ttwBvb3VjIf116QJUriydnr//Pu+eh2X7RERERJaNiT5ly8CBQPHiwL17wJIlakdDWWHZvnmzsUm9qPbNN0BsrOGfQ1GY6BMRERFZOib6lC1OTsCECbI9bVreJCCUO0+fpi6Z1qmTmpFQbvTsCZQtCzx+LMvtGdqtW8CdO7IqQ4MGhj8/EREREamPiT5l2wcfAL6+sq7sokVqR0Mv2roVSEoCqlQBypdXOxrKKTs74IsvZHv2bCA+3rDn1y6rV68el4wiIiIislRM9Cnb7O2BSZNke+ZMIDJS1XDoBSzbtxx9+8pUmZAQwzfAZNk+ERERkeVjok966dULeO01KROfN0/taEjr+XNgxw7ZZtm++XN0BEaNku0ZMwy3rCXn5xMRERFZByb6pBdbW+m8DwBz5wJPnqgbD4ldu4Bnz4CSJYGaNdWOhgzho48AT08gOBj480/DnPPKFeDRIyBfPqBuXcOck4iIiIhMDxN90lvnzkCNGkB0NDBrltrREJBatt+pk6zHTuYvXz5gxAjZDggAkpNzf07t/PxGjQAHh9yfj4iIiIhMExN90puNDTB1qmwvXAg8eKBuPNYuKQnYvFm2WbZvWT75BChYEAgMBNaty/35WLZPREREZB2Y6FOOtGkjXbufP5fRRlLP4cMyhaJwYRmpJctRoADw2WeyPW2azLHPqaSk1OUXmegTERERWTYm+pQjGo0kHgDw44+yLjepQ1u23769LM1GlmXoUEn4L14EtmzJ+XnOnQOiogB3d5l6Q0RERESWi4k+5VizZjIymJAAfP212tFYJ0UBNmyQbZbtW6ZChYBPP5XtqVNzPqqvnZ/ftKk01SQiIiIiy8VEn3JFO1d/2TLg+nV1Y7FG585JNUW+fECrVmpHQ3ll+HDA2Rk4eRLYvTtn5+D8fCIiIiLrwUSfcqVePeCdd6Qj+KRJakdjfbRl+35+kgiSZfL0BAYOlG3tlBl9xMdLLweAiT4RERGRNWCiT7mmLdv/6y/g8mV1Y7E2aZfVI8s2ciRgbw8cOAAcOqTf5544IY0zvbyA117Lm/iIiIiIyHQw0adcq1ED6NZN5g5PmKB2NNbj+nXgyhVpwNeundrRUF4rXhz48EPZ1ndUXzs/v3lzaaRJRERERJaNiT4ZxJQpgI2NjDCfOaN2NNZB24SvaVNZa50s35gx0khv507g9Onsfx7n5xMRERFZFyb6ZBCVKwO9e8v2+PHqxmItWLZvfcqWBd57T7azO6ofGwscPy7bTPSJiIiIrAMTfTKYiROljHzHjtTGX5Q3HjxITd6Y6FuXsWOl/H7DBuDSpVcff/gwkJQElCoFlCmT5+ERERERkQlgok8G4+sL9Osn2+PH53y9b3q1TZvk+1unDlCsmNrRkDFVriw9MQAgIODVx2vn57dowfn5RERERNaCiT4Z1FdfAY6O0hlcm2CQ4bFs37qNGyf3q1YB//338mM5P5+IiIjI+jDRJ4MqXhz4+GPZ/vJLjurnhcjI1OStc2d1YyF1vPGGrLSQkgLMmJH1cU+fAmfPynazZkYJjYiIiIhMABN9MrixY4F8+YCTJ4EtW9SOxvJs2wYkJgKVKsmNrNOXX8r9778Dt29nfsyBA3KxrVIlwMfHeLERERERkbqY6JPBeXkB/v6yPX68jDqS4WiX1WPZvnV76y2Zd5+UBMyalfkxaefnExEREZH1YKJPeWLUKMDVFbh4EVi7Vu1oLEdcnIzoAyzbp9SlLH/5BQgJybif8/OJiIiIrBMTfcoThQoBI0bI9oQJMupIubdnDxATI532a9dWOxpSW5MmQIMGQHw88M036feFhgL//iud9ps0USc+IiIiIlIHE33KM59/DhQuDAQGAitWqB2NZdCW7XfsCNjwr9fqaTSpc/V/+AF4/Dh13759cv/GG/J3SERERETWg6kC5RlXV2DMGNmeNAlISFA1HLOXnAxs3CjbLNsnLT8/oGZN4NkzYP781Mc5P5+IiIjIejHRpzw1eDBQtCgQHAwsXap2NObt6FHg0SPA3Z2l2JRKo0mdq79wIRARIducn09ERERkvZjoU57Kly+1tPjrr4Hnz9WNx5xpy/bbtQPs7VUNhUxMx45AlSpAVBTw3Xey3F7+/HKRrVEjtaMjIiIiImNjok95bsAAoGRJ6Qr+ww9qR2OeFAVYv162WbZPL7KxAcaNAypVAmrUkCUuN20Cbt6UEX8iIiIisi5M9CnPOToCEyfKdkCAdI0n/Vy8CAQFAU5OQOvWakdDpqhHD+DQIeDYMcDbGyhbVlZnmDVLlmUkIiIiIuvBRJ+Mom9foHx5mWO+YIHa0Zgfbdl+q1ZSkk30ovh4+duaOjV1nn5EBDBlilxgi41VMzoiIiIiMiYm+mQUdnbA5MmyPXt2aiJC2cOyfXoVe3tpxpeZBQvY14GIiIjImjDRJ6N5912galVJ8r/5Ru1ozEdQEHDhgszDbt9e7WjIVEVEZH0BLSICiIw0YjBEREREpCom+mQ0NjbSeR+Q9b4fPVI1HLOhLdtv3BgoXFjVUMiEubvLLat9bm5GDIaIiIiIVMVEn4yqY0egdm1pyDdzptrRmAeW7VN2JCYC/v6Z7/P3l/1EREREZB2Y6JNRaTTSLAyQ9b5DQtSNx9SFhQGHD8t2p06qhkImLn9+YOxYYMKE1JF9d3f5eOxYNnEkIiIisiZM9MnoWrUCGjaUJb+mTVM7GtO2eTOgKEDNmkDJkmpHQ6bOyQkYPRp4+FAuEj18KB87OakdGREREREZExN9MjqNJjXB/+knIDhY1XBMGsv2SV/58wMODoCHh9xzJJ+IiIjI+jDRJ1U0bgy8/bbMG54yRe1oTFN0NLBrl2yzbJ+IiIiIiLKLiT6pRjtX/9dfgcBAdWMxRTt2AAkJQLlyQJUqakdDRERERETmQtVEf9KkSdBoNOlulSpVAgCEh4dj6NChqFixIpydnVGyZEn4+/sj8hWLQSuKggkTJsDb2xvOzs5o2bIlrl+/nu6Y8PBw9O7dG66urnB3d0f//v0RExOTZ18nZa5OHaBDByAlBZg0Se1oTE/asn2NRt1YiIiIiIjIfKg+ol+lShU8ePBAdzv8vxbjISEhCAkJwZw5c3D58mUsX74cO3bsQP/+/V96vlmzZmHBggX44YcfcOLECeTPnx+tW7dGXFyc7pjevXvjypUr2LVrF7Zs2YKDBw9i4MCBefp1Uua+/lruV64ELl5UNxZTkpAAbN0q2yzbJyIiIiIifWgURVHUevJJkyZhw4YNOH/+fLaOX7NmDfr06YPY2FjY2dll2K8oCnx8fDBixAiMHDkSABAZGQkvLy8sX74cPXv2xNWrV/Haa6/h1KlTqF27NgBgx44daNu2Le7duwcfH59sxRIVFQU3NzdERkbC1dU1e18wZapnT2DVKqBjR2DDBrWjMQ07dwJ+fkDRosD9+4CN6pfkiIiIiIhIbdnNQ1VPH65fvw4fHx+ULVsWvXv3xp07d7I8VvvFZJbkA0BQUBBCQ0PRsmVL3WNubm6oW7cujh07BgA4duwY3N3ddUk+ALRs2RI2NjY4ceJEls8dHx+PqKiodDcyjMmTJZHduBE4eVLtaEyDtmy/Y0cm+UREREREpB9VU4i6devqSvIXL16MoKAgNGrUCNHR0RmOffz4Mb7++uuXltiHhoYCALy8vNI97uXlpdsXGhoKT0/PdPvt7OxQqFAh3TGZCQgIgJubm+5WokSJbH+d9HIVKwJ9+8r2V1+pG4spSEmRix4Ay/aJiIiIiEh/qib6bdq0Qffu3fH666+jdevW2LZtGyIiIrB69ep0x0VFReGdd97Ba6+9hkkqdW0bO3YsIiMjdbe7d++qEoelmjgRsLcH/vkHOHhQ7WjUdeIEEBoKuLoCzZurHQ0REREREZkbkyoKdnd3R4UKFXDjxg3dY9HR0fDz80OBAgWwfv162NvbZ/n5RYsWBQA8fPgw3eMPHz7U7StatCjCwsLS7U9KSkJ4eLjumMw4OjrC1dU13Y0Mp3Rp4KOPZHv8eEC9zhHq05btv/MO4OCgbixERERERGR+TCrRj4mJwc2bN+Ht7Q1ARvJbtWoFBwcHbNq0CU5OTi/9/DJlyqBo0aLYs2eP7rGoqCicOHEC9erVAwDUq1cPEREROHPmjO6YvXv3IiUl5f/bu/foqMp7jePP5AoBEhQDAeWqJ4BQBanGHBCEcC1FQBSMdQEiIAoiHpAaDYQIVg+l9kBBrYUVjoLUslQMoCAXA3JTiYkHuRlDMKIEKjQXbgGSff7YzcBIAoHMzJ7Z8/2sNYuX2Xve/XtXX1Oe7Hferbi4OA+MCtWVnCzVqiV99pl5Zz8QGcaFoM+yfQAAAADXwtKgP2XKFG3atEkHDx7Utm3bNHjwYAUHBysxMdEZ8k+ePKlFixapuLhYBQUFKigoUFlZmbOPNm3a6IN/JyOHw6FJkyZp1qxZSk9P165duzR8+HA1adJEg/6dmtq2bau+fftqzJgx+uKLL7R161ZNmDBBDz30ULV33IdnNGkiPfmk2Q7Uu/p79kjffSeFh0v9+lldDQAAAAB/VPn29V5y6NAhJSYm6tixY4qOjlaXLl20Y8cORUdHKyMjw7kL/i233OLyuby8PLVo0UKStH//fhUVFTmPTZ06VSdPntTYsWNVWFioLl26aM2aNS6rAZYuXaoJEyYoISFBQUFBGjJkiObNm+f5AeOKnntO+utfpZ07zQ3pAu2udsXd/J49pXr1rK0FAAAAgH9yGEYg3jetueo+vxBXLzlZeuklqX176euvA+vxcp06SV99Jf3tbxf2LAAAAAAAqfo5NIAiFPzFlClS/frSN99I775rdTXek59vhvygIOm++6yuBgAAAIC/IujD59Svb4Z9yXzs3vnzlpbjNStWmH927iw1bGhpKQAAAAD8GEEfPunpp6UbbpBycqS33rK6Gu9gt30AAAAA7kDQh0+qW1dKSjLbqalSaam19XjasWPS5s1me/Bga2sBAAAA4N8I+vBZTzxhPnIvP19auNDqajxr5UqpvFy6/XapZUurqwEAAADgzwj68Fm1a5s78EvSrFnSqVPW1uNJLNsHAAAA4C4Effi0xx6TWrSQCgqk116zuhrPOHlS+uQTs82yfQAAAAA1RdCHTwsLM3fel6RXXpFKSqytxxPWrpXOnDGX7N92m9XVAAAAAPB3BH34vEcekVq3Njes+5//sboa97t42b7DYWkpAAAAAGyAoA+fFxJi7rwvSXPmSMePW1uPO507J61aZbZZtg8AAADAHQj68AsPPmguay8uNsO+XWzaJBUWStHR0n/+p9XVAAAAALADgj78QlCQNHOm2Z47Vzp61Np63KVi2f5990nBwdbWAgAAAMAeCPrwGwMGSHfdZT5m7+WXra6m5srLpQ8/NNss2wcAAADgLgR9+A2HQ5o1y2y//rp06JC19dTUzp3Sjz9KdetKCQlWVwMAAADALgj68Cs9e0rdukmlpRdCv7+qWLbfr59Uq5a1tQAAAACwD4I+/MrFd/UXLZIOHLC2nppYscL8k2X7AAAAANyJoA+/06WL1LevdP78hcfu+Zt9+8xXaKj0m99YXQ0AAAAAOyHowy9V7MC/ZIm0d6+1tVyLimX7PXpIUVHW1gIAAADAXgj68Eu//rW55L28XEpJsbqaq8eyfQAAAACeQtCH33rxRfM7+8uXS1lZVldTfT/+KH3xhVn7wIFWVwMAAADAbgj68Fvt20uJiWZ7+nRra7kaFXfz775biomxtBQAAAAANkTQh1+bMUMKDpZWrZJ27LC6muph2T4AAAAATyLow6/9x39II0ea7eRkS0upln/9S8rIMNuDBllZCQAAAAC7IujD702fLoWFSRs2SJ9+anU1l7d6tflYwHbtzF9SAAAAAIC7EfTh95o1k8aONdvJyZJhWFvP5VQ8Vo9l+wAAAAA8haAPW3j+eal2bWnbNunjj62upnKnT0tr1phtgj4AAAAATyHowxYaN5YmTDDbvnpXf9066dQpcwVCx45WVwMAAADArgj6sI3f/16qV0/KypLef9/qai5VsWx/0CDJ4bC0FAAAAAA2RtCHbTRoID3zjNmePl0qK7O2noudPy+tXGm2WbYPAAAAwJMI+rCV//ov6brrpD17pGXLrK7mgi1bpGPHzF9GdOlidTUAAAAA7IygD1uJipKmTjXbM2ZI585ZWo5TxbL9AQOkkBBrawEAAABgbwR92M5TT0kNG0q5udLixVZXY24MuGKF2WbZPgAAAABPI+jDdurUMR+3J0kvviidOWNtPVlZUn6+FBEh9eplbS0AAAAA7I+gD1t6/HHpppukQ4ekN9+0tpaKZft9+0q1a1tbCwAAAAD7I+jDlmrVkqZNM9t/+IN08qR1tVQEfZbtAwAAAPAGgj5s69FHpVatpCNHpPnzrakhJ0favdvcgK9/f2tqAAAAABBYCPqwrdBQc+d9Sfrv/5aKirxfQ8UmfPfeaz72DwAAAAA8jaAPW3v4YaltW+lf/5L+/GfvX59l+wAAAAC8jaAPWwsONnfel6RXX5WOHfPetQ8flnbsMNsDB3rvugAAAAACG0Eftnf//VLHjlJJiTR7tveum54uGYZ0113SjTd677oAAAAAAhtBH7YXFCTNnGm2//IXqaDAO9dl2T4AAAAAKxD0ERB+8xspPl46fdp83J6nFRVJGzea7UGDPH89AAAAAKhA0EdAcDikWbPM9l//KuXne/Z6H30knTsntWljvgAAAADAWwj6CBg9epivs2cvLOX3FJbtAwAAALAKQR8BpeKuflqa9N13nrnGmTPSxx+bbZbtAwAAAPA2gj4CSny81L+/VFYmzZjhmWts2CCdOGHutP/rX3vmGgAAAABQFYI+Ak7Fsv133pF273Z//xXL9gcONHf8BwAAAABvIoYg4HTsKD3wgPmM++nT3dt3WZmUnm62+X4+AAAAACtYGvRnzJghh8Ph8mpz0Rblb775pu69915FRkbK4XCosLDwin22aNHikj4dDofGjx/vPOfee++95Pi4ceM8MUT4qNRUcyf+99+XMjPd1++2bdI//ynVry916+a+fgEAAACguiy/o9+uXTsdPnzY+dqyZYvz2KlTp9S3b189//zz1e7vyy+/dOlv3bp1kqQHH3zQ5bwxY8a4nDd79mz3DAh+4dZbpUceMdvTprmv34pl+7/9rRQa6r5+AQAAAKC6QiwvICREMTExlR6bNGmSJCkjI6Pa/UVHR7v8/ZVXXtHNN9+sbr+4vRoREVHldStTWlqq0tJS59+Li4ur/Vn4ppQUadkyc4f8rVulzp1r1p9hSCtWmG2W7QMAAACwiuV39HNyctSkSRO1atVKv/vd75Sfn++2vs+ePaslS5Zo1KhRcjgcLseWLl2qG264Qe3bt1dSUpJOnTp12b5efvllRUVFOV9NmzZ1W52wxs03S6NGme3kZDOo18T//Z+UlyfVqiX16VPz+gAAAADgWlga9OPi4rR48WKtWbNGr7/+uvLy8nTPPfeopKTELf2vWLFChYWFGjlypMv7Dz/8sJYsWaJPP/1USUlJevvtt/VIxTruKiQlJamoqMj5+uGHH9xSI6yVnCyFhUkZGdLGjTXrq2LZfu/eUp06NS4NAAAAAK6JpUv3+/Xr52zfdtttiouLU/PmzfWPf/xDjz32WI37X7Rokfr166cmTZq4vD927Fhn+1e/+pUaN26shIQE5ebm6uabb660r/DwcIWHh9e4JviWpk2lJ56Q5s6VXnhB6tHD3KTvWrBsHwAAAIAvsHzp/sXq16+v2NhYfffddzXu6/vvv9f69es1evToK54bFxcnSW65LvxPUpIUESF9/rm0evW19ZGXJ339tRQUJA0Y4N76AAAAAOBq+FTQP3HihHJzc9W4ceMa95WWlqaGDRuqf//+Vzw3OztbktxyXfifRo2kiRPNdnKyVF5+9X1ULNvv2lVq0MB9tQEAAADA1bI06E+ZMkWbNm3SwYMHtW3bNg0ePFjBwcFKTEyUJBUUFCg7O9t5p33Xrl3Kzs7W8ePHnX0kJCRo/vz5Lv2Wl5crLS1NI0aMUEiI67cTcnNzNXPmTGVmZurgwYNKT0/X8OHD1bVrV912220eHjF81bPPSpGR5l359967+s+zbB8AAACAr7A06B86dEiJiYlq3bq1hg4dqgYNGmjHjh3OR+S98cYb6tixo8aMGSNJ6tq1qzp27Kj09HRnH7m5ufr5559d+l2/fr3y8/M1qmJL9YuEhYVp/fr16t27t9q0aaPJkydryJAhWrlypQdHCl93/fXS5Mlme/p0qays+p89elTassVsDxrk9tIAAAAA4Ko4DKOmDxULTMXFxYqKilJRUZEiIyOtLgduUFwstWolHTsm/e//SsOHV+9zCxdKY8ZId9whZWZ6tkYAAAAAgau6OdSnvqMPWCkyUvr97832jBnS2bPV+xzL9gEAAAD4EoI+cJHx46WYGHMX/bS0K59fUiKtW2e2CfoAAAAAfAFBH7hIRIT0wgtme+ZM6cyZy5//8cfmnf9bbpFuvdXz9QEAAADAlRD0gV8YM0Zq1kz68UfpjTcuf+7Fy/YdDo+XBgAAAABXRNAHfiE83Nx5X5L+8AfpxInKzzt7Vlq92myzbB8AAACAryDoA5UYPtxcjv/Pf0p/+Uvl52zcaO7UHxMjxcV5tz4AAAAAqApBH6hEaKiUmmq2Z8+WCgsvPadi2f7AgVIQ/yUBAAAA8BHEE6AKDz0ktW9vhvxXX3U9Vl4uffih2WbZPgAAAABfQtAHqhAUJL34otn+85/NZfwVduyQCgqkyEipe3dr6gMAAACAyhD0gcsYNEjq1MnckG/27AvvVyzb799fCguzojIAAAAAqBxBH7gMh0OaNctsz58v/fSTZBjSBx+Y77FsHwAAAICvIegDV9Cnj9Sli3TmjPm4vX37pFq1pBtvlPr2tbo6AAAAAHBF0AeuoOKufps2Uu/eUosWUnq69O237LYPAAAAwPcQU4Bq6NZN2rpV+vJLqUkTqVUr847+7NnmnX4AAAAA8BUhVhcA+IOTJ6W5cy98X18yH7tXsSv/1KlSnTqWlAYAAAAALrijD1RDaKg0b17lx+bNM48DAAAAgC8g6APVUFhovqo6VlTkxWIAAAAA4DII+kA11K9vvqo6FhXlxWIAAAAA4DII+kA1nDsnTZxY+bGJE83jAAAAAOAL2IwPqIY6daSkJLM9b565XL9+fTPkJyVJtWpZWR0AAAAAXOAwDMOwugh/VFxcrKioKBUVFSkyMtLqcuAlJ0+aG+8VFZnL9c+dY7d9AAAAAN5R3RzKHX3gKlSE+uho88+wMOtqAQAAAIDK8B19AAAAAABshKAPAAAAAICNEPQBAAAAALARgj4AAAAAADZC0AcAAAAAwEYI+gAAAAAA2AhBHwAAAAAAGyHoAwAAAABgIwR9AAAAAABshKAPAAAAAICNEPQBAAAAALARgj4AAAAAADZC0AcAAAAAwEYI+gAAAAAA2EiI1QX4K8MwJEnFxcUWVwIAAAAACAQV+bMij1aFoH+NSkpKJElNmza1uBIAAAAAQCApKSlRVFRUlccdxpV+FYBKlZeX66efflK9evXkcDisLgdeVFxcrKZNm+qHH35QZGSk1eUAl2COwtcxR+HrmKPwdczRwGUYhkpKStSkSRMFBVX9TXzu6F+joKAg3XTTTVaXAQtFRkbygxU+jTkKX8ccha9jjsLXMUcD0+Xu5FdgMz4AAAAAAGyEoA8AAAAAgI0Q9IGrFB4erpSUFIWHh1tdClAp5ih8HXMUvo45Cl/HHMWVsBkfAAAAAAA2wh19AAAAAABshKAPAAAAAICNEPQBAAAAALARgj4AAAAAADZC0EfAefnll3XnnXeqXr16atiwoQYNGqT9+/e7nHPmzBmNHz9eDRo0UN26dTVkyBAdOXLE5ZyJEyeqU6dOCg8PV4cOHSq9lmEYmjNnjmJjYxUeHq4bb7xRL730kqeGBpvw5hxdu3at7r77btWrV0/R0dEaMmSIDh486KGRwS7cMUe//vprJSYmqmnTpqpdu7batm2ruXPnXnKtjIwM3XHHHQoPD9ctt9yixYsXe3p4sAFvzdH3339fvXr1UnR0tCIjIxUfH6+1a9d6ZYzwb978OVph69atCgkJqfLfBLAXgj4CzqZNmzR+/Hjt2LFD69at07lz59S7d2+dPHnSec4zzzyjlStXavny5dq0aZN++ukn3X///Zf0NWrUKA0bNqzKaz399NNauHCh5syZo3379ik9PV133XWXR8YF+/DWHM3Ly9PAgQPVo0cPZWdna+3atfr5558r7Qe4mDvmaGZmpho2bKglS5Zo9+7deuGFF5SUlKT58+c7z8nLy1P//v3VvXt3ZWdna9KkSRo9ejRBClfkrTm6efNm9erVSx999JEyMzPVvXt3DRgwQFlZWV4dL/yPt+ZohcLCQg0fPlwJCQleGR98gAEEuKNHjxqSjE2bNhmGYRiFhYVGaGiosXz5cuc5e/fuNSQZ27dvv+TzKSkpxu23337J+3v27DFCQkKMffv2eax2BAZPzdHly5cbISEhRllZmfO99PR0w+FwGGfPnnX/QGBbNZ2jFZ588kmje/fuzr9PnTrVaNeuncs5w4YNM/r06ePmEcDuPDVHK3Prrbcaqamp7ikcAcPTc3TYsGFGcnJylf8mgP1wRx8Br6ioSJJ0/fXXSzJ/O3ru3Dn17NnTeU6bNm3UrFkzbd++vdr9rly5Uq1atdKqVavUsmVLtWjRQqNHj9bx48fdOwDYnqfmaKdOnRQUFKS0tDSVlZWpqKhIb7/9tnr27KnQ0FD3DgK25q45WlRU5OxDkrZv3+7ShyT16dPnquY5IHlujv5SeXm5SkpKLnsOUBlPztG0tDQdOHBAKSkpHqgcvirE6gIAK5WXl2vSpEnq3Lmz2rdvL0kqKChQWFiY6tev73Juo0aNVFBQUO2+Dxw4oO+//17Lly/XW2+9pbKyMj3zzDN64IEHtHHjRncOAzbmyTnasmVLffLJJxo6dKgef/xxlZWVKT4+Xh999JE7hwCbc9cc3bZtm959912tXr3a+V5BQYEaNWp0SR/FxcU6ffq0ateu7d7BwJY8OUd/ac6cOTpx4oSGDh3qtvphf56cozk5OXruuef02WefKSSE6BdI+F8bAW38+PH65ptvtGXLFrf3XV5ertLSUr311luKjY2VJC1atEidOnXS/v371bp1a7dfE/bjyTlaUFCgMWPGaMSIEUpMTFRJSYmmT5+uBx54QOvWrZPD4XD7NWE/7pij33zzjQYOHKiUlBT17t3bjdUB3puj77zzjlJTU/Xhhx+qYcOG13wtBB5PzdGysjI9/PDDSk1Ndf5bFIGDoI+ANWHCBK1atUqbN2/WTTfd5Hw/JiZGZ8+eVWFhoctvUY8cOaKYmJhq99+4cWOFhIS4/GBt27atJCk/P5+gjyvy9BxdsGCBoqKiNHv2bOd7S5YsUdOmTfX555/r7rvvdss4YF/umKN79uxRQkKCxo4dq+TkZJdjMTExlzxN4siRI4qMjORuPqrF03O0wt///neNHj1ay5cvv+TrJsDleHKOlpSUaOfOncrKytKECRMkmTeiDMNQSEiIPvnkE/Xo0cOzA4Rl+I4+Ao5hGJowYYI++OADbdy4US1btnQ53qlTJ4WGhmrDhg3O9/bv36/8/HzFx8dX+zqdO3fW+fPnlZub63zv22+/lSQ1b968hqOAnXlrjp46dUpBQa7/NxAcHCzJ/IcAUBV3zdHdu3ere/fuGjFiRKWPHo2Pj3fpQ5LWrVt3VfMcgclbc1SSli1bpkcffVTLli1T//79PTMg2I435mhkZKR27dql7Oxs52vcuHFq3bq1srOzFRcX59lBwlpW7gQIWOGJJ54woqKijIyMDOPw4cPO16lTp5znjBs3zmjWrJmxceNGY+fOnUZ8fLwRHx/v0k9OTo6RlZVlPP7440ZsbKyRlZVlZGVlGaWlpYZhGEZZWZlxxx13GF27djW++uorY+fOnUZcXJzRq1cvr44X/sdbc3TDhg2Gw+EwUlNTjW+//dbIzMw0+vTpYzRv3tzlWsAvuWOO7tq1y4iOjjYeeeQRlz6OHj3qPOfAgQNGRESE8eyzzxp79+41FixYYAQHBxtr1qzx6njhf7w1R5cuXWqEhIQYCxYscDmnsLDQq+OF//HWHP0ldt0PHAR9BBxJlb7S0tKc55w+fdp48sknjeuuu86IiIgwBg8ebBw+fNiln27dulXaT15envOcH3/80bj//vuNunXrGo0aNTJGjhxpHDt2zEsjhb/y5hxdtmyZ0bFjR6NOnTpGdHS0cd999xl79+710kjhr9wxR1NSUirto3nz5i7X+vTTT40OHToYYWFhRqtWrVyuAVTFW3O0qp+zI0aM8N5g4Ze8+XP0YgT9wOEwDMNwz9oAAAAAAABgNb6jDwAAAACAjRD0AQAAAACwEYI+AAAAAAA2QtAHAAAAAMBGCPoAAAAAANgIQR8AAAAAABsh6AMAAAAAYCMEfQAAAAAAbISgDwAAAACAjRD0AQAAAACwEYI+AACosZEjR8rhcFzyGj16tNWlAQAQcEKsLgAAANhD3759lZaW5vJeRESERdUAABC4uKMPAADcIjw8XDExMS6vyMhISdJ7772ndu3aKTw8XC1atNCf/vSnSz6/ePHiS1YEdOjQwcujAADA/xH0AQCAR2VmZmro0KF66KGHtGvXLs2YMUPTpk3T4sWLLzk3MjJShw8f1uHDhzV58mTvFwsAgA2wdB8AAHjUq6++qoSEBE2bNk2SFBsbqz179uiPf/yjRo4c6TyvtLRUYWFhiomJkSTVrVvXinIBAPB73NEHAAAetXfvXnXu3Nnlvc6dOysnJ0dlZWXO944dO+Zc6g8AAK4dQR8AAPiEAwcOqGXLllaXAQCA3yPoAwAAj2rbtq22bt3q8t7WrVsVGxur4OBg53ubN2/WPffc4+3yAACwHb6jDwAAPGry5Mm68847NXPmTA0bNkzbt2/X/Pnz9dprr0mSTp8+rYULFyo3N1f9+vVTQUGBJOnEiRM6f/68jh8/ruuvv97KIQAA4FcchmEYVhcBAAD828iRI1VYWKgVK1ZUevy9997T9OnTlZOTo8aNG+upp57SlClTJJmP1Xv00Uer7Ltbt27KyMjwQNUAANgTQR8AAFhq8eLFysjIqPRxe9nZ2Zo0aRJBHwCAq8B39AEAgKVq166tqKioSo+FhoaybB8AgKvEHX0AAAAAAGyEO/oAAAAAANgIQR8AAAAAABsh6AMAAAAAYCMEfQAAAAAAbISgDwAAAACAjRD0AQAAAACwEYI+AAAAAAA2QtAHAAAAAMBG/h+JURlqGUPhq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3324"/>
            <a:ext cx="12290961" cy="695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9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793" y="0"/>
            <a:ext cx="8110847" cy="690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0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C1D88D-1194-4AFE-93B7-BC8189ACEE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3968" r="-625" b="6350"/>
          <a:stretch/>
        </p:blipFill>
        <p:spPr>
          <a:xfrm>
            <a:off x="-38101" y="0"/>
            <a:ext cx="12230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91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700C63-DC55-47DD-91D8-EA9F5B114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6" t="18653" r="27368" b="13234"/>
          <a:stretch/>
        </p:blipFill>
        <p:spPr>
          <a:xfrm>
            <a:off x="-30060" y="-1"/>
            <a:ext cx="12222060" cy="688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79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11A237-6570-414C-98C2-5527AB2F1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7" t="18254" r="27053" b="12540"/>
          <a:stretch/>
        </p:blipFill>
        <p:spPr>
          <a:xfrm>
            <a:off x="109333" y="43543"/>
            <a:ext cx="11973333" cy="67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4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43543"/>
            <a:ext cx="10515600" cy="1325563"/>
          </a:xfrm>
        </p:spPr>
        <p:txBody>
          <a:bodyPr/>
          <a:lstStyle/>
          <a:p>
            <a:pPr rtl="0"/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Моделирование и прогнозирование</a:t>
            </a:r>
            <a:b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3"/>
          </p:nvPr>
        </p:nvSpPr>
        <p:spPr>
          <a:xfrm>
            <a:off x="533400" y="962592"/>
            <a:ext cx="8371114" cy="4730637"/>
          </a:xfrm>
        </p:spPr>
        <p:txBody>
          <a:bodyPr>
            <a:normAutofit fontScale="55000" lnSpcReduction="20000"/>
          </a:bodyPr>
          <a:lstStyle/>
          <a:p>
            <a:pPr rtl="0"/>
            <a:r>
              <a:rPr lang="ru-RU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Оценить влияние затрат и голов, спрогнозировать результаты.</a:t>
            </a:r>
          </a:p>
          <a:p>
            <a:pPr rtl="0"/>
            <a:r>
              <a:rPr lang="ru-RU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Модели</a:t>
            </a:r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rtl="0"/>
            <a:r>
              <a:rPr lang="ru-RU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Линейная регрессия</a:t>
            </a:r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rtl="0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Признаки: затраты, доходы, забитые и пропущенные голы.</a:t>
            </a:r>
          </a:p>
          <a:p>
            <a:pPr lvl="1" rtl="0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R² = 0.86 (высокая точность).</a:t>
            </a:r>
          </a:p>
          <a:p>
            <a:pPr lvl="1" rtl="0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Прогноз для команды (150 млн €, 60 голов, 50 пропущенных): 57.99 очков.</a:t>
            </a:r>
          </a:p>
          <a:p>
            <a:pPr rtl="0"/>
            <a:r>
              <a:rPr lang="ru-RU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RandomForest</a:t>
            </a:r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rtl="0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R² = 0.79 (хорошая точность).</a:t>
            </a:r>
          </a:p>
          <a:p>
            <a:pPr lvl="1" rtl="0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Прогноз: 61.93 очков.</a:t>
            </a:r>
          </a:p>
          <a:p>
            <a:pPr rtl="0"/>
            <a:r>
              <a:rPr lang="ru-RU" sz="3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Prophet</a:t>
            </a:r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 rtl="0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Прогноз для "Манчестер Сити" (2026–2028): 78–82 очка.</a:t>
            </a:r>
          </a:p>
          <a:p>
            <a:pPr lvl="1" rtl="0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Ограничение: малый объём данных (10 сезонов).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5387576"/>
            <a:ext cx="91242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Модели подтверждают сильное влияние голов, прогноз для лидера надёжен, но ограничен данными.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A9095F6-53C4-4E5E-A906-F3B73C2C8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848" y="2688553"/>
            <a:ext cx="3230209" cy="285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72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AC6130-1DA2-42AB-AA4F-F3320F124C08}"/>
              </a:ext>
            </a:extLst>
          </p:cNvPr>
          <p:cNvSpPr txBox="1"/>
          <p:nvPr/>
        </p:nvSpPr>
        <p:spPr>
          <a:xfrm>
            <a:off x="224556" y="914422"/>
            <a:ext cx="7415764" cy="39087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Задача: 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RU" sz="20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роведение комплексного анализа текущих результатов команд, выявлении ключевых факторов, влияющих на их позиции в таблице, а также определении тенденций и прогнозировании возможных сценариев развития чемпионата на основе собранных данных.</a:t>
            </a:r>
          </a:p>
          <a:p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Цель: 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Оценить влияние трансферных затрат на спортивные результаты (очки) команд Английской Премьер-лиги за 10 лет (2015–2025) и спрогнозировать результаты лидера на 2026–2028 годы.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013E041-6472-46CF-8125-A11B66D1F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9756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6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>
            <a:spLocks noGrp="1"/>
          </p:cNvSpPr>
          <p:nvPr>
            <p:ph type="title"/>
          </p:nvPr>
        </p:nvSpPr>
        <p:spPr>
          <a:xfrm>
            <a:off x="1322020" y="463663"/>
            <a:ext cx="10515600" cy="502008"/>
          </a:xfrm>
          <a:prstGeom prst="rect">
            <a:avLst/>
          </a:prstGeom>
        </p:spPr>
        <p:txBody>
          <a:bodyPr anchor="ctr">
            <a:noAutofit/>
          </a:bodyPr>
          <a:lstStyle>
            <a:defPPr/>
            <a:lvl1pPr lvl="0"/>
          </a:lstStyle>
          <a:p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Ключевые результаты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marL="0" indent="0" algn="r">
              <a:spcAft>
                <a:spcPts val="600"/>
              </a:spcAft>
            </a:pPr>
            <a:fld id="{A77B1E4B-CFF1-40F5-904F-3F224AC93E7E}" type="slidenum">
              <a:t>20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583867" y="872531"/>
            <a:ext cx="11390419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"Манчестер Сити" — лидер с рекордными 100 очками в 2018 году.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Затраты на трансферы имеют умеренную корреляцию с очками (0.45), тогда как забитые голы (0.87) и пропущенные голы (-0.89) оказывают сильное влияние.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Средние очки по лиге стабильны (52–53), что указывает на высокую конкуренцию АПЛ.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Линейная регрессия (R² = 0.86) и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RandomForest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(R² = 0.79) показывают высокую точность.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Прогноз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Prophet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"Манчестер Сити" наберёт 78–82 очка в 2026–2028 годах (ограничение: 10 сезонов данных).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Ограничения: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Пропуски в Очки (3 строки: "Бернли", "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Уотфорд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"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Норвич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Сити", 2022) из-за несоответствия данных.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Отсутствие данных о тренерах и травмах.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Рекомендации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Клубам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Инвестировать в игроков для атаки и защиты, развивать тактику и молодёжные академии.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Аналитикам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Добавить данные о тренерах, травмах и составе для повышения точности.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Данные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Унифицировать названия команд и проверить полноту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df_matches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4DA20D9-0D2E-4066-B835-59565A88E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654" y="0"/>
            <a:ext cx="12403653" cy="6858000"/>
          </a:xfrm>
          <a:prstGeom prst="rect">
            <a:avLst/>
          </a:prstGeom>
        </p:spPr>
      </p:pic>
      <p:sp>
        <p:nvSpPr>
          <p:cNvPr id="401" name="Shape 401"/>
          <p:cNvSpPr txBox="1">
            <a:spLocks noGrp="1"/>
          </p:cNvSpPr>
          <p:nvPr>
            <p:ph type="title"/>
          </p:nvPr>
        </p:nvSpPr>
        <p:spPr>
          <a:xfrm>
            <a:off x="3967224" y="0"/>
            <a:ext cx="8224776" cy="1931761"/>
          </a:xfrm>
          <a:prstGeom prst="rect">
            <a:avLst/>
          </a:prstGeom>
        </p:spPr>
        <p:txBody>
          <a:bodyPr anchor="b">
            <a:noAutofit/>
          </a:bodyPr>
          <a:lstStyle>
            <a:defPPr/>
            <a:lvl1pPr lvl="0"/>
          </a:lstStyle>
          <a:p>
            <a:pPr algn="ctr" rtl="0"/>
            <a:r>
              <a:rPr lang="ru-RU" sz="6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 за внимание!</a:t>
            </a:r>
          </a:p>
        </p:txBody>
      </p:sp>
      <p:sp>
        <p:nvSpPr>
          <p:cNvPr id="402" name="Shape 40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marL="0" indent="0" algn="r">
              <a:spcAft>
                <a:spcPts val="600"/>
              </a:spcAft>
            </a:pPr>
            <a:fld id="{B4165B35-CF42-493C-8593-61C599C7019F}" type="slidenum"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F7191-FB35-41DD-B5B0-3FEF6CEC8ED7}"/>
              </a:ext>
            </a:extLst>
          </p:cNvPr>
          <p:cNvSpPr txBox="1"/>
          <p:nvPr/>
        </p:nvSpPr>
        <p:spPr>
          <a:xfrm>
            <a:off x="660400" y="524084"/>
            <a:ext cx="795528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Данные:  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RU" sz="20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оличество команд, количество сыгранных матчей, количество побед, ничьих и поражений каждой команды, разница забитых и пропущенных мячей, таблицы с результатами матчей, очками, голами, домашними и выездными результатами.</a:t>
            </a:r>
          </a:p>
          <a:p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Инструменты: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Notebooks	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Python(</a:t>
            </a:r>
            <a:r>
              <a:rPr lang="ru-RU" sz="20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библиотеки</a:t>
            </a:r>
            <a:r>
              <a:rPr lang="en-US" sz="200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pandas,matplotlib,seaborn</a:t>
            </a:r>
            <a:r>
              <a:rPr lang="en-US" sz="20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20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PowerBI</a:t>
            </a:r>
            <a:endParaRPr lang="ru-RU" sz="200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Методы:</a:t>
            </a:r>
          </a:p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 данных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Очистка данных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Анализ данных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Визуализация данных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Отчетность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A7B152-CDF4-4840-B31C-D2D04DDC0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3" r="23363" b="3213"/>
          <a:stretch/>
        </p:blipFill>
        <p:spPr>
          <a:xfrm>
            <a:off x="8534400" y="1109392"/>
            <a:ext cx="3281680" cy="508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5ADB0DB-4A5A-463E-B9B9-3B573665A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847346"/>
              </p:ext>
            </p:extLst>
          </p:nvPr>
        </p:nvGraphicFramePr>
        <p:xfrm>
          <a:off x="741680" y="365760"/>
          <a:ext cx="10952478" cy="617728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65325">
                  <a:extLst>
                    <a:ext uri="{9D8B030D-6E8A-4147-A177-3AD203B41FA5}">
                      <a16:colId xmlns:a16="http://schemas.microsoft.com/office/drawing/2014/main" val="2513418380"/>
                    </a:ext>
                  </a:extLst>
                </a:gridCol>
                <a:gridCol w="1797221">
                  <a:extLst>
                    <a:ext uri="{9D8B030D-6E8A-4147-A177-3AD203B41FA5}">
                      <a16:colId xmlns:a16="http://schemas.microsoft.com/office/drawing/2014/main" val="1525690178"/>
                    </a:ext>
                  </a:extLst>
                </a:gridCol>
                <a:gridCol w="2579541">
                  <a:extLst>
                    <a:ext uri="{9D8B030D-6E8A-4147-A177-3AD203B41FA5}">
                      <a16:colId xmlns:a16="http://schemas.microsoft.com/office/drawing/2014/main" val="361072428"/>
                    </a:ext>
                  </a:extLst>
                </a:gridCol>
                <a:gridCol w="655457">
                  <a:extLst>
                    <a:ext uri="{9D8B030D-6E8A-4147-A177-3AD203B41FA5}">
                      <a16:colId xmlns:a16="http://schemas.microsoft.com/office/drawing/2014/main" val="2972276269"/>
                    </a:ext>
                  </a:extLst>
                </a:gridCol>
                <a:gridCol w="1754934">
                  <a:extLst>
                    <a:ext uri="{9D8B030D-6E8A-4147-A177-3AD203B41FA5}">
                      <a16:colId xmlns:a16="http://schemas.microsoft.com/office/drawing/2014/main" val="3987469796"/>
                    </a:ext>
                  </a:extLst>
                </a:gridCol>
              </a:tblGrid>
              <a:tr h="68905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Задачи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4B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начала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4B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Срок выполнения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4B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Дни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4B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Статус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4B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026351"/>
                  </a:ext>
                </a:extLst>
              </a:tr>
              <a:tr h="467746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Сбор информации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30.06.2025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090758"/>
                  </a:ext>
                </a:extLst>
              </a:tr>
              <a:tr h="888719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Формулировка цели и постановка задач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03.07.2025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04.07.2025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5230171"/>
                  </a:ext>
                </a:extLst>
              </a:tr>
              <a:tr h="888719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Определение метрик и инструментов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05.07.2025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06.07.2025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7625079"/>
                  </a:ext>
                </a:extLst>
              </a:tr>
              <a:tr h="467746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Предзащита идеи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07.07.2025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07.07.2025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2713388"/>
                  </a:ext>
                </a:extLst>
              </a:tr>
              <a:tr h="467746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Подготовка данных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08.07.2025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13.07.2025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503788"/>
                  </a:ext>
                </a:extLst>
              </a:tr>
              <a:tr h="888719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Очистка и стандартизация данных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19.07.2025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0392634"/>
                  </a:ext>
                </a:extLst>
              </a:tr>
              <a:tr h="467746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Аназиз данных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28.07.2025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1020451"/>
                  </a:ext>
                </a:extLst>
              </a:tr>
              <a:tr h="467746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Презентация результатов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29.07.2025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8232202"/>
                  </a:ext>
                </a:extLst>
              </a:tr>
              <a:tr h="483337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Защита проекта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FFC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Выполняется</a:t>
                      </a:r>
                      <a:endParaRPr lang="ru-RU" sz="1600" b="1" i="0" u="none" strike="noStrike" dirty="0">
                        <a:solidFill>
                          <a:srgbClr val="FFC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7532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58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844B792A-AD69-405C-B3FB-A73C4439F4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0467100"/>
              </p:ext>
            </p:extLst>
          </p:nvPr>
        </p:nvGraphicFramePr>
        <p:xfrm>
          <a:off x="132080" y="132080"/>
          <a:ext cx="11968480" cy="656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413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822223" y="-147148"/>
            <a:ext cx="10515600" cy="1153793"/>
          </a:xfrm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algn="ctr">
              <a:lnSpc>
                <a:spcPct val="90000"/>
              </a:lnSpc>
              <a:buNone/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Этапы реализации задачи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marL="0" indent="0" algn="r">
              <a:spcAft>
                <a:spcPts val="600"/>
              </a:spcAft>
            </a:pPr>
            <a:fld id="{82E1C420-9E5F-4AB9-8455-4027CF77AEEE}" type="slidenum">
              <a:t>6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150421" y="920621"/>
            <a:ext cx="58405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 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этапов анализа данных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 данных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Загрузка данных из трёх файлов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Очистка данных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Объединение, обработка пропусков.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Исследовательский анализ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Расчёт статистик (средние, медианы, мин/макс).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Визуализация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Построение графиков (топ-10, тренды, корреляции).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Моделирование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Линейная регрессия и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RandomForest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оценки влияния затрат и голов.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Прогнозирование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Prophet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прогноза очков лидера.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Интерпретация и рекомендации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Выводы и советы для клубов.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411120" y="920621"/>
            <a:ext cx="54832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Типы аналитики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Описательная: Статистика по сезонам.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Диагностическая: Корреляции между переменными.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Предсказательная: Прогноз очков.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Рекомендательная: Советы для улучшения результатов.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3ECF9AD-42FB-492D-B65A-BEFE5E3FF861}"/>
              </a:ext>
            </a:extLst>
          </p:cNvPr>
          <p:cNvCxnSpPr>
            <a:cxnSpLocks/>
          </p:cNvCxnSpPr>
          <p:nvPr/>
        </p:nvCxnSpPr>
        <p:spPr>
          <a:xfrm>
            <a:off x="6201040" y="1006645"/>
            <a:ext cx="0" cy="5532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838200" y="-45964"/>
            <a:ext cx="10515600" cy="775038"/>
          </a:xfrm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algn="ctr">
              <a:lnSpc>
                <a:spcPct val="90000"/>
              </a:lnSpc>
              <a:buNone/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Проработка этапов задачи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marL="0" indent="0" algn="r">
              <a:spcAft>
                <a:spcPts val="600"/>
              </a:spcAft>
            </a:pPr>
            <a:fld id="{62923985-DE23-428B-800C-ED5BA9582672}" type="slidenum">
              <a:t>7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233548" y="488329"/>
            <a:ext cx="11120252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 данных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Загружены три файла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Excel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трансферы, матчи, турнирная таблица.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Проверена структура данных с помощью df.info().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Использованы библиотеки: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matplotlib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seaborn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scipy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Prophet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Очистка данных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Объединены таблицы по Команда и Год с помощью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pd.merge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left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join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Пропуски в Очки удалены.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Пропуски в Затраты, млн € и Доходы, млн € заполнены нулями.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Исследовательский анализ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Рассчитаны средние, медианы, мин/макс по очкам, голам, затратам.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Найден лидер: "Манчестер Сити" (100 очков, 2018).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Визуализация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Топ-10 команд по очкам.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Тренд средних очков по сезонам (стабильность: 52–53 очка).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Корреляционная матрица (затраты: </a:t>
            </a:r>
            <a:r>
              <a:rPr lang="ru-R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0.371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голы: </a:t>
            </a:r>
            <a:r>
              <a:rPr lang="ru-R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0.865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пропущенные: </a:t>
            </a:r>
            <a:r>
              <a:rPr lang="ru-R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-0.795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Моделирование и прогнозирование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Линейная регрессия (R² = 0.86) и </a:t>
            </a: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RandomForest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(R² = 0.79).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Prophet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прогноз для "Манчестер Сити" (78–82 очка, 2026–2028).</a:t>
            </a:r>
          </a:p>
          <a:p>
            <a:pPr>
              <a:buFont typeface="+mj-lt"/>
              <a:buAutoNum type="arabicPeriod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Выводы и рекомендации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См. слайд "Выводы исследования".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F80796-8CCF-44DC-8668-F7CF04AC6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394" y="2004567"/>
            <a:ext cx="2579915" cy="2579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Group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anchor="ctr">
            <a:normAutofit/>
          </a:bodyPr>
          <a:lstStyle>
            <a:defPPr/>
            <a:lvl1pPr lvl="0"/>
          </a:lstStyle>
          <a:p>
            <a:pPr marL="0" indent="0" algn="r">
              <a:spcAft>
                <a:spcPts val="600"/>
              </a:spcAft>
            </a:pPr>
            <a:fld id="{E9D399E0-88F2-4D4B-A54B-F5B9DD79BFBF}" type="slidenum">
              <a:t>8</a:t>
            </a:fld>
            <a:endParaRPr/>
          </a:p>
        </p:txBody>
      </p:sp>
      <p:sp>
        <p:nvSpPr>
          <p:cNvPr id="2" name="Прямоугольник 1"/>
          <p:cNvSpPr/>
          <p:nvPr/>
        </p:nvSpPr>
        <p:spPr>
          <a:xfrm>
            <a:off x="361208" y="774210"/>
            <a:ext cx="454824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Использованные метрики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R² (коэффициент детерминации)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Линейная регрессия: R² = 0.86 (высокая точность).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RandomForest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R² = 0.79 (хорошая точность).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Prophet</a:t>
            </a: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прогноз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Очки "Манчестер Сити" (78–82, 2026–2028).</a:t>
            </a:r>
          </a:p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Оценка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b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Метрики подтверждают, что голы (забитые и пропущенные) имеют большее влияние на очки, чем затраты.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119" y="5311651"/>
            <a:ext cx="4419350" cy="11283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629" y="774210"/>
            <a:ext cx="7128163" cy="44109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726F3C-2488-4F25-9AF7-8D9DCB8EC1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53"/>
          <a:stretch/>
        </p:blipFill>
        <p:spPr>
          <a:xfrm>
            <a:off x="0" y="-87086"/>
            <a:ext cx="12192000" cy="694508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63931" y="-163286"/>
            <a:ext cx="11674042" cy="1978969"/>
          </a:xfrm>
        </p:spPr>
        <p:txBody>
          <a:bodyPr>
            <a:normAutofit/>
          </a:bodyPr>
          <a:lstStyle/>
          <a:p>
            <a:pPr defTabSz="457200"/>
            <a:r>
              <a:rPr lang="ru-RU" sz="8800" b="1" dirty="0">
                <a:solidFill>
                  <a:srgbClr val="E6E6E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ЭТАПЫ</a:t>
            </a:r>
          </a:p>
        </p:txBody>
      </p:sp>
    </p:spTree>
    <p:extLst>
      <p:ext uri="{BB962C8B-B14F-4D97-AF65-F5344CB8AC3E}">
        <p14:creationId xmlns:p14="http://schemas.microsoft.com/office/powerpoint/2010/main" val="363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1165</Words>
  <Application>Microsoft Office PowerPoint</Application>
  <PresentationFormat>Широкоэкранный</PresentationFormat>
  <Paragraphs>188</Paragraphs>
  <Slides>21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Tahoma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Этапы реализации задачи</vt:lpstr>
      <vt:lpstr>Проработка этапов задачи</vt:lpstr>
      <vt:lpstr>Презентация PowerPoint</vt:lpstr>
      <vt:lpstr>ЭТАПЫ</vt:lpstr>
      <vt:lpstr>Сбор / обработка данных </vt:lpstr>
      <vt:lpstr>Описательный анализ</vt:lpstr>
      <vt:lpstr>Визуализация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Моделирование и прогнозирование </vt:lpstr>
      <vt:lpstr>Ключевые результаты: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DIMA SULTAN</dc:creator>
  <cp:lastModifiedBy>DIMA SULTAN</cp:lastModifiedBy>
  <cp:revision>5</cp:revision>
  <dcterms:created xsi:type="dcterms:W3CDTF">2025-07-07T13:22:43Z</dcterms:created>
  <dcterms:modified xsi:type="dcterms:W3CDTF">2025-07-28T20:52:44Z</dcterms:modified>
</cp:coreProperties>
</file>