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B1F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058;&#1072;&#1073;&#108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Лист1!$C$2</c:f>
              <c:strCache>
                <c:ptCount val="1"/>
                <c:pt idx="0">
                  <c:v>Дата начала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Лист1!$B$3:$B$11</c:f>
              <c:strCache>
                <c:ptCount val="9"/>
                <c:pt idx="0">
                  <c:v>Сбор информации</c:v>
                </c:pt>
                <c:pt idx="1">
                  <c:v>Формулировка цели и постановка задач</c:v>
                </c:pt>
                <c:pt idx="2">
                  <c:v>Определение метрик и инструментов</c:v>
                </c:pt>
                <c:pt idx="3">
                  <c:v>Предзащита идеи</c:v>
                </c:pt>
                <c:pt idx="4">
                  <c:v>Подготовка данных</c:v>
                </c:pt>
                <c:pt idx="5">
                  <c:v>Очистка и стандартизация данных</c:v>
                </c:pt>
                <c:pt idx="6">
                  <c:v>Аназиз данных</c:v>
                </c:pt>
                <c:pt idx="7">
                  <c:v>Презентация результатов</c:v>
                </c:pt>
                <c:pt idx="8">
                  <c:v>Защита проекта</c:v>
                </c:pt>
              </c:strCache>
            </c:strRef>
          </c:cat>
          <c:val>
            <c:numRef>
              <c:f>Лист1!$C$3:$C$11</c:f>
              <c:numCache>
                <c:formatCode>m/d/yyyy</c:formatCode>
                <c:ptCount val="9"/>
                <c:pt idx="0">
                  <c:v>45838</c:v>
                </c:pt>
                <c:pt idx="1">
                  <c:v>45841</c:v>
                </c:pt>
                <c:pt idx="2">
                  <c:v>45843</c:v>
                </c:pt>
                <c:pt idx="3">
                  <c:v>45845</c:v>
                </c:pt>
                <c:pt idx="4">
                  <c:v>45846</c:v>
                </c:pt>
                <c:pt idx="5">
                  <c:v>45853</c:v>
                </c:pt>
                <c:pt idx="6">
                  <c:v>45860</c:v>
                </c:pt>
                <c:pt idx="7">
                  <c:v>45869</c:v>
                </c:pt>
                <c:pt idx="8">
                  <c:v>45871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04-48DC-93CB-8E634054DBA3}"/>
            </c:ext>
          </c:extLst>
        </c:ser>
        <c:ser>
          <c:idx val="1"/>
          <c:order val="1"/>
          <c:tx>
            <c:v>Продолжительность</c:v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val>
            <c:numRef>
              <c:f>Лист1!$E$3:$E$11</c:f>
              <c:numCache>
                <c:formatCode>General</c:formatCode>
                <c:ptCount val="9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6</c:v>
                </c:pt>
                <c:pt idx="5">
                  <c:v>6</c:v>
                </c:pt>
                <c:pt idx="6">
                  <c:v>8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04-48DC-93CB-8E634054D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452856448"/>
        <c:axId val="1449316768"/>
      </c:barChart>
      <c:catAx>
        <c:axId val="145285644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ru-RU"/>
          </a:p>
        </c:txPr>
        <c:crossAx val="1449316768"/>
        <c:crosses val="autoZero"/>
        <c:auto val="1"/>
        <c:lblAlgn val="ctr"/>
        <c:lblOffset val="100"/>
        <c:noMultiLvlLbl val="0"/>
      </c:catAx>
      <c:valAx>
        <c:axId val="1449316768"/>
        <c:scaling>
          <c:orientation val="minMax"/>
          <c:min val="45838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ru-RU"/>
          </a:p>
        </c:txPr>
        <c:crossAx val="1452856448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8072C-6EA0-4E59-879B-9F332BE31633}" type="datetimeFigureOut">
              <a:rPr lang="ru-RU" smtClean="0"/>
              <a:t>27.07.2025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B579C-BBD8-4D17-908D-4ED9D712C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17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B579C-BBD8-4D17-908D-4ED9D712C38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51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8A270-5C27-4CFB-95C4-2C062C09C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130862-48B0-4000-B30E-D63300700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99A54E-4C51-400A-89BB-398EB3CB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27.07.2025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B9CCEB-7CFC-4FBC-9A7A-BD90A9C3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EB4625-B0BD-4A5B-B35A-B8EDAE11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67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A9D99-BEC3-4CA9-A7F9-CE5513AD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D058D5-52A2-44AF-B0F3-2852B1CBF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B09D84-8E51-48D1-B12A-B1C68C5D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27.07.2025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264E60-C363-41C3-B20B-A3F61E33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BE9C8A-BDAE-4FDD-99B5-B4FD5197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10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1F5342-F288-4262-9BE5-B1C17B260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E2C3C3-D643-48B0-953F-69ACF9E57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A16228-8171-469E-B2A2-8FDD130B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27.07.2025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5A8D0A-FE3B-4090-8398-0E36ADDB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687185-67B4-4345-8C5B-51ACE48A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67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1DEB1-4365-414A-9EBC-B9C5C713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A837B9-6062-4009-965D-520AA4622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3A7971-F18F-4344-8808-A76F79AD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27.07.2025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1B2CCA-69EE-489C-8B29-FEC65F36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D252F0-57C0-48B4-BA3E-3097184D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77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B654C-64B8-47A8-AE61-E644E5C3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053580-C34F-4305-ACC4-DC70371FA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52CD4A-B800-4C0E-B411-BB9C1D15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27.07.2025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3908A4-7387-4095-A95D-6EDA3B8A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6E0C2-DC91-44FB-9A0B-61949FEA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37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DE6A1-54E5-4538-8611-ABCCC2AE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51A49C-3236-4DB5-B74C-B44F8C79B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5540AA-FCF7-4910-B4F3-2FC04EA0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463D0B-0723-42F8-A376-08246A41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27.07.2025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2BEF02-E9B4-447D-8381-79968449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366C0B-00FE-49F6-AD9D-6DA1EF3F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0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0E6C1-16F6-46B5-AB60-87A957F66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08387B-400C-405D-A9F8-30626FA3A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F0E876-774A-4A97-945E-7A1585840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C89E0C-3549-4071-A5D9-170FAFD26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157FB0-DDA6-41AF-880D-B525668C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48EDC72-3F62-4BF6-9722-30B6D6C7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27.07.2025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73EE6AD-5464-4BB2-B48D-7E9C73BC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70C02B-BF20-47D9-8783-F78B063B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6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3F0C9-5BFD-4A1F-B7CA-A0BE4738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0CF4E09-1EAA-4285-AC03-5A552177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27.07.2025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A2A458-0E41-45C3-A837-97DB7F8F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EBA4DD-C1E4-4881-8C62-8D23216F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88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2488AB5-4E98-470E-A940-A9CD7CB0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27.07.2025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22AB57-5A9E-4D6D-B9F8-A4B51A61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49465F-93DA-4431-ADC8-E595823F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0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1D603-8638-40AC-8A5B-F9D5FB18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4EEE90-8360-406F-A6ED-79A7C6665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7977DB-B544-4256-8867-FA8BF6C7F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6D4846-EB63-4BAC-95FD-CE729254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27.07.2025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8270B0-490B-47E1-9911-4846DBA4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48B1C-D775-4B6E-8208-53BD98D7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48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9DDF0-C58F-4C5B-8F66-34B50D2A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217484-C93B-4AF5-9BFD-327F61CA2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9212A4-6A57-4BE2-BFF9-CCDAEC7B2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9B227C-9AB5-4AB0-AEB0-F8C67209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27.07.2025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D9B7D7-8F0B-4C4A-90FC-B7E6C9DF3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BCB75E-52B5-4F36-8D85-4E40F0F9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7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BFD2A-1D89-419D-A767-31BC1712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8065B4-D0E1-4CE2-A0D2-CBB2F9F7E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6E513A-6A3A-4D66-9765-52917EA41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63449-A440-45A5-A9CA-7E5803686686}" type="datetimeFigureOut">
              <a:rPr lang="ru-RU" smtClean="0"/>
              <a:t>27.07.2025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6B4F8C-D872-49B2-86B6-F44AB176B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74BEC1-6A23-4777-9E74-49232F4D3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31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48DF5B2-587F-45E3-AA08-9BBC8DC21C26}"/>
              </a:ext>
            </a:extLst>
          </p:cNvPr>
          <p:cNvGrpSpPr/>
          <p:nvPr/>
        </p:nvGrpSpPr>
        <p:grpSpPr>
          <a:xfrm>
            <a:off x="0" y="0"/>
            <a:ext cx="12209772" cy="6858001"/>
            <a:chOff x="0" y="-1"/>
            <a:chExt cx="12209772" cy="6858001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B5204F5F-8BC8-4D37-A31A-241D19A9E3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941"/>
            <a:stretch/>
          </p:blipFill>
          <p:spPr>
            <a:xfrm>
              <a:off x="4886871" y="-1"/>
              <a:ext cx="7322901" cy="6858001"/>
            </a:xfrm>
            <a:prstGeom prst="rect">
              <a:avLst/>
            </a:prstGeom>
          </p:spPr>
        </p:pic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7E391182-9BBA-4FAF-8A26-062C65DECEDF}"/>
                </a:ext>
              </a:extLst>
            </p:cNvPr>
            <p:cNvSpPr/>
            <p:nvPr/>
          </p:nvSpPr>
          <p:spPr>
            <a:xfrm>
              <a:off x="0" y="0"/>
              <a:ext cx="5131837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B68452D-4CE7-4A39-AE93-3EC4BF6401B2}"/>
              </a:ext>
            </a:extLst>
          </p:cNvPr>
          <p:cNvSpPr txBox="1"/>
          <p:nvPr/>
        </p:nvSpPr>
        <p:spPr>
          <a:xfrm>
            <a:off x="357230" y="956885"/>
            <a:ext cx="55423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0" dirty="0">
                <a:solidFill>
                  <a:srgbClr val="E6E6E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Футбольная аналитика: Исследование таблиц Английской Премьер Лиги</a:t>
            </a:r>
            <a:endParaRPr lang="ru-RU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93C56-924E-43D8-B7FC-C5F95306E7D5}"/>
              </a:ext>
            </a:extLst>
          </p:cNvPr>
          <p:cNvSpPr txBox="1"/>
          <p:nvPr/>
        </p:nvSpPr>
        <p:spPr>
          <a:xfrm>
            <a:off x="357230" y="5424196"/>
            <a:ext cx="3941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E6E6E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Султан Дмитрий</a:t>
            </a:r>
          </a:p>
          <a:p>
            <a:r>
              <a:rPr lang="ru-RU" sz="2000" b="1" dirty="0">
                <a:solidFill>
                  <a:srgbClr val="E6E6E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Презентация идеи проекта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18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AC6130-1DA2-42AB-AA4F-F3320F124C08}"/>
              </a:ext>
            </a:extLst>
          </p:cNvPr>
          <p:cNvSpPr txBox="1"/>
          <p:nvPr/>
        </p:nvSpPr>
        <p:spPr>
          <a:xfrm>
            <a:off x="224556" y="914422"/>
            <a:ext cx="741576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Задача: 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</a:t>
            </a:r>
            <a:r>
              <a:rPr lang="ru-RU" sz="200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роведение комплексного анализа текущих результатов команд, выявлении ключевых факторов, влияющих на их позиции в таблице, а также определении тенденций и прогнозировании возможных сценариев развития чемпионата на основе собранных данных.</a:t>
            </a:r>
          </a:p>
          <a:p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Цель: 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</a:t>
            </a:r>
            <a:r>
              <a:rPr lang="ru-RU" sz="200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глубленно исследовать и интерпретировать результаты таблицы Английской Премьер Лиги для выявления ключевых закономерностей, оценки эффективности команд и определения факторов, влияющих на их позиции, с целью повышения понимания текущей ситуации и поддержки принятия обоснованных решений в контексте футбольного анализа.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013E041-6472-46CF-8125-A11B66D1F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79756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6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F7191-FB35-41DD-B5B0-3FEF6CEC8ED7}"/>
              </a:ext>
            </a:extLst>
          </p:cNvPr>
          <p:cNvSpPr txBox="1"/>
          <p:nvPr/>
        </p:nvSpPr>
        <p:spPr>
          <a:xfrm>
            <a:off x="660400" y="524084"/>
            <a:ext cx="795528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Данные:  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</a:t>
            </a:r>
            <a:r>
              <a:rPr lang="ru-RU" sz="200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оличество команд, количество сыгранных матчей, количество побед, ничьих и поражений каждой команды, разница забитых и пропущенных мячей, таблицы с результатами матчей, очками, голами, домашними и выездными результатами.</a:t>
            </a:r>
          </a:p>
          <a:p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Инструменты: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Jupyter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Notebooks	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Python(</a:t>
            </a:r>
            <a:r>
              <a:rPr lang="ru-RU" sz="20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библиотеки</a:t>
            </a:r>
            <a:r>
              <a:rPr lang="en-US" sz="200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pandas,matplotlib,seaborn</a:t>
            </a:r>
            <a:r>
              <a:rPr lang="en-US" sz="20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US" sz="20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PowerBI</a:t>
            </a:r>
            <a:endParaRPr lang="ru-RU" sz="200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Методы:</a:t>
            </a:r>
          </a:p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Сбор данных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Очистка данных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Анализ данных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Визуализация данных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Отчетность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AA7B152-CDF4-4840-B31C-D2D04DDC02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3" r="23363" b="3213"/>
          <a:stretch/>
        </p:blipFill>
        <p:spPr>
          <a:xfrm>
            <a:off x="8534400" y="1109392"/>
            <a:ext cx="3281680" cy="508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5ADB0DB-4A5A-463E-B9B9-3B573665A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847346"/>
              </p:ext>
            </p:extLst>
          </p:nvPr>
        </p:nvGraphicFramePr>
        <p:xfrm>
          <a:off x="741680" y="365760"/>
          <a:ext cx="10952478" cy="617728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65325">
                  <a:extLst>
                    <a:ext uri="{9D8B030D-6E8A-4147-A177-3AD203B41FA5}">
                      <a16:colId xmlns:a16="http://schemas.microsoft.com/office/drawing/2014/main" val="2513418380"/>
                    </a:ext>
                  </a:extLst>
                </a:gridCol>
                <a:gridCol w="1797221">
                  <a:extLst>
                    <a:ext uri="{9D8B030D-6E8A-4147-A177-3AD203B41FA5}">
                      <a16:colId xmlns:a16="http://schemas.microsoft.com/office/drawing/2014/main" val="1525690178"/>
                    </a:ext>
                  </a:extLst>
                </a:gridCol>
                <a:gridCol w="2579541">
                  <a:extLst>
                    <a:ext uri="{9D8B030D-6E8A-4147-A177-3AD203B41FA5}">
                      <a16:colId xmlns:a16="http://schemas.microsoft.com/office/drawing/2014/main" val="361072428"/>
                    </a:ext>
                  </a:extLst>
                </a:gridCol>
                <a:gridCol w="655457">
                  <a:extLst>
                    <a:ext uri="{9D8B030D-6E8A-4147-A177-3AD203B41FA5}">
                      <a16:colId xmlns:a16="http://schemas.microsoft.com/office/drawing/2014/main" val="2972276269"/>
                    </a:ext>
                  </a:extLst>
                </a:gridCol>
                <a:gridCol w="1754934">
                  <a:extLst>
                    <a:ext uri="{9D8B030D-6E8A-4147-A177-3AD203B41FA5}">
                      <a16:colId xmlns:a16="http://schemas.microsoft.com/office/drawing/2014/main" val="3987469796"/>
                    </a:ext>
                  </a:extLst>
                </a:gridCol>
              </a:tblGrid>
              <a:tr h="68905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Задачи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4B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начала</a:t>
                      </a:r>
                      <a:endParaRPr lang="ru-RU" sz="2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4B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Срок выполнения</a:t>
                      </a:r>
                      <a:endParaRPr lang="ru-RU" sz="2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4B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Дни</a:t>
                      </a:r>
                      <a:endParaRPr lang="ru-RU" sz="2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4B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Статус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4B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026351"/>
                  </a:ext>
                </a:extLst>
              </a:tr>
              <a:tr h="467746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Сбор информации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30.06.2025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02.07.2025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Выполнено</a:t>
                      </a:r>
                      <a:endParaRPr lang="ru-RU" sz="1600" b="1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2090758"/>
                  </a:ext>
                </a:extLst>
              </a:tr>
              <a:tr h="888719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Формулировка цели и постановка задач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03.07.2025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04.07.2025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Выполнено</a:t>
                      </a:r>
                      <a:endParaRPr lang="ru-RU" sz="1600" b="1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5230171"/>
                  </a:ext>
                </a:extLst>
              </a:tr>
              <a:tr h="888719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Определение метрик и инструментов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05.07.2025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06.07.2025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Выполнено</a:t>
                      </a:r>
                      <a:endParaRPr lang="ru-RU" sz="1600" b="1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7625079"/>
                  </a:ext>
                </a:extLst>
              </a:tr>
              <a:tr h="467746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Предзащита идеи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07.07.2025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07.07.2025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Выполнено</a:t>
                      </a:r>
                      <a:endParaRPr lang="ru-RU" sz="1600" b="1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12713388"/>
                  </a:ext>
                </a:extLst>
              </a:tr>
              <a:tr h="467746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Подготовка данных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08.07.2025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13.07.2025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Выполнено</a:t>
                      </a:r>
                      <a:endParaRPr lang="ru-RU" sz="1600" b="1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7503788"/>
                  </a:ext>
                </a:extLst>
              </a:tr>
              <a:tr h="888719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Очистка и стандартизация данных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14.07.2025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19.07.2025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Выполнено</a:t>
                      </a:r>
                      <a:endParaRPr lang="ru-RU" sz="1600" b="1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0392634"/>
                  </a:ext>
                </a:extLst>
              </a:tr>
              <a:tr h="467746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Аназиз данных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20.07.2025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28.07.2025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Выполнено</a:t>
                      </a:r>
                      <a:endParaRPr lang="ru-RU" sz="1600" b="1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1020451"/>
                  </a:ext>
                </a:extLst>
              </a:tr>
              <a:tr h="467746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Презентация результатов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29.07.2025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29.07.2025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Выполнено</a:t>
                      </a:r>
                      <a:endParaRPr lang="ru-RU" sz="1600" b="1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8232202"/>
                  </a:ext>
                </a:extLst>
              </a:tr>
              <a:tr h="483337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Защита проекта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30.07.2025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30.07.2025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FFC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Выполняется</a:t>
                      </a:r>
                      <a:endParaRPr lang="ru-RU" sz="1600" b="1" i="0" u="none" strike="noStrike" dirty="0">
                        <a:solidFill>
                          <a:srgbClr val="FFC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7532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58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844B792A-AD69-405C-B3FB-A73C4439F4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420893"/>
              </p:ext>
            </p:extLst>
          </p:nvPr>
        </p:nvGraphicFramePr>
        <p:xfrm>
          <a:off x="132080" y="132080"/>
          <a:ext cx="11968480" cy="656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641332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237</Words>
  <Application>Microsoft Office PowerPoint</Application>
  <PresentationFormat>Широкоэкранный</PresentationFormat>
  <Paragraphs>74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DIMA SULTAN</dc:creator>
  <cp:lastModifiedBy>DIMA SULTAN</cp:lastModifiedBy>
  <cp:revision>3</cp:revision>
  <dcterms:created xsi:type="dcterms:W3CDTF">2025-07-07T13:22:43Z</dcterms:created>
  <dcterms:modified xsi:type="dcterms:W3CDTF">2025-07-27T19:40:31Z</dcterms:modified>
</cp:coreProperties>
</file>