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6" r:id="rId3"/>
    <p:sldId id="257" r:id="rId4"/>
    <p:sldId id="258" r:id="rId5"/>
    <p:sldId id="277" r:id="rId6"/>
    <p:sldId id="276" r:id="rId7"/>
    <p:sldId id="259" r:id="rId8"/>
    <p:sldId id="260" r:id="rId9"/>
    <p:sldId id="261" r:id="rId10"/>
    <p:sldId id="262" r:id="rId11"/>
    <p:sldId id="264" r:id="rId12"/>
    <p:sldId id="265" r:id="rId13"/>
    <p:sldId id="29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69C4-F679-4E29-9FFC-F2E20B30D118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05AB-616F-40D1-9E23-0E91B474D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Актер</a:t>
            </a:r>
            <a:r>
              <a:rPr lang="ru-RU" baseline="0" dirty="0" smtClean="0"/>
              <a:t> – пользователь , система использующая функционал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82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Относящиеся друг к другу по смыслу элементы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удобно группировать в контейнеры – пакеты, которые могут образовывать иерархическую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0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 основу берется модель предметной области </a:t>
            </a:r>
            <a:r>
              <a:rPr lang="en-US" dirty="0" smtClean="0"/>
              <a:t>(Domain Model)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 основу берется модель предметной области </a:t>
            </a:r>
            <a:r>
              <a:rPr lang="en-US" dirty="0" smtClean="0"/>
              <a:t>(Domain Model)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Подытожим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6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4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35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2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2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430A-5EF9-46DC-BA21-D7EA05D7B849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axz/Lectures" TargetMode="External"/><Relationship Id="rId2" Type="http://schemas.openxmlformats.org/officeDocument/2006/relationships/hyperlink" Target="http://larin.in/archives/2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Основы проектирования , введение в UML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7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Список требований: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Показать список товаров. На сайте должна быть возможность отображения списка товаров в виде карточек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Оплата онлайн. Должна быть возможность оплатить заказ с помощью платежной системы </a:t>
            </a:r>
            <a:r>
              <a:rPr lang="en-US" dirty="0" err="1" smtClean="0"/>
              <a:t>WebMoney,Qiwi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Добавление товаров в корзину. Должна быть возможность добавить товар в корзину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Авторизация. Посетитель сайта может произвести авторизацию на сайте путем ввода логина и пароля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Важное замечание: требования должны формулироваться в терминологии, понятной заказчику. Не формулируйте требования к техническим деталям реализации!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57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Характеристики хороших требований:</a:t>
            </a:r>
          </a:p>
          <a:p>
            <a:pPr lvl="0"/>
            <a:r>
              <a:rPr lang="ru-RU" dirty="0"/>
              <a:t>требование описывает одну функцию,</a:t>
            </a:r>
          </a:p>
          <a:p>
            <a:pPr lvl="0"/>
            <a:r>
              <a:rPr lang="ru-RU" dirty="0"/>
              <a:t>требование написано на языке, понятном заказчику,</a:t>
            </a:r>
          </a:p>
          <a:p>
            <a:pPr lvl="0"/>
            <a:r>
              <a:rPr lang="ru-RU" dirty="0"/>
              <a:t>требования написаны самим заказчиком или обсуждены с ним по каждому пункту,</a:t>
            </a:r>
          </a:p>
          <a:p>
            <a:pPr lvl="0"/>
            <a:r>
              <a:rPr lang="ru-RU" dirty="0"/>
              <a:t>требование не должно содержать больше трех предложений, т.е. быть коротким по форме.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Характеристики плохих требований:</a:t>
            </a:r>
          </a:p>
          <a:p>
            <a:pPr lvl="0"/>
            <a:r>
              <a:rPr lang="ru-RU" dirty="0"/>
              <a:t>длинное,</a:t>
            </a:r>
          </a:p>
          <a:p>
            <a:pPr lvl="0"/>
            <a:r>
              <a:rPr lang="ru-RU" dirty="0"/>
              <a:t>использует технические термины незнакомые заказчику,</a:t>
            </a:r>
          </a:p>
          <a:p>
            <a:pPr lvl="0"/>
            <a:r>
              <a:rPr lang="ru-RU" dirty="0"/>
              <a:t>содержит упоминание технологий разработки ПО.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33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того, как на начальном этапе в требованиях сформулировано, что должно будет делать разрабатываемое программное обеспечение, необходимо дать оценки, когда же заказчик получит систему, за которую он готов </a:t>
            </a:r>
            <a:r>
              <a:rPr lang="ru-RU" dirty="0" smtClean="0"/>
              <a:t>заплатить и затем определить контрольные точки.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8" y="2492178"/>
            <a:ext cx="6982310" cy="38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0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0" y="321077"/>
            <a:ext cx="11717304" cy="62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2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Моделирование предметной области (</a:t>
            </a:r>
            <a:r>
              <a:rPr lang="en-US" b="1" dirty="0"/>
              <a:t>Domain model</a:t>
            </a:r>
            <a:r>
              <a:rPr lang="ru-RU" b="1" dirty="0"/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5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9451" y="408592"/>
            <a:ext cx="16963008" cy="5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61868"/>
              </p:ext>
            </p:extLst>
          </p:nvPr>
        </p:nvGraphicFramePr>
        <p:xfrm>
          <a:off x="1269452" y="408593"/>
          <a:ext cx="8854574" cy="576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5788617" imgH="3770794" progId="Visio.Drawing.11">
                  <p:embed/>
                </p:oleObj>
              </mc:Choice>
              <mc:Fallback>
                <p:oleObj r:id="rId3" imgW="5788617" imgH="37707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52" y="408593"/>
                        <a:ext cx="8854574" cy="5767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7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Основная задача на этом этапе сформировать однозначный терминологический словарь для предметной области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использование словаря предметной области должно происходить общение между участниками рабочей группы. Но модель предметной области лучше, чем словарь. Она показывает графически, как термины связаны между собой. На практике эта модель – это упрощенная диаграмма классов. На ней используются отношения агрегации (</a:t>
            </a:r>
            <a:r>
              <a:rPr lang="en-US" dirty="0"/>
              <a:t>has</a:t>
            </a:r>
            <a:r>
              <a:rPr lang="ru-RU" dirty="0"/>
              <a:t>-</a:t>
            </a:r>
            <a:r>
              <a:rPr lang="en-US" dirty="0"/>
              <a:t>a</a:t>
            </a:r>
            <a:r>
              <a:rPr lang="ru-RU" dirty="0"/>
              <a:t>) и наследования (</a:t>
            </a:r>
            <a:r>
              <a:rPr lang="en-US" dirty="0"/>
              <a:t>is</a:t>
            </a:r>
            <a:r>
              <a:rPr lang="ru-RU" dirty="0"/>
              <a:t>-</a:t>
            </a:r>
            <a:r>
              <a:rPr lang="en-US" dirty="0"/>
              <a:t>a</a:t>
            </a:r>
            <a:r>
              <a:rPr lang="ru-RU" dirty="0"/>
              <a:t>). 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 </a:t>
            </a:r>
            <a:r>
              <a:rPr lang="ru-RU" dirty="0">
                <a:solidFill>
                  <a:srgbClr val="FF0000"/>
                </a:solidFill>
              </a:rPr>
              <a:t>модель предметной области нельзя помещать название экранов пользовательского интерфейса или другие классы, относящиеся к пользовательскому </a:t>
            </a:r>
            <a:r>
              <a:rPr lang="ru-RU" dirty="0" smtClean="0">
                <a:solidFill>
                  <a:srgbClr val="FF0000"/>
                </a:solidFill>
              </a:rPr>
              <a:t>интерфейсу!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5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9451" y="408592"/>
            <a:ext cx="16963008" cy="5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0" y="629811"/>
            <a:ext cx="7157280" cy="545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Интернет-магазин </a:t>
            </a:r>
            <a:r>
              <a:rPr lang="ru-RU" b="1" dirty="0"/>
              <a:t>по продаже книг. Построение модели предметной области в первом приближении на основе требований.</a:t>
            </a:r>
          </a:p>
          <a:p>
            <a:pPr marL="457200" indent="-457200">
              <a:buAutoNum type="arabicPeriod"/>
            </a:pPr>
            <a:r>
              <a:rPr lang="ru-RU" sz="2000" b="1" dirty="0" smtClean="0"/>
              <a:t>Интернет-магазин</a:t>
            </a:r>
            <a:r>
              <a:rPr lang="ru-RU" sz="2000" dirty="0" smtClean="0"/>
              <a:t> </a:t>
            </a:r>
            <a:r>
              <a:rPr lang="ru-RU" sz="2000" dirty="0"/>
              <a:t>должен иметь веб-интерфейс, но он должен иметь возможность подключения через другие интерфейсы (веб-сервисы и т.п</a:t>
            </a:r>
            <a:r>
              <a:rPr lang="ru-RU" sz="2000" dirty="0" smtClean="0"/>
              <a:t>.)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Интернет-магазин предназначен для продажи </a:t>
            </a:r>
            <a:r>
              <a:rPr lang="ru-RU" sz="2000" b="1" dirty="0" smtClean="0"/>
              <a:t>книг</a:t>
            </a:r>
            <a:r>
              <a:rPr lang="ru-RU" sz="2000" dirty="0" smtClean="0"/>
              <a:t>, с оплатой </a:t>
            </a:r>
            <a:r>
              <a:rPr lang="ru-RU" sz="2000" b="1" dirty="0" smtClean="0"/>
              <a:t>счетов</a:t>
            </a:r>
            <a:r>
              <a:rPr lang="ru-RU" sz="2000" dirty="0" smtClean="0"/>
              <a:t> через </a:t>
            </a:r>
            <a:r>
              <a:rPr lang="ru-RU" sz="2000" b="1" dirty="0" smtClean="0"/>
              <a:t>интернет</a:t>
            </a:r>
            <a:r>
              <a:rPr lang="ru-RU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Пользователь должен иметь возможность добавить </a:t>
            </a:r>
            <a:r>
              <a:rPr lang="ru-RU" sz="2000" b="1" dirty="0" smtClean="0"/>
              <a:t>книги</a:t>
            </a:r>
            <a:r>
              <a:rPr lang="ru-RU" sz="2000" dirty="0" smtClean="0"/>
              <a:t> в </a:t>
            </a:r>
            <a:r>
              <a:rPr lang="ru-RU" sz="2000" b="1" dirty="0" smtClean="0"/>
              <a:t>онлайн корзину</a:t>
            </a:r>
            <a:r>
              <a:rPr lang="ru-RU" sz="2000" dirty="0" smtClean="0"/>
              <a:t>, после чего произвести </a:t>
            </a:r>
            <a:r>
              <a:rPr lang="ru-RU" sz="2000" b="1" dirty="0" smtClean="0"/>
              <a:t>оплату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 smtClean="0"/>
              <a:t>Пользователь может убрать </a:t>
            </a:r>
            <a:r>
              <a:rPr lang="ru-RU" sz="2000" b="1" dirty="0" smtClean="0"/>
              <a:t>предметы</a:t>
            </a:r>
            <a:r>
              <a:rPr lang="ru-RU" sz="2000" dirty="0" smtClean="0"/>
              <a:t> из корзины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Пользователь должен иметь возможность вести </a:t>
            </a:r>
            <a:r>
              <a:rPr lang="ru-RU" sz="2000" b="1" dirty="0" smtClean="0"/>
              <a:t>списки желаемых покупок</a:t>
            </a:r>
            <a:r>
              <a:rPr lang="ru-RU" sz="2000" dirty="0" smtClean="0"/>
              <a:t>, т.е. книг, которые он хочет купить позже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Пользователь должен иметь возможность оплатить заказ </a:t>
            </a:r>
            <a:r>
              <a:rPr lang="ru-RU" sz="2000" b="1" dirty="0" smtClean="0"/>
              <a:t>кредитной картой </a:t>
            </a:r>
            <a:r>
              <a:rPr lang="ru-RU" sz="2000" dirty="0" smtClean="0"/>
              <a:t>или по </a:t>
            </a:r>
            <a:r>
              <a:rPr lang="ru-RU" sz="2000" b="1" dirty="0" smtClean="0"/>
              <a:t>счету на оплату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Пользователь должен иметь возможность создать </a:t>
            </a:r>
            <a:r>
              <a:rPr lang="ru-RU" sz="2000" b="1" dirty="0" smtClean="0"/>
              <a:t>учетную запись</a:t>
            </a:r>
            <a:r>
              <a:rPr lang="ru-RU" sz="2000" dirty="0" smtClean="0"/>
              <a:t>, чтобы система запоминала данные пользователя (имя, адрес, данные банковской карты и т.д.) и восстанавливала их при входе.</a:t>
            </a:r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6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Эти требования – богатый источник для классов предметной области. Выделим существительные (в единственном числе) и связанные с ними слова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Интернет магазин – </a:t>
            </a:r>
            <a:r>
              <a:rPr lang="en-US" sz="2000" dirty="0" smtClean="0"/>
              <a:t>Commerce Shop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Книга – </a:t>
            </a:r>
            <a:r>
              <a:rPr lang="en-US" sz="2000" dirty="0" smtClean="0"/>
              <a:t>Book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Счет – </a:t>
            </a:r>
            <a:r>
              <a:rPr lang="en-US" sz="2000" dirty="0" smtClean="0"/>
              <a:t>Purchase</a:t>
            </a:r>
          </a:p>
          <a:p>
            <a:pPr marL="457200" indent="-457200">
              <a:buAutoNum type="arabicPeriod"/>
            </a:pPr>
            <a:r>
              <a:rPr lang="ru-RU" sz="2000" strike="sngStrike" dirty="0" smtClean="0"/>
              <a:t>Интернет - </a:t>
            </a:r>
            <a:r>
              <a:rPr lang="en-US" sz="2000" strike="sngStrike" dirty="0" smtClean="0"/>
              <a:t> Internet</a:t>
            </a:r>
            <a:endParaRPr lang="ru-RU" sz="2000" strike="sngStrike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Онлайн корзина – </a:t>
            </a:r>
            <a:r>
              <a:rPr lang="en-US" sz="2000" dirty="0" smtClean="0"/>
              <a:t>Online Basket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Оплата – </a:t>
            </a:r>
            <a:r>
              <a:rPr lang="en-US" sz="2000" dirty="0" smtClean="0"/>
              <a:t>Payment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Предмет – </a:t>
            </a:r>
            <a:r>
              <a:rPr lang="en-US" sz="2000" dirty="0" smtClean="0"/>
              <a:t>Subject -&gt; Product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Список желаемых покупок – </a:t>
            </a:r>
            <a:r>
              <a:rPr lang="en-US" sz="2000" dirty="0" smtClean="0"/>
              <a:t>Product List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Счет на оплату - </a:t>
            </a:r>
            <a:r>
              <a:rPr lang="en-US" sz="2000" dirty="0" smtClean="0"/>
              <a:t>Invoice Payment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Кредитная карта - </a:t>
            </a:r>
            <a:r>
              <a:rPr lang="en-US" sz="2000" dirty="0" smtClean="0"/>
              <a:t>Credit card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Учетная запись - </a:t>
            </a:r>
            <a:r>
              <a:rPr lang="en-US" sz="2000" dirty="0" smtClean="0"/>
              <a:t>Account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3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>
            <a:normAutofit/>
          </a:bodyPr>
          <a:lstStyle/>
          <a:p>
            <a:r>
              <a:rPr lang="ru-RU" dirty="0"/>
              <a:t>Процесс разработки ПО должен подчиняться какой-либо выбранной методологии. Известны два основных подхода к разработке: </a:t>
            </a:r>
          </a:p>
          <a:p>
            <a:pPr lvl="0"/>
            <a:r>
              <a:rPr lang="ru-RU" b="1" dirty="0"/>
              <a:t>Водопадная модель</a:t>
            </a:r>
            <a:r>
              <a:rPr lang="ru-RU" dirty="0"/>
              <a:t>. Проект разбивается на фазы. Перейти к следующей фазе невозможно без окончания предыдущей фазы. Этот подход хорош в случае хорошо определенных требований к проекту. Благодаря тому, что переходы от этапа к этапу четко определены, упрощается планирование и мониторинг выполнения проекта.</a:t>
            </a:r>
          </a:p>
          <a:p>
            <a:pPr lvl="0"/>
            <a:r>
              <a:rPr lang="ru-RU" b="1" dirty="0"/>
              <a:t>Спиралевидная модель</a:t>
            </a:r>
            <a:r>
              <a:rPr lang="ru-RU" dirty="0"/>
              <a:t>. Принимает во внимание, что требования к результату проекта могут изменяться в процессе выполнения проекта. Предполагает тесное общение с заказчиком при небольшой величине проекта. Контрольные точки явно не определяются, что может сделать процесс разработки хаотичным.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Моделирование на основе вариантов использования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0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64566" y="618977"/>
            <a:ext cx="17239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65328"/>
              </p:ext>
            </p:extLst>
          </p:nvPr>
        </p:nvGraphicFramePr>
        <p:xfrm>
          <a:off x="1364565" y="618978"/>
          <a:ext cx="8465473" cy="5513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5788800" imgH="3770552" progId="Visio.Drawing.11">
                  <p:embed/>
                </p:oleObj>
              </mc:Choice>
              <mc:Fallback>
                <p:oleObj r:id="rId3" imgW="5788800" imgH="37705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565" y="618978"/>
                        <a:ext cx="8465473" cy="5513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0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Мы построили начальную модель предметной области. Теперь можно начать писать варианты использования. С помощью вариантов использования можно описать функциональные требования к системе.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Варианты использования помогают ответить на вопросы: что пользователи пытаются сделать с помощью системы? Чем система может быть им полезна? То, что у них получится на самом деле, зависит от способа, которым пользователь взаимодействует с системой.</a:t>
            </a:r>
          </a:p>
          <a:p>
            <a:pPr marL="0" indent="0">
              <a:buNone/>
            </a:pPr>
            <a:r>
              <a:rPr lang="ru-RU" sz="2400" dirty="0" smtClean="0"/>
              <a:t>Функциональные требования – не единственный источник для составления вариантов использования. Весьма важно взаимодействие с заказчиком и конечными пользователями, а также составление прототипов интерфейсов.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pPr marL="0" indent="0">
              <a:buNone/>
            </a:pP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2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64566" y="618977"/>
            <a:ext cx="17239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950" y="163829"/>
            <a:ext cx="6421388" cy="63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Нужно писать текст от первого лица.</a:t>
            </a:r>
          </a:p>
          <a:p>
            <a:pPr marL="0" indent="0">
              <a:buNone/>
            </a:pPr>
            <a:r>
              <a:rPr lang="ru-RU" sz="2400" dirty="0" smtClean="0"/>
              <a:t>Такой вариант не правильный:</a:t>
            </a:r>
          </a:p>
          <a:p>
            <a:pPr marL="0" indent="0">
              <a:buNone/>
            </a:pPr>
            <a:r>
              <a:rPr lang="ru-RU" sz="2400" dirty="0" smtClean="0"/>
              <a:t>Пользователям должна быть обеспечена возможность авторизоваться на сайте с помощью логина и пароля.</a:t>
            </a:r>
          </a:p>
          <a:p>
            <a:pPr marL="0" indent="0">
              <a:buNone/>
            </a:pPr>
            <a:r>
              <a:rPr lang="ru-RU" sz="2400" dirty="0" smtClean="0"/>
              <a:t>Такой вариант плох тем, что в нем не видны участники (актеры).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Лучше написать так:</a:t>
            </a:r>
          </a:p>
          <a:p>
            <a:pPr marL="0" indent="0">
              <a:buNone/>
            </a:pPr>
            <a:r>
              <a:rPr lang="ru-RU" sz="2400" dirty="0" smtClean="0"/>
              <a:t>Пользователь вводит логин и пароль и затем нажимает кнопку Войти. Система ищет данные пользователя по логину и проверяет совпадение пароля. Затем система пускает пользователя.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Здесь есть один недостаток. Важно описывать не только основной сценарий, но и альтернативный, т.е. что произойдет, если логин и пароль не будут найдены.</a:t>
            </a:r>
          </a:p>
        </p:txBody>
      </p:sp>
    </p:spTree>
    <p:extLst>
      <p:ext uri="{BB962C8B-B14F-4D97-AF65-F5344CB8AC3E}">
        <p14:creationId xmlns:p14="http://schemas.microsoft.com/office/powerpoint/2010/main" val="5914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ОСНОВНОЙ СЦЕНАРИЙ.</a:t>
            </a:r>
          </a:p>
          <a:p>
            <a:r>
              <a:rPr lang="ru-RU" dirty="0"/>
              <a:t>Пользователь щелкает на кнопке Написать отзыв для текущей книги. Система показывает страницу для Написания отзыва. Пользователь вводит Отзыв, задает Рейтинг, выбирая из возможных пяти баллов, и нажимает кнопку отправить. Система проверяет, что Отзыв не слишком короткий и не слишком длинный и баллы входят в допустимый диапазон. Система показывает страницу с подтверждением и отзыв отправляется на проверку Модератору.</a:t>
            </a:r>
          </a:p>
          <a:p>
            <a:r>
              <a:rPr lang="ru-RU" dirty="0"/>
              <a:t>АЛЬТЕРНАТИВНЫЙ СЦЕНАРИЙ.</a:t>
            </a:r>
          </a:p>
          <a:p>
            <a:r>
              <a:rPr lang="ru-RU" b="1" dirty="0"/>
              <a:t>Пользователь не авторизован</a:t>
            </a:r>
            <a:r>
              <a:rPr lang="en-US" b="1" dirty="0"/>
              <a:t>. </a:t>
            </a:r>
            <a:r>
              <a:rPr lang="ru-RU" dirty="0"/>
              <a:t>Система перенаправляет пользователя на страницу Авторизации и если он авторизуется, то возвращает его на страницу написания отзыва.</a:t>
            </a:r>
          </a:p>
          <a:p>
            <a:r>
              <a:rPr lang="ru-RU" b="1" dirty="0"/>
              <a:t>Пользователь ввел слишком длинный текст (&gt; 1 </a:t>
            </a:r>
            <a:r>
              <a:rPr lang="en-US" b="1" dirty="0"/>
              <a:t>Mb</a:t>
            </a:r>
            <a:r>
              <a:rPr lang="ru-RU" b="1" dirty="0"/>
              <a:t>).</a:t>
            </a:r>
            <a:r>
              <a:rPr lang="ru-RU" dirty="0"/>
              <a:t> Система отвергает отзыв и выводит сообщение, объясняющие почему отзыв был отвергнут.</a:t>
            </a:r>
          </a:p>
          <a:p>
            <a:r>
              <a:rPr lang="ru-RU" b="1" dirty="0"/>
              <a:t>Пользователь слишком короткий (&lt; 10 символов)</a:t>
            </a:r>
            <a:r>
              <a:rPr lang="ru-RU" dirty="0"/>
              <a:t>. Система отвергает отзыв.</a:t>
            </a:r>
          </a:p>
        </p:txBody>
      </p:sp>
    </p:spTree>
    <p:extLst>
      <p:ext uri="{BB962C8B-B14F-4D97-AF65-F5344CB8AC3E}">
        <p14:creationId xmlns:p14="http://schemas.microsoft.com/office/powerpoint/2010/main" val="4129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64566" y="618977"/>
            <a:ext cx="17239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28" y="383002"/>
            <a:ext cx="6002142" cy="59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1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64566" y="618977"/>
            <a:ext cx="17239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774" y="618977"/>
            <a:ext cx="6295976" cy="537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диаграммы классов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Диаграмма классов</a:t>
            </a:r>
            <a:r>
              <a:rPr lang="ru-RU" dirty="0"/>
              <a:t> является типом </a:t>
            </a:r>
            <a:r>
              <a:rPr lang="ru-RU" b="1" dirty="0"/>
              <a:t>диаграммы статической структуры</a:t>
            </a:r>
            <a:r>
              <a:rPr lang="ru-RU" dirty="0"/>
              <a:t>. Она описывает структуру системы, показывая её классы, их атрибуты и операторы, и также взаимосвязи этих </a:t>
            </a:r>
            <a:r>
              <a:rPr lang="ru-RU" dirty="0" smtClean="0"/>
              <a:t>классов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5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cap="all"/>
              <a:t>ГЕНЕРАЛИЗАЦИЯ </a:t>
            </a:r>
            <a:r>
              <a:rPr lang="ru-RU" b="1" cap="all" smtClean="0"/>
              <a:t>(ОБОБЩЕНИЕ)</a:t>
            </a:r>
            <a:endParaRPr lang="ru-RU" b="1" cap="all" dirty="0"/>
          </a:p>
          <a:p>
            <a:pPr marL="0" indent="0" fontAlgn="base">
              <a:buNone/>
            </a:pPr>
            <a:r>
              <a:rPr lang="ru-RU" dirty="0"/>
              <a:t>Генерализация показывает, что один из двух связанных классов (</a:t>
            </a:r>
            <a:r>
              <a:rPr lang="ru-RU" i="1" dirty="0"/>
              <a:t>подтип</a:t>
            </a:r>
            <a:r>
              <a:rPr lang="ru-RU" dirty="0"/>
              <a:t>), является более частной формой другого (</a:t>
            </a:r>
            <a:r>
              <a:rPr lang="ru-RU" i="1" dirty="0" err="1"/>
              <a:t>супертип</a:t>
            </a:r>
            <a:r>
              <a:rPr lang="ru-RU" dirty="0"/>
              <a:t>), который называется </a:t>
            </a:r>
            <a:r>
              <a:rPr lang="ru-RU" b="1" dirty="0" smtClean="0"/>
              <a:t>обобщением</a:t>
            </a:r>
            <a:r>
              <a:rPr lang="ru-RU" dirty="0"/>
              <a:t> первого.</a:t>
            </a:r>
          </a:p>
        </p:txBody>
      </p:sp>
      <p:pic>
        <p:nvPicPr>
          <p:cNvPr id="14338" name="Picture 2" descr="ÐÐ°ÑÐ»ÐµÐ´Ð¾Ð²Ð°Ð½Ð¸Ðµ Ð²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83" y="2857524"/>
            <a:ext cx="1741464" cy="28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4" y="2424112"/>
            <a:ext cx="4822067" cy="34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</a:t>
            </a:r>
            <a:r>
              <a:rPr lang="ru-RU" dirty="0"/>
              <a:t>этапы </a:t>
            </a:r>
            <a:r>
              <a:rPr lang="ru-RU" dirty="0" smtClean="0"/>
              <a:t>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Любой проект начинается с анализа </a:t>
            </a:r>
            <a:r>
              <a:rPr lang="ru-RU" dirty="0" smtClean="0"/>
              <a:t>требований</a:t>
            </a:r>
            <a:endParaRPr lang="ru-RU" dirty="0" smtClean="0">
              <a:effectLst/>
            </a:endParaRPr>
          </a:p>
          <a:p>
            <a:pPr lvl="1"/>
            <a:r>
              <a:rPr lang="ru-RU" dirty="0"/>
              <a:t>Функциональные </a:t>
            </a:r>
            <a:r>
              <a:rPr lang="ru-RU" dirty="0" smtClean="0"/>
              <a:t>требования</a:t>
            </a:r>
          </a:p>
          <a:p>
            <a:pPr lvl="1"/>
            <a:r>
              <a:rPr lang="ru-RU" dirty="0"/>
              <a:t>Требования к модели предметной </a:t>
            </a:r>
            <a:r>
              <a:rPr lang="ru-RU" dirty="0" smtClean="0"/>
              <a:t>области</a:t>
            </a:r>
            <a:endParaRPr lang="ru-RU" dirty="0" smtClean="0">
              <a:effectLst/>
            </a:endParaRPr>
          </a:p>
          <a:p>
            <a:pPr lvl="1"/>
            <a:r>
              <a:rPr lang="ru-RU" dirty="0"/>
              <a:t>Поведенческие </a:t>
            </a:r>
            <a:r>
              <a:rPr lang="ru-RU" dirty="0" smtClean="0"/>
              <a:t>требования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Предварительное проектирование</a:t>
            </a:r>
          </a:p>
          <a:p>
            <a:pPr lvl="1"/>
            <a:r>
              <a:rPr lang="ru-RU" dirty="0"/>
              <a:t>Робастный анализ </a:t>
            </a:r>
            <a:endParaRPr lang="ru-RU" dirty="0" smtClean="0"/>
          </a:p>
          <a:p>
            <a:pPr lvl="1"/>
            <a:r>
              <a:rPr lang="ru-RU" dirty="0" smtClean="0"/>
              <a:t>Создание модели </a:t>
            </a:r>
            <a:r>
              <a:rPr lang="ru-RU" dirty="0"/>
              <a:t>предметной </a:t>
            </a:r>
            <a:r>
              <a:rPr lang="ru-RU" dirty="0" smtClean="0"/>
              <a:t>области</a:t>
            </a:r>
          </a:p>
          <a:p>
            <a:pPr lvl="1"/>
            <a:r>
              <a:rPr lang="ru-RU" dirty="0" smtClean="0"/>
              <a:t>Перечисление всех связующих логических </a:t>
            </a:r>
            <a:r>
              <a:rPr lang="ru-RU" dirty="0"/>
              <a:t>функции (</a:t>
            </a:r>
            <a:r>
              <a:rPr lang="ru-RU" dirty="0" smtClean="0"/>
              <a:t>контроллеров)</a:t>
            </a:r>
          </a:p>
          <a:p>
            <a:pPr lvl="1"/>
            <a:r>
              <a:rPr lang="ru-RU" dirty="0" smtClean="0"/>
              <a:t>Варианты </a:t>
            </a:r>
            <a:r>
              <a:rPr lang="ru-RU" dirty="0"/>
              <a:t>использования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8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5139519" cy="473577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cap="all" dirty="0"/>
              <a:t>АГРЕГАЦИЯ</a:t>
            </a:r>
          </a:p>
          <a:p>
            <a:pPr marL="0" indent="0" fontAlgn="base">
              <a:buNone/>
            </a:pPr>
            <a:r>
              <a:rPr lang="ru-RU" dirty="0" smtClean="0"/>
              <a:t>Агрегация </a:t>
            </a:r>
            <a:r>
              <a:rPr lang="ru-RU" dirty="0"/>
              <a:t>– </a:t>
            </a:r>
            <a:r>
              <a:rPr lang="ru-RU" b="1" dirty="0"/>
              <a:t>«</a:t>
            </a:r>
            <a:r>
              <a:rPr lang="ru-RU" b="1" dirty="0" err="1"/>
              <a:t>has</a:t>
            </a:r>
            <a:r>
              <a:rPr lang="ru-RU" b="1" dirty="0"/>
              <a:t> a»</a:t>
            </a:r>
            <a:r>
              <a:rPr lang="ru-RU" dirty="0"/>
              <a:t> (быть частью) случай ассоциации. Агрегация применяется когда один класс должен быть контейнером других классов. Причем время существования содержащихся классов никак не зависит от времени существования класса контейнера.</a:t>
            </a:r>
          </a:p>
        </p:txBody>
      </p:sp>
      <p:pic>
        <p:nvPicPr>
          <p:cNvPr id="17410" name="Picture 2" descr="ÐÐ³ÑÐµÐ³Ð°Ñ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59" y="4415946"/>
            <a:ext cx="1225394" cy="227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48" y="714684"/>
            <a:ext cx="5523098" cy="52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5139519" cy="473577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b="1" cap="all" dirty="0"/>
              <a:t>КОМПОЗИЦИЯ</a:t>
            </a:r>
          </a:p>
          <a:p>
            <a:pPr marL="0" indent="0" fontAlgn="base">
              <a:buNone/>
            </a:pPr>
            <a:r>
              <a:rPr lang="ru-RU" dirty="0"/>
              <a:t>Еще один </a:t>
            </a:r>
            <a:r>
              <a:rPr lang="ru-RU" b="1" dirty="0"/>
              <a:t>«</a:t>
            </a:r>
            <a:r>
              <a:rPr lang="ru-RU" b="1" dirty="0" err="1"/>
              <a:t>has</a:t>
            </a:r>
            <a:r>
              <a:rPr lang="ru-RU" b="1" dirty="0"/>
              <a:t> a»</a:t>
            </a:r>
            <a:r>
              <a:rPr lang="ru-RU" dirty="0"/>
              <a:t> случай ассоциации, но более строгий. В отличии от агрегации, композиция имеет жёсткую зависимость времени существования экземпляров класса контейнера и экземпляров содержащихся классов. Если контейнер будет уничтожен, то всё его содержимое будет уничтожено также.</a:t>
            </a:r>
          </a:p>
        </p:txBody>
      </p:sp>
      <p:pic>
        <p:nvPicPr>
          <p:cNvPr id="18434" name="Picture 2" descr="ÐÐ¾Ð¼Ð¿Ð¾Ð·Ð¸Ñ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59" y="4651020"/>
            <a:ext cx="92392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18" y="120023"/>
            <a:ext cx="5281301" cy="54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5"/>
            <a:ext cx="11035352" cy="150125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cap="all" dirty="0"/>
              <a:t>НАПРАВЛЕННАЯ АССОЦИАЦИЯ (MESSAGE / DIRECTED ASSOCIATION)</a:t>
            </a:r>
          </a:p>
          <a:p>
            <a:pPr marL="0" indent="0" fontAlgn="base">
              <a:buNone/>
            </a:pPr>
            <a:r>
              <a:rPr lang="ru-RU" dirty="0"/>
              <a:t>Сообщение используется когда один класс “общается” с другим при помощи </a:t>
            </a:r>
            <a:r>
              <a:rPr lang="ru-RU" dirty="0" err="1"/>
              <a:t>инстанцирования</a:t>
            </a:r>
            <a:r>
              <a:rPr lang="ru-RU" dirty="0"/>
              <a:t>.</a:t>
            </a:r>
          </a:p>
        </p:txBody>
      </p:sp>
      <p:pic>
        <p:nvPicPr>
          <p:cNvPr id="19458" name="Picture 2" descr="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50" y="2830796"/>
            <a:ext cx="10668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08" y="1719619"/>
            <a:ext cx="6406274" cy="4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5"/>
            <a:ext cx="11035352" cy="150125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Так же направленная ассоциация может быть двухсторонней, например:</a:t>
            </a:r>
          </a:p>
        </p:txBody>
      </p:sp>
      <p:pic>
        <p:nvPicPr>
          <p:cNvPr id="20482" name="Picture 2" descr="B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80" y="2412786"/>
            <a:ext cx="10763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036" y="1611644"/>
            <a:ext cx="6174207" cy="42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habrastorage.org/webt/8h/0j/1o/8h0j1oxzoi02hruqvkmw7ercvq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77" y="643694"/>
            <a:ext cx="7432580" cy="58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ru-RU" dirty="0" smtClean="0"/>
              <a:t>схемы базы данных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1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ÐÑÐ¸Ð¼ÐµÑ ÑÑÐµÐ¼Ñ Ð´Ð°Ð½Ð½ÑÑ MySQL Workbe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85" y="663600"/>
            <a:ext cx="6627362" cy="452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60143" y="5396635"/>
            <a:ext cx="10326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проектировании таблиц за основу берутся модели предметной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Связи между таблицами – ассоциации между </a:t>
            </a:r>
            <a:r>
              <a:rPr lang="ru-RU" dirty="0" smtClean="0"/>
              <a:t>моделями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Используем внешние ключи и индексы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4825621" cy="595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Сбор требований, планирование 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2.  Моделируем предметную область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04" y="769035"/>
            <a:ext cx="2404173" cy="19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93" y="3905274"/>
            <a:ext cx="3336984" cy="254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999328" y="218364"/>
            <a:ext cx="4825621" cy="595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3</a:t>
            </a:r>
            <a:r>
              <a:rPr lang="ru-RU" dirty="0" smtClean="0"/>
              <a:t>. Моделирование вариантов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использования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4</a:t>
            </a:r>
            <a:r>
              <a:rPr lang="ru-RU" dirty="0" smtClean="0"/>
              <a:t>.  Создание диаграммы классов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8909" y="618910"/>
            <a:ext cx="2993701" cy="2965826"/>
          </a:xfrm>
          <a:prstGeom prst="rect">
            <a:avLst/>
          </a:prstGeom>
        </p:spPr>
      </p:pic>
      <p:pic>
        <p:nvPicPr>
          <p:cNvPr id="8" name="Picture 2" descr="https://habrastorage.org/webt/8h/0j/1o/8h0j1oxzoi02hruqvkmw7ercvq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75" y="4412367"/>
            <a:ext cx="2601274" cy="20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1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по 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larin.in/archives/26</a:t>
            </a:r>
            <a:endParaRPr lang="en-US" u="sng" dirty="0" smtClean="0"/>
          </a:p>
          <a:p>
            <a:r>
              <a:rPr lang="ru-RU" u="sng" dirty="0" smtClean="0"/>
              <a:t>Учебные материалы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github.com/dimaxz/Lectures</a:t>
            </a:r>
            <a:endParaRPr lang="ru-RU" u="sng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0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838200" y="354842"/>
            <a:ext cx="10515600" cy="5822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/>
              <a:t>Детальное </a:t>
            </a:r>
            <a:r>
              <a:rPr lang="ru-RU" dirty="0" smtClean="0"/>
              <a:t>проектирование</a:t>
            </a:r>
            <a:endParaRPr lang="en-US" dirty="0" smtClean="0"/>
          </a:p>
          <a:p>
            <a:pPr lvl="1"/>
            <a:r>
              <a:rPr lang="ru-RU" dirty="0"/>
              <a:t>Диаграммы последовательностей. </a:t>
            </a:r>
            <a:endParaRPr lang="en-US" dirty="0" smtClean="0"/>
          </a:p>
          <a:p>
            <a:pPr lvl="1"/>
            <a:r>
              <a:rPr lang="ru-RU" dirty="0"/>
              <a:t>Модель предметной области </a:t>
            </a:r>
            <a:endParaRPr lang="en-US" dirty="0" smtClean="0"/>
          </a:p>
          <a:p>
            <a:pPr lvl="1"/>
            <a:r>
              <a:rPr lang="ru-RU" dirty="0" smtClean="0"/>
              <a:t>Диаграммы классов</a:t>
            </a:r>
          </a:p>
          <a:p>
            <a:pPr marL="0" indent="0">
              <a:buNone/>
            </a:pPr>
            <a:r>
              <a:rPr lang="en-US" dirty="0" smtClean="0"/>
              <a:t>4.  </a:t>
            </a:r>
            <a:r>
              <a:rPr lang="ru-RU" dirty="0" smtClean="0"/>
              <a:t>Реализация.</a:t>
            </a:r>
            <a:endParaRPr lang="en-US" dirty="0" smtClean="0"/>
          </a:p>
          <a:p>
            <a:pPr lvl="1"/>
            <a:r>
              <a:rPr lang="ru-RU" dirty="0"/>
              <a:t>Кодирование/юнит </a:t>
            </a:r>
            <a:r>
              <a:rPr lang="ru-RU" dirty="0" smtClean="0"/>
              <a:t>тестирование</a:t>
            </a:r>
            <a:endParaRPr lang="en-US" dirty="0" smtClean="0"/>
          </a:p>
          <a:p>
            <a:pPr lvl="1"/>
            <a:r>
              <a:rPr lang="ru-RU" dirty="0" smtClean="0"/>
              <a:t>Интеграция</a:t>
            </a:r>
            <a:endParaRPr lang="en-US" dirty="0" smtClean="0"/>
          </a:p>
          <a:p>
            <a:pPr lvl="1"/>
            <a:r>
              <a:rPr lang="ru-RU" dirty="0"/>
              <a:t>Производится обзор исходного кода и обновление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703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838200" y="354842"/>
            <a:ext cx="10515600" cy="5822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/>
              <a:t>UML (</a:t>
            </a:r>
            <a:r>
              <a:rPr lang="ru-RU" sz="2400" b="1" dirty="0" err="1" smtClean="0"/>
              <a:t>Unified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Modeling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Language</a:t>
            </a:r>
            <a:r>
              <a:rPr lang="ru-RU" sz="2400" b="1" dirty="0" smtClean="0"/>
              <a:t>) </a:t>
            </a:r>
            <a:r>
              <a:rPr lang="ru-RU" sz="2400" dirty="0" smtClean="0"/>
              <a:t>- унифицированный язык моделирования – это язык графического описания для объектного моделирования в области разработки программного обеспечения. UML является языком широкого профиля, это открытый стандарт, использующий графические обозначения для создания абстрактной модели системы, называемой UML моделью. UML был создан для определения, визуализации, проектирования и документирования в основном программных систем.</a:t>
            </a:r>
            <a:endParaRPr lang="en-US" sz="2400" dirty="0" smtClean="0"/>
          </a:p>
          <a:p>
            <a:pPr fontAlgn="base"/>
            <a:r>
              <a:rPr lang="ru-RU" sz="2400" dirty="0"/>
              <a:t>Диаграмма </a:t>
            </a:r>
            <a:r>
              <a:rPr lang="ru-RU" sz="2400" dirty="0" smtClean="0"/>
              <a:t>активности;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классов;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связей;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компонентов;</a:t>
            </a:r>
            <a:endParaRPr lang="en-US" sz="2400" dirty="0" smtClean="0"/>
          </a:p>
          <a:p>
            <a:pPr fontAlgn="base"/>
            <a:r>
              <a:rPr lang="ru-RU" sz="2400" dirty="0" smtClean="0"/>
              <a:t>Диаграмма развертывания;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</a:t>
            </a:r>
            <a:r>
              <a:rPr lang="ru-RU" sz="2400" dirty="0"/>
              <a:t>обзора </a:t>
            </a:r>
            <a:r>
              <a:rPr lang="ru-RU" sz="2400" dirty="0" smtClean="0"/>
              <a:t>взаимодействий;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объектов;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</a:t>
            </a:r>
            <a:r>
              <a:rPr lang="ru-RU" sz="2400" dirty="0"/>
              <a:t>пакетов;</a:t>
            </a:r>
          </a:p>
          <a:p>
            <a:pPr fontAlgn="base"/>
            <a:r>
              <a:rPr lang="ru-RU" sz="2400" dirty="0" smtClean="0"/>
              <a:t>Циклограмма;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</a:t>
            </a:r>
            <a:r>
              <a:rPr lang="ru-RU" sz="2400" dirty="0"/>
              <a:t>машин </a:t>
            </a:r>
            <a:r>
              <a:rPr lang="ru-RU" sz="2400" dirty="0" smtClean="0"/>
              <a:t>состояния;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синхронизации;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</a:t>
            </a:r>
            <a:r>
              <a:rPr lang="ru-RU" sz="2400" dirty="0"/>
              <a:t>прецедентов.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17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Анализ требований и моделирование предметной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7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38289" y="365760"/>
            <a:ext cx="198245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385994"/>
              </p:ext>
            </p:extLst>
          </p:nvPr>
        </p:nvGraphicFramePr>
        <p:xfrm>
          <a:off x="1111348" y="365760"/>
          <a:ext cx="9648967" cy="588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6027872" imgH="3675298" progId="Visio.Drawing.11">
                  <p:embed/>
                </p:oleObj>
              </mc:Choice>
              <mc:Fallback>
                <p:oleObj r:id="rId3" imgW="6027872" imgH="36752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48" y="365760"/>
                        <a:ext cx="9648967" cy="5885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4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Сбор требований, планирование временных затрат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Требование – это сформулированное заказчиком утверждение об одной из функций системы, которую он хочет получить.</a:t>
            </a:r>
          </a:p>
          <a:p>
            <a:r>
              <a:rPr lang="ru-RU" dirty="0" smtClean="0"/>
              <a:t>Необходимо перечислить все требуемые функции с кратким описанием. </a:t>
            </a:r>
          </a:p>
          <a:p>
            <a:r>
              <a:rPr lang="ru-RU" dirty="0" smtClean="0"/>
              <a:t>Например, требования можно оформить в виде карточек с заголовком и кратким описанием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0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21" y="400548"/>
            <a:ext cx="7420771" cy="612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84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1295</Words>
  <Application>Microsoft Office PowerPoint</Application>
  <PresentationFormat>Широкоэкранный</PresentationFormat>
  <Paragraphs>150</Paragraphs>
  <Slides>38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Тема Office</vt:lpstr>
      <vt:lpstr>Visio.Drawing.11</vt:lpstr>
      <vt:lpstr>Основы проектирования , введение в UML</vt:lpstr>
      <vt:lpstr>Презентация PowerPoint</vt:lpstr>
      <vt:lpstr>основные этапы анализа</vt:lpstr>
      <vt:lpstr>Презентация PowerPoint</vt:lpstr>
      <vt:lpstr>Презентация PowerPoint</vt:lpstr>
      <vt:lpstr>Анализ требований и моделирование предметной области</vt:lpstr>
      <vt:lpstr>Презентация PowerPoint</vt:lpstr>
      <vt:lpstr>Сбор требований, планирование временных затрат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Моделирование предметной области (Domain model)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Моделирование на основе вариантов использования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диаграммы классов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схемы базы данных</vt:lpstr>
      <vt:lpstr>Презентация PowerPoint</vt:lpstr>
      <vt:lpstr>Презентация PowerPoint</vt:lpstr>
      <vt:lpstr>Ссылки по теме</vt:lpstr>
    </vt:vector>
  </TitlesOfParts>
  <Company>ООО "Компания ТрэйдСофт"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требований и моделирование предметной области</dc:title>
  <dc:creator>Дмитрий Ланец</dc:creator>
  <cp:lastModifiedBy>Дмитрий Ланец</cp:lastModifiedBy>
  <cp:revision>19</cp:revision>
  <dcterms:created xsi:type="dcterms:W3CDTF">2018-05-12T21:25:14Z</dcterms:created>
  <dcterms:modified xsi:type="dcterms:W3CDTF">2018-05-15T21:51:41Z</dcterms:modified>
</cp:coreProperties>
</file>