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67" r:id="rId3"/>
    <p:sldId id="266" r:id="rId4"/>
    <p:sldId id="268" r:id="rId5"/>
    <p:sldId id="270" r:id="rId6"/>
    <p:sldId id="269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444" autoAdjust="0"/>
  </p:normalViewPr>
  <p:slideViewPr>
    <p:cSldViewPr snapToGrid="0">
      <p:cViewPr varScale="1">
        <p:scale>
          <a:sx n="67" d="100"/>
          <a:sy n="67" d="100"/>
        </p:scale>
        <p:origin x="-828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0769C4-F679-4E29-9FFC-F2E20B30D118}" type="datetimeFigureOut">
              <a:rPr lang="ru-RU" smtClean="0"/>
              <a:t>19.05.2018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E205AB-616F-40D1-9E23-0E91B474D5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0113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Закрепощенность: система с трудом поддается изменениям, поскольку любое минимальное изменение вызывает эффект “снежного кома”, затрагивающего другие компоненты системы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Хрупкость: в результате осуществляемого изменения система ломается в нескольких других местах, нередко даже в тех, которые не имеют прямого отношения к непосредственно изменяемому компоненту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Монолитность: достаточно трудно разделить систему на компоненты, которые могли бы повторно использоваться в других системах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Вязкость: сделать что-то правильно намного сложнее, чем выполнить какие-либо некорректные действия или решить задачу с помощью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хака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Неоправданная сложность: проект содержит элементы, которые не нужны на данный момент (и возможно никогда не понадобятся)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Неоправданное дублирование кода: проект содержит дублирование кода, которое может быть устранено с помощью простого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рефакторинга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Неясность: проект трудно читать и понимать.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205AB-616F-40D1-9E23-0E91B474D506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3481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Он же модель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205AB-616F-40D1-9E23-0E91B474D506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29696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Он же модель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205AB-616F-40D1-9E23-0E91B474D506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25425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Он же модель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205AB-616F-40D1-9E23-0E91B474D506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19075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Он же модель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205AB-616F-40D1-9E23-0E91B474D506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60399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Он же модель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205AB-616F-40D1-9E23-0E91B474D506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06977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Он же модель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205AB-616F-40D1-9E23-0E91B474D506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8604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9430A-5EF9-46DC-BA21-D7EA05D7B849}" type="datetimeFigureOut">
              <a:rPr lang="ru-RU" smtClean="0"/>
              <a:t>19.05.2018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02262-4ABA-451D-8D35-65AFF36E30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4265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9430A-5EF9-46DC-BA21-D7EA05D7B849}" type="datetimeFigureOut">
              <a:rPr lang="ru-RU" smtClean="0"/>
              <a:t>19.05.2018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02262-4ABA-451D-8D35-65AFF36E30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8240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9430A-5EF9-46DC-BA21-D7EA05D7B849}" type="datetimeFigureOut">
              <a:rPr lang="ru-RU" smtClean="0"/>
              <a:t>19.05.2018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02262-4ABA-451D-8D35-65AFF36E30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5412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9430A-5EF9-46DC-BA21-D7EA05D7B849}" type="datetimeFigureOut">
              <a:rPr lang="ru-RU" smtClean="0"/>
              <a:t>19.05.2018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02262-4ABA-451D-8D35-65AFF36E30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684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9430A-5EF9-46DC-BA21-D7EA05D7B849}" type="datetimeFigureOut">
              <a:rPr lang="ru-RU" smtClean="0"/>
              <a:t>19.05.2018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02262-4ABA-451D-8D35-65AFF36E30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8356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9430A-5EF9-46DC-BA21-D7EA05D7B849}" type="datetimeFigureOut">
              <a:rPr lang="ru-RU" smtClean="0"/>
              <a:t>19.05.2018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02262-4ABA-451D-8D35-65AFF36E30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3825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9430A-5EF9-46DC-BA21-D7EA05D7B849}" type="datetimeFigureOut">
              <a:rPr lang="ru-RU" smtClean="0"/>
              <a:t>19.05.2018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02262-4ABA-451D-8D35-65AFF36E30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1779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9430A-5EF9-46DC-BA21-D7EA05D7B849}" type="datetimeFigureOut">
              <a:rPr lang="ru-RU" smtClean="0"/>
              <a:t>19.05.2018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02262-4ABA-451D-8D35-65AFF36E30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5897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9430A-5EF9-46DC-BA21-D7EA05D7B849}" type="datetimeFigureOut">
              <a:rPr lang="ru-RU" smtClean="0"/>
              <a:t>19.05.2018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02262-4ABA-451D-8D35-65AFF36E30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6252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9430A-5EF9-46DC-BA21-D7EA05D7B849}" type="datetimeFigureOut">
              <a:rPr lang="ru-RU" smtClean="0"/>
              <a:t>19.05.2018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02262-4ABA-451D-8D35-65AFF36E30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723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9430A-5EF9-46DC-BA21-D7EA05D7B849}" type="datetimeFigureOut">
              <a:rPr lang="ru-RU" smtClean="0"/>
              <a:t>19.05.2018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02262-4ABA-451D-8D35-65AFF36E30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5210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9430A-5EF9-46DC-BA21-D7EA05D7B849}" type="datetimeFigureOut">
              <a:rPr lang="ru-RU" smtClean="0"/>
              <a:t>19.05.2018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702262-4ABA-451D-8D35-65AFF36E30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1461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martinfowler.com/" TargetMode="External"/><Relationship Id="rId2" Type="http://schemas.openxmlformats.org/officeDocument/2006/relationships/hyperlink" Target="https://github.com/domnikl/DesignPatternsPHP" TargetMode="Externa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Архитектур</a:t>
            </a:r>
            <a:r>
              <a:rPr lang="ru-RU" dirty="0" smtClean="0"/>
              <a:t>ные</a:t>
            </a:r>
            <a:r>
              <a:rPr lang="ru-RU" dirty="0" smtClean="0"/>
              <a:t> </a:t>
            </a:r>
            <a:r>
              <a:rPr lang="ru-RU" dirty="0"/>
              <a:t>п</a:t>
            </a:r>
            <a:r>
              <a:rPr lang="ru-RU" dirty="0" smtClean="0"/>
              <a:t>аттерны</a:t>
            </a:r>
            <a:r>
              <a:rPr lang="ru-RU" dirty="0" smtClean="0"/>
              <a:t>.</a:t>
            </a:r>
            <a:endParaRPr lang="ru-RU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08780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Singleton</a:t>
            </a:r>
            <a:r>
              <a:rPr lang="ru-RU" dirty="0" smtClean="0"/>
              <a:t> </a:t>
            </a:r>
            <a:r>
              <a:rPr lang="en-US" dirty="0" smtClean="0"/>
              <a:t>(</a:t>
            </a:r>
            <a:r>
              <a:rPr lang="ru-RU" dirty="0" smtClean="0"/>
              <a:t>одиночка</a:t>
            </a:r>
            <a:r>
              <a:rPr lang="en-US" dirty="0" smtClean="0"/>
              <a:t>)</a:t>
            </a:r>
            <a:endParaRPr lang="ru-RU" dirty="0"/>
          </a:p>
        </p:txBody>
      </p:sp>
      <p:pic>
        <p:nvPicPr>
          <p:cNvPr id="13314" name="Picture 2" descr="Alt Singleton UML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1100" y="3662582"/>
            <a:ext cx="2209800" cy="160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883390" y="1690688"/>
            <a:ext cx="9362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Возможность иметь </a:t>
            </a:r>
            <a:r>
              <a:rPr lang="ru-RU" dirty="0"/>
              <a:t>только один экземпляр этого объекта в приложении, который будет обрабатывать все вызовы.</a:t>
            </a:r>
          </a:p>
        </p:txBody>
      </p:sp>
    </p:spTree>
    <p:extLst>
      <p:ext uri="{BB962C8B-B14F-4D97-AF65-F5344CB8AC3E}">
        <p14:creationId xmlns:p14="http://schemas.microsoft.com/office/powerpoint/2010/main" val="3656518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Factory (</a:t>
            </a:r>
            <a:r>
              <a:rPr lang="ru-RU" dirty="0" smtClean="0"/>
              <a:t>Фабрика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883390" y="1690688"/>
            <a:ext cx="9362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Простая фабрика просто генерирует экземпляр для клиента, не подвергая клиентскую логику создания экземпляра</a:t>
            </a:r>
          </a:p>
        </p:txBody>
      </p:sp>
      <p:pic>
        <p:nvPicPr>
          <p:cNvPr id="16386" name="Picture 2" descr="Alt SimpleFactory UML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6022" y="3016251"/>
            <a:ext cx="3596318" cy="2825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1400" y="3434556"/>
            <a:ext cx="4608513" cy="19134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6861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Abstract Factory (</a:t>
            </a:r>
            <a:r>
              <a:rPr lang="ru-RU" dirty="0" smtClean="0"/>
              <a:t>Абстрактная Фабрика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883390" y="1690688"/>
            <a:ext cx="93623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Создать серию связанных или зависимых объектов без указания их конкретных классов. Обычно созданные классы реализуют один и тот же интерфейс. Клиент абстрактной фабрики не заботится о том, как создаются эти объекты</a:t>
            </a:r>
          </a:p>
        </p:txBody>
      </p:sp>
      <p:pic>
        <p:nvPicPr>
          <p:cNvPr id="6" name="Picture 2" descr="Alt AbstractFactory UML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131" y="2774946"/>
            <a:ext cx="4831307" cy="3957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s://downloader.disk.yandex.ru/preview/0227950a75528ea162c5c631a716382bdf49f668e10a64c5e7b5a82cc763c4d0/5b0008af/9-xUx4R6BqLg0j6IwI71tkMsYa8QfovqNp48rdybUCyeb1lqzPVeSHpzn0i-WNdbSHwvPdMjVHTZ2n_vCN2gcQ%3D%3D?uid=0&amp;filename=2018-05-19_10-20-19.png&amp;disposition=inline&amp;hash=&amp;limit=0&amp;content_type=image%2Fpng&amp;tknv=v2&amp;size=2048x204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5011" y="3371849"/>
            <a:ext cx="4927727" cy="2157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1933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50821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Factory Method (</a:t>
            </a:r>
            <a:r>
              <a:rPr lang="ru-RU" dirty="0" smtClean="0"/>
              <a:t>Фабричный метод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6810233" y="1562095"/>
            <a:ext cx="44355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Хорошая точка над </a:t>
            </a:r>
            <a:r>
              <a:rPr lang="ru-RU" dirty="0" err="1"/>
              <a:t>SimpleFactory</a:t>
            </a:r>
            <a:r>
              <a:rPr lang="ru-RU" dirty="0"/>
              <a:t> - это подкласс для реализации различных способов создания </a:t>
            </a:r>
            <a:r>
              <a:rPr lang="ru-RU" dirty="0" smtClean="0"/>
              <a:t>объектов</a:t>
            </a:r>
            <a:endParaRPr lang="ru-RU" dirty="0"/>
          </a:p>
          <a:p>
            <a:r>
              <a:rPr lang="ru-RU" dirty="0"/>
              <a:t>Этот шаблон представляет собой «реальный» шаблон проектирования, поскольку он обеспечивает «Принцип инверсии зависимостей» </a:t>
            </a:r>
            <a:r>
              <a:rPr lang="ru-RU" dirty="0" err="1"/>
              <a:t>a.k.a</a:t>
            </a:r>
            <a:r>
              <a:rPr lang="ru-RU" dirty="0"/>
              <a:t> «D» в принципах S.O.L.I.D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18434" name="Picture 2" descr="Alt FactoryMethod UML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4064" y="1633536"/>
            <a:ext cx="5156220" cy="4981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0053" y="3843196"/>
            <a:ext cx="3638550" cy="282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40658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Facade (</a:t>
            </a:r>
            <a:r>
              <a:rPr lang="ru-RU" dirty="0" smtClean="0"/>
              <a:t>Фасад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883390" y="1690688"/>
            <a:ext cx="93623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Фасад предназначен </a:t>
            </a:r>
            <a:r>
              <a:rPr lang="ru-RU" dirty="0" smtClean="0"/>
              <a:t>для скрытия сложности системы и подсистемы путем внедрения большого количества (но иногда только одного) интерфейса и, конечно, для уменьшения сложности.</a:t>
            </a:r>
            <a:endParaRPr lang="ru-RU" dirty="0"/>
          </a:p>
        </p:txBody>
      </p:sp>
      <p:pic>
        <p:nvPicPr>
          <p:cNvPr id="19460" name="Picture 4" descr="Alt Facade UML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1098" y="3016251"/>
            <a:ext cx="4320891" cy="3474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115"/>
          <a:stretch/>
        </p:blipFill>
        <p:spPr bwMode="auto">
          <a:xfrm>
            <a:off x="6998222" y="4144170"/>
            <a:ext cx="4247533" cy="1527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634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Active Record </a:t>
            </a:r>
            <a:r>
              <a:rPr lang="en-US" dirty="0" smtClean="0"/>
              <a:t>(</a:t>
            </a:r>
            <a:r>
              <a:rPr lang="ru-RU" dirty="0" smtClean="0"/>
              <a:t>Активная запись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883390" y="1690688"/>
            <a:ext cx="9362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Объект, который обертывает строку в таблице базы данных или представлении, инкапсулирует доступ к базе данных и добавляет логику домена к этим данным.</a:t>
            </a:r>
          </a:p>
        </p:txBody>
      </p:sp>
      <p:pic>
        <p:nvPicPr>
          <p:cNvPr id="20482" name="Picture 2" descr="https://martinfowler.com/eaaCatalog/activeRecordSketch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5318" y="3521218"/>
            <a:ext cx="2543175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9058" y="3321484"/>
            <a:ext cx="4621345" cy="2001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940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Data Mapper (</a:t>
            </a:r>
            <a:r>
              <a:rPr lang="ru-RU" dirty="0"/>
              <a:t>Карта данных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883390" y="1690688"/>
            <a:ext cx="93623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Цель шаблона состоит в том, чтобы </a:t>
            </a:r>
            <a:r>
              <a:rPr lang="ru-RU" dirty="0" smtClean="0"/>
              <a:t>отделить логику преобразования данных от логики </a:t>
            </a:r>
            <a:r>
              <a:rPr lang="ru-RU" dirty="0"/>
              <a:t>сохранения. Ключевым моментом этого шаблона является, в отличие от шаблона </a:t>
            </a:r>
            <a:r>
              <a:rPr lang="ru-RU" dirty="0" err="1"/>
              <a:t>Active</a:t>
            </a:r>
            <a:r>
              <a:rPr lang="ru-RU" dirty="0"/>
              <a:t> </a:t>
            </a:r>
            <a:r>
              <a:rPr lang="ru-RU" dirty="0" err="1"/>
              <a:t>Record</a:t>
            </a:r>
            <a:r>
              <a:rPr lang="ru-RU" dirty="0"/>
              <a:t>, модель данных следует принципу единой ответственности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21506" name="Picture 2" descr="Alt DataMapper UML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529" y="2614018"/>
            <a:ext cx="4784915" cy="4128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8871" y="2614018"/>
            <a:ext cx="6291864" cy="352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21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				</a:t>
            </a:r>
            <a:r>
              <a:rPr lang="en-US" dirty="0" smtClean="0"/>
              <a:t>Adapter (</a:t>
            </a:r>
            <a:r>
              <a:rPr lang="ru-RU" dirty="0" smtClean="0"/>
              <a:t>Адаптер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5145206" y="1690687"/>
            <a:ext cx="61005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Перевести один интерфейс для класса в совместимый интерфейс. Адаптер позволяет классам работать вместе, что обычно не может из-за несовместимых интерфейсов, предоставляя свой интерфейс клиентам при использовании оригинального интерфейса.</a:t>
            </a:r>
          </a:p>
        </p:txBody>
      </p:sp>
      <p:pic>
        <p:nvPicPr>
          <p:cNvPr id="22530" name="Picture 2" descr="Alt Adapter UML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84" y="102232"/>
            <a:ext cx="4178665" cy="6653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3947" y="3331474"/>
            <a:ext cx="4493380" cy="3205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490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Strategy (</a:t>
            </a:r>
            <a:r>
              <a:rPr lang="ru-RU" dirty="0" smtClean="0"/>
              <a:t>Стратегия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883390" y="1690688"/>
            <a:ext cx="93623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Стратегия обеспечивает разделение и обеспечение быстрого </a:t>
            </a:r>
            <a:r>
              <a:rPr lang="ru-RU" dirty="0"/>
              <a:t>переключение между </a:t>
            </a:r>
            <a:r>
              <a:rPr lang="ru-RU" dirty="0" smtClean="0"/>
              <a:t>объектами. </a:t>
            </a:r>
            <a:r>
              <a:rPr lang="ru-RU" dirty="0"/>
              <a:t>Также этот шаблон является хорошей альтернативой наследованию (вместо расширения абстрактного класса).</a:t>
            </a:r>
          </a:p>
        </p:txBody>
      </p:sp>
      <p:pic>
        <p:nvPicPr>
          <p:cNvPr id="23554" name="Picture 2" descr="Alt Strategy UML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985" y="3407461"/>
            <a:ext cx="7713748" cy="2503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804"/>
          <a:stretch/>
        </p:blipFill>
        <p:spPr bwMode="auto">
          <a:xfrm>
            <a:off x="7859733" y="3060225"/>
            <a:ext cx="4302394" cy="319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38381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Value Object</a:t>
            </a:r>
            <a:r>
              <a:rPr lang="en-US" dirty="0" smtClean="0"/>
              <a:t> (</a:t>
            </a:r>
            <a:r>
              <a:rPr lang="ru-RU" dirty="0" smtClean="0"/>
              <a:t>Объект значение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883390" y="1690688"/>
            <a:ext cx="9362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Объект – обертка, без сохранения с небольшим поведением касающегося обработкой данных внутри объекта.</a:t>
            </a:r>
            <a:endParaRPr lang="ru-RU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2"/>
          <a:stretch/>
        </p:blipFill>
        <p:spPr bwMode="auto">
          <a:xfrm>
            <a:off x="2814638" y="3328986"/>
            <a:ext cx="6909404" cy="210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4206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0" t="18719" r="-430" b="13793"/>
          <a:stretch/>
        </p:blipFill>
        <p:spPr>
          <a:xfrm>
            <a:off x="2556353" y="2426943"/>
            <a:ext cx="6350000" cy="3739487"/>
          </a:xfrm>
          <a:prstGeom prst="rect">
            <a:avLst/>
          </a:prstGeom>
        </p:spPr>
      </p:pic>
      <p:sp>
        <p:nvSpPr>
          <p:cNvPr id="7" name="Объект 2"/>
          <p:cNvSpPr>
            <a:spLocks noGrp="1"/>
          </p:cNvSpPr>
          <p:nvPr>
            <p:ph idx="1"/>
          </p:nvPr>
        </p:nvSpPr>
        <p:spPr>
          <a:xfrm>
            <a:off x="838200" y="395785"/>
            <a:ext cx="10515600" cy="1910687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ru-RU" dirty="0" smtClean="0"/>
              <a:t>Плохая </a:t>
            </a:r>
            <a:r>
              <a:rPr lang="ru-RU" dirty="0" smtClean="0"/>
              <a:t>архитектура - </a:t>
            </a:r>
            <a:r>
              <a:rPr lang="ru-RU" dirty="0" err="1" smtClean="0"/>
              <a:t>затратна</a:t>
            </a:r>
            <a:r>
              <a:rPr lang="ru-RU" dirty="0" smtClean="0"/>
              <a:t> </a:t>
            </a:r>
            <a:r>
              <a:rPr lang="ru-RU" dirty="0" smtClean="0"/>
              <a:t>в сопровождении, монолитна, плохо поддается тестированию, хрупка к изменениям и имеет неоправданную сложность.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2292743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DTO(</a:t>
            </a:r>
            <a:r>
              <a:rPr lang="ru-RU" dirty="0" smtClean="0"/>
              <a:t>Объект транспортировки данных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26022" y="1614496"/>
            <a:ext cx="51603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Название говорит само за себя, для транспортировки данных между слоями. Также служит контейнером для передачи и возврата объектов в методах. Может иметь методы преобразования данных.</a:t>
            </a:r>
            <a:endParaRPr lang="ru-RU" dirty="0"/>
          </a:p>
        </p:txBody>
      </p:sp>
      <p:pic>
        <p:nvPicPr>
          <p:cNvPr id="24578" name="Picture 2" descr="https://martinfowler.com/eaaCatalog/dtoSketch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54" y="3457779"/>
            <a:ext cx="5072292" cy="1823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https://downloader.disk.yandex.ru/preview/64459cf17f6ff851b2e6769813a4d12d47988ce21579362e70f52456c3cfb389/5b000e17/9-xUx4R6BqLg0j6IwI71tm-RnNb7pYgSDaSIvtPsVP3jV0ARiyXUPxGYpC4DciCil7CufSfjCjeFVBZ5TkR-dw%3D%3D?uid=0&amp;filename=2018-05-19_10-43-48.png&amp;disposition=inline&amp;hash=&amp;limit=0&amp;content_type=image%2Fpng&amp;tknv=v2&amp;size=2048x2048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3"/>
          <a:stretch/>
        </p:blipFill>
        <p:spPr bwMode="auto">
          <a:xfrm>
            <a:off x="5286370" y="1614496"/>
            <a:ext cx="6875475" cy="4800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257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/>
              <a:t>Полезное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996287" y="1446663"/>
            <a:ext cx="107407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Паттерны в картинках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github.com/domnikl/DesignPatternsPHP</a:t>
            </a: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 smtClean="0"/>
              <a:t>Петтерны</a:t>
            </a:r>
            <a:r>
              <a:rPr lang="ru-RU" dirty="0" smtClean="0"/>
              <a:t> от дядюшки Боба (М. </a:t>
            </a:r>
            <a:r>
              <a:rPr lang="ru-RU" dirty="0" err="1" smtClean="0"/>
              <a:t>Фаулер</a:t>
            </a:r>
            <a:r>
              <a:rPr lang="ru-RU" dirty="0" smtClean="0"/>
              <a:t>)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martinfowler.com</a:t>
            </a: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Материал лекции </a:t>
            </a:r>
            <a:r>
              <a:rPr lang="en-US" dirty="0"/>
              <a:t>https://github.com/dimaxz/Lectures/tree/master/</a:t>
            </a:r>
            <a:r>
              <a:rPr lang="ru-RU" dirty="0"/>
              <a:t>Лекция%202.%20Паттерны</a:t>
            </a:r>
          </a:p>
        </p:txBody>
      </p:sp>
    </p:spTree>
    <p:extLst>
      <p:ext uri="{BB962C8B-B14F-4D97-AF65-F5344CB8AC3E}">
        <p14:creationId xmlns:p14="http://schemas.microsoft.com/office/powerpoint/2010/main" val="3255091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/>
              <a:t>Задание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091821" y="1801504"/>
            <a:ext cx="10153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Реализовать на </a:t>
            </a:r>
            <a:r>
              <a:rPr lang="en-US" dirty="0" err="1" smtClean="0"/>
              <a:t>php</a:t>
            </a:r>
            <a:r>
              <a:rPr lang="en-US" dirty="0" smtClean="0"/>
              <a:t> </a:t>
            </a:r>
            <a:r>
              <a:rPr lang="ru-RU" dirty="0" smtClean="0"/>
              <a:t>с применением паттернов  функционал заданный на Лекции 1.</a:t>
            </a:r>
          </a:p>
          <a:p>
            <a:pPr algn="ctr"/>
            <a:r>
              <a:rPr lang="ru-RU" dirty="0" err="1" smtClean="0"/>
              <a:t>Мерж</a:t>
            </a:r>
            <a:r>
              <a:rPr lang="ru-RU" dirty="0" smtClean="0"/>
              <a:t> </a:t>
            </a:r>
            <a:r>
              <a:rPr lang="ru-RU" dirty="0" err="1" smtClean="0"/>
              <a:t>реквесты</a:t>
            </a:r>
            <a:r>
              <a:rPr lang="ru-RU" dirty="0" smtClean="0"/>
              <a:t> жду в </a:t>
            </a:r>
            <a:r>
              <a:rPr lang="ru-RU" dirty="0" err="1" smtClean="0"/>
              <a:t>репо</a:t>
            </a:r>
            <a:r>
              <a:rPr lang="ru-RU" dirty="0" smtClean="0"/>
              <a:t> </a:t>
            </a:r>
            <a:r>
              <a:rPr lang="en-US" dirty="0"/>
              <a:t>https://github.com/dimaxz/Lectures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3097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395785"/>
            <a:ext cx="10515600" cy="1910687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ru-RU" dirty="0" smtClean="0"/>
              <a:t>Хорошая архитектура делает систему легкой в освоении, простой в разработке, сопровождении и развертывании. Конечная ее цель – минимизировать затраты на протяжения всего срока службы системы и максимизировать продуктивность программиста</a:t>
            </a:r>
            <a:r>
              <a:rPr lang="ru-RU" dirty="0" smtClean="0"/>
              <a:t>.</a:t>
            </a:r>
            <a:endParaRPr lang="ru-RU" dirty="0" smtClean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39" b="13531"/>
          <a:stretch/>
        </p:blipFill>
        <p:spPr>
          <a:xfrm>
            <a:off x="2921000" y="2306472"/>
            <a:ext cx="6350000" cy="4313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889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Классический</a:t>
            </a:r>
            <a:r>
              <a:rPr lang="en-US" dirty="0" smtClean="0"/>
              <a:t> MVC</a:t>
            </a:r>
            <a:endParaRPr lang="ru-RU" dirty="0"/>
          </a:p>
        </p:txBody>
      </p:sp>
      <p:pic>
        <p:nvPicPr>
          <p:cNvPr id="7170" name="Picture 2" descr="https://martinfowler.com/eaaCatalog/mvc-sketch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7724" y="2423568"/>
            <a:ext cx="3738036" cy="2748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3825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Разделение на </a:t>
            </a:r>
            <a:r>
              <a:rPr lang="ru-RU" dirty="0" smtClean="0"/>
              <a:t>слои</a:t>
            </a:r>
            <a:endParaRPr lang="ru-RU" dirty="0"/>
          </a:p>
        </p:txBody>
      </p:sp>
      <p:pic>
        <p:nvPicPr>
          <p:cNvPr id="7170" name="Picture 2" descr="https://martinfowler.com/eaaCatalog/mvc-sketch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5019" y="1955750"/>
            <a:ext cx="3738036" cy="2748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Прямая соединительная линия 3"/>
          <p:cNvCxnSpPr/>
          <p:nvPr/>
        </p:nvCxnSpPr>
        <p:spPr>
          <a:xfrm flipV="1">
            <a:off x="1631817" y="3197527"/>
            <a:ext cx="8584441" cy="272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 rot="16200000">
            <a:off x="97853" y="1592387"/>
            <a:ext cx="25115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Presentation Layer</a:t>
            </a:r>
            <a:endParaRPr lang="ru-RU" sz="2400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404442" y="4152712"/>
            <a:ext cx="18984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Domain Layer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449931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Еще больше слоев</a:t>
            </a:r>
          </a:p>
        </p:txBody>
      </p:sp>
      <p:pic>
        <p:nvPicPr>
          <p:cNvPr id="7170" name="Picture 2" descr="https://martinfowler.com/eaaCatalog/mvc-sketch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7724" y="2423568"/>
            <a:ext cx="3738036" cy="2748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Прямая соединительная линия 3"/>
          <p:cNvCxnSpPr/>
          <p:nvPr/>
        </p:nvCxnSpPr>
        <p:spPr>
          <a:xfrm flipV="1">
            <a:off x="1631817" y="3675204"/>
            <a:ext cx="8584441" cy="272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 rot="16200000">
            <a:off x="-83305" y="2008069"/>
            <a:ext cx="18430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Presentation </a:t>
            </a:r>
          </a:p>
          <a:p>
            <a:pPr algn="ctr"/>
            <a:r>
              <a:rPr lang="en-US" sz="2400" dirty="0" smtClean="0"/>
              <a:t>Layer</a:t>
            </a:r>
            <a:endParaRPr lang="ru-RU" sz="2400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241441" y="4171922"/>
            <a:ext cx="12298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Domain </a:t>
            </a:r>
          </a:p>
          <a:p>
            <a:pPr algn="ctr"/>
            <a:r>
              <a:rPr lang="en-US" sz="2400" dirty="0" smtClean="0"/>
              <a:t>Layer</a:t>
            </a:r>
            <a:endParaRPr lang="ru-RU" sz="2400" dirty="0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flipV="1">
            <a:off x="1604521" y="5145207"/>
            <a:ext cx="8584441" cy="272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flipV="1">
            <a:off x="1631816" y="6587915"/>
            <a:ext cx="8584441" cy="272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 rot="16200000">
            <a:off x="411575" y="5401747"/>
            <a:ext cx="8532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Data </a:t>
            </a:r>
          </a:p>
          <a:p>
            <a:pPr algn="ctr"/>
            <a:r>
              <a:rPr lang="en-US" sz="2400" dirty="0" smtClean="0"/>
              <a:t>Layer</a:t>
            </a:r>
            <a:endParaRPr lang="ru-RU" sz="2400" dirty="0"/>
          </a:p>
        </p:txBody>
      </p:sp>
      <p:sp>
        <p:nvSpPr>
          <p:cNvPr id="6" name="Цилиндр 5"/>
          <p:cNvSpPr/>
          <p:nvPr/>
        </p:nvSpPr>
        <p:spPr>
          <a:xfrm>
            <a:off x="4982341" y="5390622"/>
            <a:ext cx="1828800" cy="103351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5" name="Прямая со стрелкой 14"/>
          <p:cNvCxnSpPr/>
          <p:nvPr/>
        </p:nvCxnSpPr>
        <p:spPr>
          <a:xfrm>
            <a:off x="6096000" y="4899546"/>
            <a:ext cx="0" cy="49107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/>
          <p:nvPr/>
        </p:nvCxnSpPr>
        <p:spPr>
          <a:xfrm>
            <a:off x="5609231" y="4899546"/>
            <a:ext cx="0" cy="49107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1802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544033" cy="1354493"/>
          </a:xfrm>
        </p:spPr>
        <p:txBody>
          <a:bodyPr/>
          <a:lstStyle/>
          <a:p>
            <a:pPr algn="ctr"/>
            <a:r>
              <a:rPr lang="ru-RU" dirty="0" smtClean="0"/>
              <a:t>Чистая архитектура </a:t>
            </a:r>
            <a:r>
              <a:rPr lang="en-US" dirty="0" smtClean="0"/>
              <a:t>(Robert </a:t>
            </a:r>
            <a:r>
              <a:rPr lang="en-US" dirty="0"/>
              <a:t>C. Martin)</a:t>
            </a:r>
            <a:endParaRPr lang="ru-RU" dirty="0"/>
          </a:p>
        </p:txBody>
      </p:sp>
      <p:pic>
        <p:nvPicPr>
          <p:cNvPr id="9218" name="Picture 2" descr="ÐÑÐ¸Ð³Ð¸Ð½Ð°Ð»ÑÐ½Ð°Ñ ÑÑÐµÐ¼Ð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1880" y="1589243"/>
            <a:ext cx="7072147" cy="5194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6876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45912" y="2333768"/>
            <a:ext cx="1138223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err="1" smtClean="0">
                <a:solidFill>
                  <a:srgbClr val="222222"/>
                </a:solidFill>
              </a:rPr>
              <a:t>Clean</a:t>
            </a:r>
            <a:r>
              <a:rPr lang="ru-RU" sz="2400" dirty="0" smtClean="0">
                <a:solidFill>
                  <a:srgbClr val="222222"/>
                </a:solidFill>
              </a:rPr>
              <a:t> </a:t>
            </a:r>
            <a:r>
              <a:rPr lang="ru-RU" sz="2400" dirty="0" err="1">
                <a:solidFill>
                  <a:srgbClr val="222222"/>
                </a:solidFill>
              </a:rPr>
              <a:t>Architecture</a:t>
            </a:r>
            <a:r>
              <a:rPr lang="ru-RU" sz="2400" dirty="0">
                <a:solidFill>
                  <a:srgbClr val="222222"/>
                </a:solidFill>
              </a:rPr>
              <a:t> объединила в себе идеи нескольких других архитектурных подходов, которые сходятся в том, что </a:t>
            </a:r>
            <a:r>
              <a:rPr lang="ru-RU" sz="2400" b="1" dirty="0">
                <a:solidFill>
                  <a:srgbClr val="222222"/>
                </a:solidFill>
              </a:rPr>
              <a:t>архитектура должна</a:t>
            </a:r>
            <a:r>
              <a:rPr lang="ru-RU" sz="2400" dirty="0">
                <a:solidFill>
                  <a:srgbClr val="222222"/>
                </a:solidFill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rgbClr val="222222"/>
                </a:solidFill>
              </a:rPr>
              <a:t> быть </a:t>
            </a:r>
            <a:r>
              <a:rPr lang="ru-RU" sz="2400" dirty="0">
                <a:solidFill>
                  <a:srgbClr val="222222"/>
                </a:solidFill>
              </a:rPr>
              <a:t>тестируемой;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rgbClr val="222222"/>
                </a:solidFill>
              </a:rPr>
              <a:t> не </a:t>
            </a:r>
            <a:r>
              <a:rPr lang="ru-RU" sz="2400" dirty="0">
                <a:solidFill>
                  <a:srgbClr val="222222"/>
                </a:solidFill>
              </a:rPr>
              <a:t>зависеть от UI;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rgbClr val="222222"/>
                </a:solidFill>
              </a:rPr>
              <a:t> не </a:t>
            </a:r>
            <a:r>
              <a:rPr lang="ru-RU" sz="2400" dirty="0">
                <a:solidFill>
                  <a:srgbClr val="222222"/>
                </a:solidFill>
              </a:rPr>
              <a:t>зависеть от БД, внешних </a:t>
            </a:r>
            <a:r>
              <a:rPr lang="ru-RU" sz="2400" dirty="0" err="1">
                <a:solidFill>
                  <a:srgbClr val="222222"/>
                </a:solidFill>
              </a:rPr>
              <a:t>фреймворков</a:t>
            </a:r>
            <a:r>
              <a:rPr lang="ru-RU" sz="2400" dirty="0">
                <a:solidFill>
                  <a:srgbClr val="222222"/>
                </a:solidFill>
              </a:rPr>
              <a:t> и библиотек.</a:t>
            </a:r>
          </a:p>
          <a:p>
            <a:r>
              <a:rPr lang="ru-RU" sz="2400" dirty="0"/>
              <a:t/>
            </a:r>
            <a:br>
              <a:rPr lang="ru-RU" sz="2400" dirty="0"/>
            </a:br>
            <a:r>
              <a:rPr lang="ru-RU" sz="2400" dirty="0">
                <a:solidFill>
                  <a:srgbClr val="222222"/>
                </a:solidFill>
              </a:rPr>
              <a:t>Это достигается разделением на слои и следованием </a:t>
            </a:r>
            <a:r>
              <a:rPr lang="ru-RU" sz="2400" dirty="0" err="1">
                <a:solidFill>
                  <a:srgbClr val="222222"/>
                </a:solidFill>
              </a:rPr>
              <a:t>Dependency</a:t>
            </a:r>
            <a:r>
              <a:rPr lang="ru-RU" sz="2400" dirty="0">
                <a:solidFill>
                  <a:srgbClr val="222222"/>
                </a:solidFill>
              </a:rPr>
              <a:t> </a:t>
            </a:r>
            <a:r>
              <a:rPr lang="ru-RU" sz="2400" dirty="0" err="1">
                <a:solidFill>
                  <a:srgbClr val="222222"/>
                </a:solidFill>
              </a:rPr>
              <a:t>Rule</a:t>
            </a:r>
            <a:r>
              <a:rPr lang="ru-RU" sz="2400" dirty="0">
                <a:solidFill>
                  <a:srgbClr val="222222"/>
                </a:solidFill>
              </a:rPr>
              <a:t> (правилу зависимостей)</a:t>
            </a:r>
            <a:endParaRPr lang="ru-RU" sz="2400" b="0" i="0" dirty="0">
              <a:solidFill>
                <a:srgbClr val="222222"/>
              </a:solidFill>
              <a:effectLst/>
            </a:endParaRPr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/>
              <a:t>Чистая архитектура</a:t>
            </a:r>
            <a:endParaRPr lang="ru-RU" dirty="0">
              <a:solidFill>
                <a:srgbClr val="22222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0342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494176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Архитектурные паттерны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5729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</TotalTime>
  <Words>647</Words>
  <Application>Microsoft Office PowerPoint</Application>
  <PresentationFormat>Произвольный</PresentationFormat>
  <Paragraphs>72</Paragraphs>
  <Slides>22</Slides>
  <Notes>7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3" baseType="lpstr">
      <vt:lpstr>Тема Office</vt:lpstr>
      <vt:lpstr>Архитектурные паттерны.</vt:lpstr>
      <vt:lpstr>Презентация PowerPoint</vt:lpstr>
      <vt:lpstr>Презентация PowerPoint</vt:lpstr>
      <vt:lpstr>Классический MVC</vt:lpstr>
      <vt:lpstr>Разделение на слои</vt:lpstr>
      <vt:lpstr>Еще больше слоев</vt:lpstr>
      <vt:lpstr>Чистая архитектура (Robert C. Martin)</vt:lpstr>
      <vt:lpstr>Презентация PowerPoint</vt:lpstr>
      <vt:lpstr>Архитектурные паттерны</vt:lpstr>
      <vt:lpstr>Singleton (одиночка)</vt:lpstr>
      <vt:lpstr>Factory (Фабрика)</vt:lpstr>
      <vt:lpstr>Abstract Factory (Абстрактная Фабрика)</vt:lpstr>
      <vt:lpstr>Factory Method (Фабричный метод)</vt:lpstr>
      <vt:lpstr>Facade (Фасад)</vt:lpstr>
      <vt:lpstr>Active Record (Активная запись)</vt:lpstr>
      <vt:lpstr>Data Mapper (Карта данных)</vt:lpstr>
      <vt:lpstr>    Adapter (Адаптер)</vt:lpstr>
      <vt:lpstr>Strategy (Стратегия)</vt:lpstr>
      <vt:lpstr>Value Object (Объект значение)</vt:lpstr>
      <vt:lpstr>DTO(Объект транспортировки данных)</vt:lpstr>
      <vt:lpstr>Презентация PowerPoint</vt:lpstr>
      <vt:lpstr>Презентация PowerPoint</vt:lpstr>
    </vt:vector>
  </TitlesOfParts>
  <Company>ООО "Компания ТрэйдСофт"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Анализ требований и моделирование предметной области</dc:title>
  <dc:creator>Дмитрий Ланец</dc:creator>
  <cp:lastModifiedBy>Admin</cp:lastModifiedBy>
  <cp:revision>44</cp:revision>
  <dcterms:created xsi:type="dcterms:W3CDTF">2018-05-12T21:25:14Z</dcterms:created>
  <dcterms:modified xsi:type="dcterms:W3CDTF">2018-05-19T07:47:36Z</dcterms:modified>
</cp:coreProperties>
</file>