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6" r:id="rId4"/>
    <p:sldId id="257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4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69C4-F679-4E29-9FFC-F2E20B30D118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05AB-616F-40D1-9E23-0E91B474D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1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Закрепощенность: система с трудом поддается изменениям, поскольку любое минимальное изменение вызывает эффект “снежного кома”, затрагивающего другие компоненты системы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Хрупкость: в результате осуществляемого изменения система ломается в нескольких других местах, нередко даже в тех, которые не имеют прямого отношения к непосредственно изменяемому компоненту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Монолитность: достаточно трудно разделить систему на компоненты, которые могли бы повторно использоваться в других системах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Вязкость: сделать что-то правильно намного сложнее, чем выполнить какие-либо некорректные действия или решить задачу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хака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Неоправданная сложность: проект содержит элементы, которые не нужны на данный момент (и возможно никогда не понадобятся)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Неоправданное дублирование кода: проект содержит дублирование кода, которое может быть устранено с помощью простого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Неясность: проект трудно читать и понимать.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же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6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же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4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же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0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же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03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же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9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же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0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24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35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2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7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89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25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21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430A-5EF9-46DC-BA21-D7EA05D7B849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" TargetMode="External"/><Relationship Id="rId2" Type="http://schemas.openxmlformats.org/officeDocument/2006/relationships/hyperlink" Target="https://github.com/domnikl/DesignPatternsPHP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Архитектура. Паттерны.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7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417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Архитектурные паттерны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2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Singleton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одиночка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13314" name="Picture 2" descr="Alt Singleto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662582"/>
            <a:ext cx="22098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83390" y="1690688"/>
            <a:ext cx="93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Возможность иметь </a:t>
            </a:r>
            <a:r>
              <a:rPr lang="ru-RU" dirty="0"/>
              <a:t>только один экземпляр этого объекта в приложении, который будет обрабатывать все вызовы.</a:t>
            </a:r>
          </a:p>
        </p:txBody>
      </p:sp>
    </p:spTree>
    <p:extLst>
      <p:ext uri="{BB962C8B-B14F-4D97-AF65-F5344CB8AC3E}">
        <p14:creationId xmlns:p14="http://schemas.microsoft.com/office/powerpoint/2010/main" val="36565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Factory (</a:t>
            </a:r>
            <a:r>
              <a:rPr lang="ru-RU" dirty="0" smtClean="0"/>
              <a:t>Фабрика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Простая фабрика просто генерирует экземпляр для клиента, не подвергая клиентскую логику создания экземпляра</a:t>
            </a:r>
          </a:p>
        </p:txBody>
      </p:sp>
      <p:pic>
        <p:nvPicPr>
          <p:cNvPr id="16386" name="Picture 2" descr="Alt SimpleFactory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66" y="3016251"/>
            <a:ext cx="3596318" cy="282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8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Factory (</a:t>
            </a:r>
            <a:r>
              <a:rPr lang="ru-RU" dirty="0" smtClean="0"/>
              <a:t>Абстрактная Фабрика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Создать серию связанных или зависимых объектов без указания их конкретных классов. Обычно созданные классы реализуют один и тот же интерфейс. Клиент абстрактной фабрики не заботится о том, как создаются эти объекты</a:t>
            </a:r>
          </a:p>
        </p:txBody>
      </p:sp>
      <p:pic>
        <p:nvPicPr>
          <p:cNvPr id="6" name="Picture 2" descr="Alt AbstractFactory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774946"/>
            <a:ext cx="4831307" cy="3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Factory Method (</a:t>
            </a:r>
            <a:r>
              <a:rPr lang="ru-RU" dirty="0" smtClean="0"/>
              <a:t>Фабричный метод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10233" y="1690687"/>
            <a:ext cx="44355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Хорошая точка над </a:t>
            </a:r>
            <a:r>
              <a:rPr lang="ru-RU" dirty="0" err="1"/>
              <a:t>SimpleFactory</a:t>
            </a:r>
            <a:r>
              <a:rPr lang="ru-RU" dirty="0"/>
              <a:t> - это подкласс для реализации различных способов создания объектов</a:t>
            </a:r>
          </a:p>
          <a:p>
            <a:endParaRPr lang="ru-RU" dirty="0"/>
          </a:p>
          <a:p>
            <a:r>
              <a:rPr lang="ru-RU" dirty="0"/>
              <a:t>Для простого случая этот абстрактный класс может быть просто интерфейсом</a:t>
            </a:r>
          </a:p>
          <a:p>
            <a:endParaRPr lang="ru-RU" dirty="0"/>
          </a:p>
          <a:p>
            <a:r>
              <a:rPr lang="ru-RU" dirty="0"/>
              <a:t>Этот шаблон представляет собой «реальный» шаблон проектирования, поскольку он обеспечивает «Принцип инверсии зависимостей» </a:t>
            </a:r>
            <a:r>
              <a:rPr lang="ru-RU" dirty="0" err="1"/>
              <a:t>a.k.a</a:t>
            </a:r>
            <a:r>
              <a:rPr lang="ru-RU" dirty="0"/>
              <a:t> «D» в принципах S.O.L.I.D.</a:t>
            </a:r>
          </a:p>
          <a:p>
            <a:endParaRPr lang="ru-RU" dirty="0"/>
          </a:p>
          <a:p>
            <a:r>
              <a:rPr lang="ru-RU" dirty="0"/>
              <a:t>Это означает, что класс </a:t>
            </a:r>
            <a:r>
              <a:rPr lang="ru-RU" dirty="0" err="1"/>
              <a:t>FactoryMethod</a:t>
            </a:r>
            <a:r>
              <a:rPr lang="ru-RU" dirty="0"/>
              <a:t> зависит от абстракций, а не от конкретных классов. Это реальный трюк по сравнению с </a:t>
            </a:r>
            <a:r>
              <a:rPr lang="ru-RU" dirty="0" err="1"/>
              <a:t>SimpleFactory</a:t>
            </a:r>
            <a:r>
              <a:rPr lang="ru-RU" dirty="0"/>
              <a:t> или </a:t>
            </a:r>
            <a:r>
              <a:rPr lang="ru-RU" dirty="0" err="1"/>
              <a:t>StaticFactory</a:t>
            </a:r>
            <a:r>
              <a:rPr lang="ru-RU" dirty="0"/>
              <a:t>.</a:t>
            </a:r>
          </a:p>
        </p:txBody>
      </p:sp>
      <p:pic>
        <p:nvPicPr>
          <p:cNvPr id="18434" name="Picture 2" descr="Alt FactoryMethod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52" y="1690688"/>
            <a:ext cx="5156220" cy="49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Facade (</a:t>
            </a:r>
            <a:r>
              <a:rPr lang="ru-RU" dirty="0" smtClean="0"/>
              <a:t>Фасад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Фасад предназначен </a:t>
            </a:r>
            <a:r>
              <a:rPr lang="ru-RU" dirty="0" smtClean="0"/>
              <a:t>для скрытия сложности системы и подсистемы путем внедрения большого количества (но иногда только одного) интерфейса и, конечно, для уменьшения сложности.</a:t>
            </a:r>
            <a:endParaRPr lang="ru-RU" dirty="0"/>
          </a:p>
        </p:txBody>
      </p:sp>
      <p:pic>
        <p:nvPicPr>
          <p:cNvPr id="19460" name="Picture 4" descr="Alt Facade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73" y="3016251"/>
            <a:ext cx="4320891" cy="347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Active Record </a:t>
            </a:r>
            <a:r>
              <a:rPr lang="en-US" dirty="0" smtClean="0"/>
              <a:t>(</a:t>
            </a:r>
            <a:r>
              <a:rPr lang="ru-RU" dirty="0" smtClean="0"/>
              <a:t>Активная запись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Объект, который обертывает строку в таблице базы данных или представлении, инкапсулирует доступ к базе данных и добавляет логику домена к этим данным.</a:t>
            </a:r>
          </a:p>
        </p:txBody>
      </p:sp>
      <p:pic>
        <p:nvPicPr>
          <p:cNvPr id="20482" name="Picture 2" descr="https://martinfowler.com/eaaCatalog/activeRecordSketc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18" y="3521218"/>
            <a:ext cx="25431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058" y="3321484"/>
            <a:ext cx="4621345" cy="20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Mapper (</a:t>
            </a:r>
            <a:r>
              <a:rPr lang="ru-RU" dirty="0"/>
              <a:t>Карта данных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 шаблона состоит в том, чтобы </a:t>
            </a:r>
            <a:r>
              <a:rPr lang="ru-RU" dirty="0" smtClean="0"/>
              <a:t>отделить логику преобразования данных от логики </a:t>
            </a:r>
            <a:r>
              <a:rPr lang="ru-RU" dirty="0"/>
              <a:t>сохранения. Ключевым моментом этого шаблона является, в отличие от шаблона </a:t>
            </a:r>
            <a:r>
              <a:rPr lang="ru-RU" dirty="0" err="1"/>
              <a:t>Active</a:t>
            </a:r>
            <a:r>
              <a:rPr lang="ru-RU" dirty="0"/>
              <a:t> </a:t>
            </a:r>
            <a:r>
              <a:rPr lang="ru-RU" dirty="0" err="1"/>
              <a:t>Record</a:t>
            </a:r>
            <a:r>
              <a:rPr lang="ru-RU" dirty="0"/>
              <a:t>, модель данных следует принципу единой ответственности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1506" name="Picture 2" descr="Alt DataMapper 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9" y="2614018"/>
            <a:ext cx="4784915" cy="41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71" y="2614018"/>
            <a:ext cx="6291864" cy="35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				</a:t>
            </a:r>
            <a:r>
              <a:rPr lang="en-US" dirty="0" smtClean="0"/>
              <a:t>Adapter (</a:t>
            </a:r>
            <a:r>
              <a:rPr lang="ru-RU" dirty="0" smtClean="0"/>
              <a:t>Адаптер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45206" y="1690687"/>
            <a:ext cx="6100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Перевести один интерфейс для класса в совместимый интерфейс. Адаптер позволяет классам работать вместе, что обычно не может из-за несовместимых интерфейсов, предоставляя свой интерфейс клиентам при использовании оригинального интерфейса.</a:t>
            </a:r>
          </a:p>
        </p:txBody>
      </p:sp>
      <p:pic>
        <p:nvPicPr>
          <p:cNvPr id="22530" name="Picture 2" descr="Alt Adapter 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4" y="102232"/>
            <a:ext cx="4178665" cy="665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47" y="3331474"/>
            <a:ext cx="4493380" cy="32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Strategy (</a:t>
            </a:r>
            <a:r>
              <a:rPr lang="ru-RU" dirty="0" smtClean="0"/>
              <a:t>Стратегия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Стратегия обеспечивает разделение и обеспечение быстрого </a:t>
            </a:r>
            <a:r>
              <a:rPr lang="ru-RU" dirty="0"/>
              <a:t>переключение между </a:t>
            </a:r>
            <a:r>
              <a:rPr lang="ru-RU" dirty="0" smtClean="0"/>
              <a:t>объектами. </a:t>
            </a:r>
            <a:r>
              <a:rPr lang="ru-RU" dirty="0"/>
              <a:t>Также этот шаблон является хорошей альтернативой наследованию (вместо расширения абстрактного класса).</a:t>
            </a:r>
          </a:p>
        </p:txBody>
      </p:sp>
      <p:pic>
        <p:nvPicPr>
          <p:cNvPr id="23554" name="Picture 2" descr="Alt Strategy 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56" y="3433548"/>
            <a:ext cx="7713748" cy="25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3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t="18719" r="-430" b="13793"/>
          <a:stretch/>
        </p:blipFill>
        <p:spPr>
          <a:xfrm>
            <a:off x="2470625" y="2784143"/>
            <a:ext cx="6350000" cy="3739487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19106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 smtClean="0"/>
              <a:t>Плохая архитектура затратная в сопровождении, монолитна, плохо поддается тестированию, хрупка к изменениям и имеет неоправданную сложность.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292743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Value Object</a:t>
            </a:r>
            <a:r>
              <a:rPr lang="en-US" dirty="0" smtClean="0"/>
              <a:t> (</a:t>
            </a:r>
            <a:r>
              <a:rPr lang="ru-RU" dirty="0" smtClean="0"/>
              <a:t>Объект значение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 – обертка, без сохранения с небольшим поведением касающегося обработкой данных внутри 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DTO(</a:t>
            </a:r>
            <a:r>
              <a:rPr lang="ru-RU" dirty="0" smtClean="0"/>
              <a:t>Объект транспортировки данных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Название говорит само за себя, для транспортировки данных между слоями. Также служит контейнером для передачи и возврата объектов в методах. Может иметь методы преобразования данных.</a:t>
            </a:r>
            <a:endParaRPr lang="ru-RU" dirty="0"/>
          </a:p>
        </p:txBody>
      </p:sp>
      <p:pic>
        <p:nvPicPr>
          <p:cNvPr id="24578" name="Picture 2" descr="https://martinfowler.com/eaaCatalog/dtoSketc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82" y="3313702"/>
            <a:ext cx="7106067" cy="255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Полезное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96287" y="1446663"/>
            <a:ext cx="10740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Паттерны в картинках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github.com/domnikl/DesignPatternsPHP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Петтерны</a:t>
            </a:r>
            <a:r>
              <a:rPr lang="ru-RU" dirty="0" smtClean="0"/>
              <a:t> от дядюшки Боба (М. </a:t>
            </a:r>
            <a:r>
              <a:rPr lang="ru-RU" dirty="0" err="1" smtClean="0"/>
              <a:t>Фаулер</a:t>
            </a:r>
            <a:r>
              <a:rPr lang="ru-RU" dirty="0" smtClean="0"/>
              <a:t>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martinfowler.com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Материал лекции </a:t>
            </a:r>
            <a:r>
              <a:rPr lang="en-US" dirty="0"/>
              <a:t>https://github.com/dimaxz/Lectures/tree/master/</a:t>
            </a:r>
            <a:r>
              <a:rPr lang="ru-RU" dirty="0"/>
              <a:t>Лекция%202.%20Паттерны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32550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91821" y="1801504"/>
            <a:ext cx="1015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Реализовать на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ru-RU" dirty="0" smtClean="0"/>
              <a:t>с применением паттернов  функционал заданный на Лекции 1.</a:t>
            </a:r>
          </a:p>
          <a:p>
            <a:pPr algn="ctr"/>
            <a:r>
              <a:rPr lang="ru-RU" dirty="0" err="1" smtClean="0"/>
              <a:t>Мерж</a:t>
            </a:r>
            <a:r>
              <a:rPr lang="ru-RU" dirty="0" smtClean="0"/>
              <a:t> </a:t>
            </a:r>
            <a:r>
              <a:rPr lang="ru-RU" dirty="0" err="1" smtClean="0"/>
              <a:t>реквесты</a:t>
            </a:r>
            <a:r>
              <a:rPr lang="ru-RU" dirty="0" smtClean="0"/>
              <a:t> жду в </a:t>
            </a:r>
            <a:r>
              <a:rPr lang="ru-RU" dirty="0" err="1" smtClean="0"/>
              <a:t>репо</a:t>
            </a:r>
            <a:r>
              <a:rPr lang="ru-RU" dirty="0" smtClean="0"/>
              <a:t> </a:t>
            </a:r>
            <a:r>
              <a:rPr lang="en-US" dirty="0"/>
              <a:t>https://github.com/dimaxz/Lectures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0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19106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 smtClean="0"/>
              <a:t>Хорошая архитектура делает систему легкой в освоении, простой в разработке, сопровождении и развертывании. Конечная ее цель – минимизировать затраты на протяжения всего срока службы системы и максимизировать продуктивность программиста.</a:t>
            </a:r>
          </a:p>
          <a:p>
            <a:pPr marL="457200" lvl="1" indent="0" algn="r">
              <a:buNone/>
            </a:pPr>
            <a:r>
              <a:rPr lang="ru-RU" i="1" dirty="0" smtClean="0"/>
              <a:t>Роберт Мартин</a:t>
            </a:r>
            <a:endParaRPr lang="ru-RU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9" b="13531"/>
          <a:stretch/>
        </p:blipFill>
        <p:spPr>
          <a:xfrm>
            <a:off x="2921000" y="2306472"/>
            <a:ext cx="6350000" cy="43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417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Примеры</a:t>
            </a:r>
            <a:r>
              <a:rPr lang="ru-RU" dirty="0" smtClean="0"/>
              <a:t> архитектурных 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8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Классический</a:t>
            </a:r>
            <a:r>
              <a:rPr lang="en-US" dirty="0" smtClean="0"/>
              <a:t> MVC</a:t>
            </a:r>
            <a:endParaRPr lang="ru-RU" dirty="0"/>
          </a:p>
        </p:txBody>
      </p:sp>
      <p:pic>
        <p:nvPicPr>
          <p:cNvPr id="7170" name="Picture 2" descr="https://martinfowler.com/eaaCatalog/mvc-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24" y="2423568"/>
            <a:ext cx="3738036" cy="27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Разделение на </a:t>
            </a:r>
            <a:r>
              <a:rPr lang="ru-RU" dirty="0" smtClean="0"/>
              <a:t>слои</a:t>
            </a:r>
            <a:endParaRPr lang="ru-RU" dirty="0"/>
          </a:p>
        </p:txBody>
      </p:sp>
      <p:pic>
        <p:nvPicPr>
          <p:cNvPr id="7170" name="Picture 2" descr="https://martinfowler.com/eaaCatalog/mvc-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19" y="1955750"/>
            <a:ext cx="3738036" cy="27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1631817" y="3197527"/>
            <a:ext cx="8584441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97853" y="1592387"/>
            <a:ext cx="251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Presentation Layer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04442" y="4152712"/>
            <a:ext cx="189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Domain Layer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499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Еще больше слоев</a:t>
            </a:r>
            <a:endParaRPr lang="ru-RU" dirty="0"/>
          </a:p>
        </p:txBody>
      </p:sp>
      <p:pic>
        <p:nvPicPr>
          <p:cNvPr id="7170" name="Picture 2" descr="https://martinfowler.com/eaaCatalog/mvc-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24" y="2423568"/>
            <a:ext cx="3738036" cy="27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1631817" y="3675204"/>
            <a:ext cx="8584441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83305" y="2008069"/>
            <a:ext cx="1843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Presentation </a:t>
            </a:r>
          </a:p>
          <a:p>
            <a:pPr algn="ctr"/>
            <a:r>
              <a:rPr lang="en-US" sz="2400" dirty="0" smtClean="0"/>
              <a:t>Layer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41441" y="4171922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Domain </a:t>
            </a:r>
          </a:p>
          <a:p>
            <a:pPr algn="ctr"/>
            <a:r>
              <a:rPr lang="en-US" sz="2400" dirty="0" smtClean="0"/>
              <a:t>Layer</a:t>
            </a:r>
            <a:endParaRPr lang="ru-RU" sz="24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1604521" y="5145207"/>
            <a:ext cx="8584441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1631816" y="6587915"/>
            <a:ext cx="8584441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411575" y="5401747"/>
            <a:ext cx="853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</a:t>
            </a:r>
          </a:p>
          <a:p>
            <a:pPr algn="ctr"/>
            <a:r>
              <a:rPr lang="en-US" sz="2400" dirty="0" smtClean="0"/>
              <a:t>Layer</a:t>
            </a:r>
            <a:endParaRPr lang="ru-RU" sz="2400" dirty="0"/>
          </a:p>
        </p:txBody>
      </p:sp>
      <p:sp>
        <p:nvSpPr>
          <p:cNvPr id="6" name="Цилиндр 5"/>
          <p:cNvSpPr/>
          <p:nvPr/>
        </p:nvSpPr>
        <p:spPr>
          <a:xfrm>
            <a:off x="4982341" y="5390622"/>
            <a:ext cx="1828800" cy="1033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6096000" y="4899546"/>
            <a:ext cx="0" cy="491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609231" y="4899546"/>
            <a:ext cx="0" cy="491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44033" cy="1354493"/>
          </a:xfrm>
        </p:spPr>
        <p:txBody>
          <a:bodyPr/>
          <a:lstStyle/>
          <a:p>
            <a:pPr algn="ctr"/>
            <a:r>
              <a:rPr lang="ru-RU" dirty="0" smtClean="0"/>
              <a:t>Чистая архитектура </a:t>
            </a:r>
            <a:r>
              <a:rPr lang="en-US" dirty="0" smtClean="0"/>
              <a:t>(Robert </a:t>
            </a:r>
            <a:r>
              <a:rPr lang="en-US" dirty="0"/>
              <a:t>C. Martin)</a:t>
            </a:r>
            <a:endParaRPr lang="ru-RU" dirty="0"/>
          </a:p>
        </p:txBody>
      </p:sp>
      <p:pic>
        <p:nvPicPr>
          <p:cNvPr id="9218" name="Picture 2" descr="ÐÑÐ¸Ð³Ð¸Ð½Ð°Ð»ÑÐ½Ð°Ñ ÑÑÐµÐ¼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80" y="1589243"/>
            <a:ext cx="7072147" cy="51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5912" y="2333768"/>
            <a:ext cx="113822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222222"/>
                </a:solidFill>
              </a:rPr>
              <a:t>Clean</a:t>
            </a:r>
            <a:r>
              <a:rPr lang="ru-RU" sz="2400" dirty="0" smtClean="0">
                <a:solidFill>
                  <a:srgbClr val="222222"/>
                </a:solidFill>
              </a:rPr>
              <a:t> </a:t>
            </a:r>
            <a:r>
              <a:rPr lang="ru-RU" sz="2400" dirty="0" err="1">
                <a:solidFill>
                  <a:srgbClr val="222222"/>
                </a:solidFill>
              </a:rPr>
              <a:t>Architecture</a:t>
            </a:r>
            <a:r>
              <a:rPr lang="ru-RU" sz="2400" dirty="0">
                <a:solidFill>
                  <a:srgbClr val="222222"/>
                </a:solidFill>
              </a:rPr>
              <a:t> объединила в себе идеи нескольких других архитектурных подходов, которые сходятся в том, что </a:t>
            </a:r>
            <a:r>
              <a:rPr lang="ru-RU" sz="2400" b="1" dirty="0">
                <a:solidFill>
                  <a:srgbClr val="222222"/>
                </a:solidFill>
              </a:rPr>
              <a:t>архитектура должна</a:t>
            </a:r>
            <a:r>
              <a:rPr lang="ru-RU" sz="2400" dirty="0">
                <a:solidFill>
                  <a:srgbClr val="222222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222222"/>
                </a:solidFill>
              </a:rPr>
              <a:t> быть </a:t>
            </a:r>
            <a:r>
              <a:rPr lang="ru-RU" sz="2400" dirty="0">
                <a:solidFill>
                  <a:srgbClr val="222222"/>
                </a:solidFill>
              </a:rPr>
              <a:t>тестируемой;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222222"/>
                </a:solidFill>
              </a:rPr>
              <a:t> не </a:t>
            </a:r>
            <a:r>
              <a:rPr lang="ru-RU" sz="2400" dirty="0">
                <a:solidFill>
                  <a:srgbClr val="222222"/>
                </a:solidFill>
              </a:rPr>
              <a:t>зависеть от UI;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222222"/>
                </a:solidFill>
              </a:rPr>
              <a:t> не </a:t>
            </a:r>
            <a:r>
              <a:rPr lang="ru-RU" sz="2400" dirty="0">
                <a:solidFill>
                  <a:srgbClr val="222222"/>
                </a:solidFill>
              </a:rPr>
              <a:t>зависеть от БД, внешних </a:t>
            </a:r>
            <a:r>
              <a:rPr lang="ru-RU" sz="2400" dirty="0" err="1">
                <a:solidFill>
                  <a:srgbClr val="222222"/>
                </a:solidFill>
              </a:rPr>
              <a:t>фреймворков</a:t>
            </a:r>
            <a:r>
              <a:rPr lang="ru-RU" sz="2400" dirty="0">
                <a:solidFill>
                  <a:srgbClr val="222222"/>
                </a:solidFill>
              </a:rPr>
              <a:t> и библиотек.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solidFill>
                  <a:srgbClr val="222222"/>
                </a:solidFill>
              </a:rPr>
              <a:t>Это достигается разделением на слои и следованием </a:t>
            </a:r>
            <a:r>
              <a:rPr lang="ru-RU" sz="2400" dirty="0" err="1">
                <a:solidFill>
                  <a:srgbClr val="222222"/>
                </a:solidFill>
              </a:rPr>
              <a:t>Dependency</a:t>
            </a:r>
            <a:r>
              <a:rPr lang="ru-RU" sz="2400" dirty="0">
                <a:solidFill>
                  <a:srgbClr val="222222"/>
                </a:solidFill>
              </a:rPr>
              <a:t> </a:t>
            </a:r>
            <a:r>
              <a:rPr lang="ru-RU" sz="2400" dirty="0" err="1">
                <a:solidFill>
                  <a:srgbClr val="222222"/>
                </a:solidFill>
              </a:rPr>
              <a:t>Rule</a:t>
            </a:r>
            <a:r>
              <a:rPr lang="ru-RU" sz="2400" dirty="0">
                <a:solidFill>
                  <a:srgbClr val="222222"/>
                </a:solidFill>
              </a:rPr>
              <a:t> (правилу зависимостей)</a:t>
            </a:r>
            <a:endParaRPr lang="ru-RU" sz="24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Чистая архитектура</a:t>
            </a:r>
            <a:endParaRPr lang="ru-RU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688</Words>
  <Application>Microsoft Office PowerPoint</Application>
  <PresentationFormat>Широкоэкранный</PresentationFormat>
  <Paragraphs>79</Paragraphs>
  <Slides>23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Архитектура. Паттерны.</vt:lpstr>
      <vt:lpstr>Презентация PowerPoint</vt:lpstr>
      <vt:lpstr>Презентация PowerPoint</vt:lpstr>
      <vt:lpstr>Примеры архитектурных решений</vt:lpstr>
      <vt:lpstr>Классический MVC</vt:lpstr>
      <vt:lpstr>Разделение на слои</vt:lpstr>
      <vt:lpstr>Еще больше слоев</vt:lpstr>
      <vt:lpstr>Чистая архитектура (Robert C. Martin)</vt:lpstr>
      <vt:lpstr>Презентация PowerPoint</vt:lpstr>
      <vt:lpstr>Архитектурные паттерны</vt:lpstr>
      <vt:lpstr>Singleton (одиночка)</vt:lpstr>
      <vt:lpstr>Factory (Фабрика)</vt:lpstr>
      <vt:lpstr>Abstract Factory (Абстрактная Фабрика)</vt:lpstr>
      <vt:lpstr>Factory Method (Фабричный метод)</vt:lpstr>
      <vt:lpstr>Facade (Фасад)</vt:lpstr>
      <vt:lpstr>Active Record (Активная запись)</vt:lpstr>
      <vt:lpstr>Data Mapper (Карта данных)</vt:lpstr>
      <vt:lpstr>    Adapter (Адаптер)</vt:lpstr>
      <vt:lpstr>Strategy (Стратегия)</vt:lpstr>
      <vt:lpstr>Value Object (Объект значение)</vt:lpstr>
      <vt:lpstr>DTO(Объект транспортировки данных)</vt:lpstr>
      <vt:lpstr>Презентация PowerPoint</vt:lpstr>
      <vt:lpstr>Презентация PowerPoint</vt:lpstr>
    </vt:vector>
  </TitlesOfParts>
  <Company>ООО "Компания ТрэйдСофт"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требований и моделирование предметной области</dc:title>
  <dc:creator>Дмитрий Ланец</dc:creator>
  <cp:lastModifiedBy>Дмитрий Ланец</cp:lastModifiedBy>
  <cp:revision>38</cp:revision>
  <dcterms:created xsi:type="dcterms:W3CDTF">2018-05-12T21:25:14Z</dcterms:created>
  <dcterms:modified xsi:type="dcterms:W3CDTF">2018-05-18T22:45:27Z</dcterms:modified>
</cp:coreProperties>
</file>