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6" r:id="rId4"/>
    <p:sldId id="268" r:id="rId5"/>
    <p:sldId id="270" r:id="rId6"/>
    <p:sldId id="269" r:id="rId7"/>
    <p:sldId id="287" r:id="rId8"/>
    <p:sldId id="286" r:id="rId9"/>
    <p:sldId id="288" r:id="rId10"/>
    <p:sldId id="289" r:id="rId11"/>
    <p:sldId id="290" r:id="rId12"/>
    <p:sldId id="291" r:id="rId13"/>
    <p:sldId id="292" r:id="rId14"/>
    <p:sldId id="28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44" autoAdjust="0"/>
  </p:normalViewPr>
  <p:slideViewPr>
    <p:cSldViewPr snapToGrid="0">
      <p:cViewPr varScale="1">
        <p:scale>
          <a:sx n="68" d="100"/>
          <a:sy n="68" d="100"/>
        </p:scale>
        <p:origin x="6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69C4-F679-4E29-9FFC-F2E20B30D118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05AB-616F-40D1-9E23-0E91B474D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Закрепощенность: система с трудом поддается изменениям, поскольку любое минимальное изменение вызывает эффект “снежного кома”, затрагивающего другие компоненты системы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Хрупкость: в результате осуществляемого изменения система ломается в нескольких других местах, нередко даже в тех, которые не имеют прямого отношения к непосредственно изменяемому компоненту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Монолитность: достаточно трудно разделить систему на компоненты, которые могли бы повторно использоваться в других системах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Вязкость: сделать что-то правильно намного сложнее, чем выполнить какие-либо некорректные действия или решить задачу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хака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Неоправданная сложность: проект содержит элементы, которые не нужны на данный момент (и возможно никогда не понадобятся)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Неоправданное дублирование кода: проект содержит дублирование кода, которое может быть устранено с помощью простого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Неясность: проект трудно читать и понимать.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8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4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35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2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7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25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21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430A-5EF9-46DC-BA21-D7EA05D7B849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" TargetMode="External"/><Relationship Id="rId2" Type="http://schemas.openxmlformats.org/officeDocument/2006/relationships/hyperlink" Target="https://github.com/domnikl/DesignPatternsPH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imaxz/Lectures/tree/master/&#1051;&#1077;&#1082;&#1094;&#1080;&#1103;%202.%20&#1055;&#1072;&#1090;&#1090;&#1077;&#1088;&#1085;&#1099;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MVC, PSR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7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1181" y="1044589"/>
            <a:ext cx="108039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PSR-1 — </a:t>
            </a:r>
            <a:r>
              <a:rPr lang="ru-RU" sz="2000" dirty="0" err="1">
                <a:solidFill>
                  <a:srgbClr val="000000"/>
                </a:solidFill>
              </a:rPr>
              <a:t>Basic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Coding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Standart</a:t>
            </a:r>
            <a:endParaRPr lang="ru-RU" sz="2000" dirty="0">
              <a:solidFill>
                <a:srgbClr val="000000"/>
              </a:solidFill>
            </a:endParaRPr>
          </a:p>
          <a:p>
            <a:r>
              <a:rPr lang="ru-RU" sz="2000" dirty="0">
                <a:solidFill>
                  <a:srgbClr val="000000"/>
                </a:solidFill>
              </a:rPr>
              <a:t>Эти PSR регулируют основные стандарты, главная идея которых — если все разработчики используют одни стандарты, то перенос кода можно производить без всяких проблем.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Правила: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В файлах должны использоваться только теги &lt;?</a:t>
            </a:r>
            <a:r>
              <a:rPr lang="ru-RU" sz="2000" dirty="0" err="1">
                <a:solidFill>
                  <a:srgbClr val="000000"/>
                </a:solidFill>
              </a:rPr>
              <a:t>php</a:t>
            </a:r>
            <a:r>
              <a:rPr lang="ru-RU" sz="2000" dirty="0">
                <a:solidFill>
                  <a:srgbClr val="000000"/>
                </a:solidFill>
              </a:rPr>
              <a:t> и &lt;?.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В файлах должна использоваться только кодировка UTF-8 </a:t>
            </a:r>
            <a:r>
              <a:rPr lang="ru-RU" sz="2000" dirty="0" err="1">
                <a:solidFill>
                  <a:srgbClr val="000000"/>
                </a:solidFill>
              </a:rPr>
              <a:t>without</a:t>
            </a:r>
            <a:r>
              <a:rPr lang="ru-RU" sz="2000" dirty="0">
                <a:solidFill>
                  <a:srgbClr val="000000"/>
                </a:solidFill>
              </a:rPr>
              <a:t> BOM.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Имена пространств и классы должны следовать PSR-0.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Имена классов должны быть объявлены в нотации </a:t>
            </a:r>
            <a:r>
              <a:rPr lang="ru-RU" sz="2000" dirty="0" err="1">
                <a:solidFill>
                  <a:srgbClr val="000000"/>
                </a:solidFill>
              </a:rPr>
              <a:t>StudlyCaps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Константы класса должны быть объявлены в верхнем регистре, разделенные подчеркиваниями.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Методы должны быть объявлены в нотации </a:t>
            </a:r>
            <a:r>
              <a:rPr lang="ru-RU" sz="2000" dirty="0" err="1">
                <a:solidFill>
                  <a:srgbClr val="000000"/>
                </a:solidFill>
              </a:rPr>
              <a:t>camelCase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  <a:endParaRPr lang="ru-RU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844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5249" y="830392"/>
            <a:ext cx="98333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PSR-2 — </a:t>
            </a:r>
            <a:r>
              <a:rPr lang="ru-RU" sz="2000" dirty="0" err="1">
                <a:solidFill>
                  <a:srgbClr val="000000"/>
                </a:solidFill>
              </a:rPr>
              <a:t>Coding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Style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Guide</a:t>
            </a:r>
            <a:endParaRPr lang="ru-RU" sz="2000" dirty="0">
              <a:solidFill>
                <a:srgbClr val="000000"/>
              </a:solidFill>
            </a:endParaRPr>
          </a:p>
          <a:p>
            <a:r>
              <a:rPr lang="ru-RU" sz="2000" dirty="0">
                <a:solidFill>
                  <a:srgbClr val="000000"/>
                </a:solidFill>
              </a:rPr>
              <a:t>Это расширенные инструкции для PSR-1, описывающие правила форматирования кода.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Правила: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Код должен соответствовать PSR-1.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Вместо табуляции должны использоваться 4 пробела.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Не должно быть строгого ограничения на длину строки, рекомендуемая длина — до 80 символов.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Должна быть одна пустая строка после объявления пространства имен.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Скобки для классов должны открываться на следующей строке после объявления и закрываться после тела класса (то же самое для методов).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Видимость методов и свойств должна быть обязательно определена (</a:t>
            </a:r>
            <a:r>
              <a:rPr lang="ru-RU" sz="2000" dirty="0" err="1">
                <a:solidFill>
                  <a:srgbClr val="000000"/>
                </a:solidFill>
              </a:rPr>
              <a:t>public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dirty="0" err="1">
                <a:solidFill>
                  <a:srgbClr val="000000"/>
                </a:solidFill>
              </a:rPr>
              <a:t>private</a:t>
            </a:r>
            <a:r>
              <a:rPr lang="ru-RU" sz="2000" dirty="0">
                <a:solidFill>
                  <a:srgbClr val="000000"/>
                </a:solidFill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Открывающие скобки для управляющих структур  должны находиться на той же строке, закрывающие скобки должны быть на следующей строке после тела структуры.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Пробелы не ставятся после открывающихся круглых скобок методов управляющих структур и перед закрывающимися скобками.</a:t>
            </a:r>
            <a:endParaRPr lang="ru-RU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763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3384" y="700432"/>
            <a:ext cx="106773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PCR-3 — </a:t>
            </a:r>
            <a:r>
              <a:rPr lang="ru-RU" sz="2000" dirty="0" err="1">
                <a:solidFill>
                  <a:srgbClr val="000000"/>
                </a:solidFill>
              </a:rPr>
              <a:t>Logger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Interface</a:t>
            </a:r>
            <a:endParaRPr lang="ru-RU" sz="2000" dirty="0">
              <a:solidFill>
                <a:srgbClr val="000000"/>
              </a:solidFill>
            </a:endParaRPr>
          </a:p>
          <a:p>
            <a:r>
              <a:rPr lang="ru-RU" sz="2000" dirty="0">
                <a:solidFill>
                  <a:srgbClr val="000000"/>
                </a:solidFill>
              </a:rPr>
              <a:t>В PCR-3 регулируется </a:t>
            </a:r>
            <a:r>
              <a:rPr lang="ru-RU" sz="2000" dirty="0" err="1">
                <a:solidFill>
                  <a:srgbClr val="000000"/>
                </a:solidFill>
              </a:rPr>
              <a:t>логгинг</a:t>
            </a:r>
            <a:r>
              <a:rPr lang="ru-RU" sz="2000" dirty="0">
                <a:solidFill>
                  <a:srgbClr val="000000"/>
                </a:solidFill>
              </a:rPr>
              <a:t>, в частности основные девять методов.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Методы:</a:t>
            </a:r>
          </a:p>
          <a:p>
            <a:pPr>
              <a:buFont typeface="+mj-lt"/>
              <a:buAutoNum type="arabicPeriod"/>
            </a:pPr>
            <a:r>
              <a:rPr lang="ru-RU" sz="2000" dirty="0" err="1">
                <a:solidFill>
                  <a:srgbClr val="000000"/>
                </a:solidFill>
              </a:rPr>
              <a:t>LoggerInterface</a:t>
            </a:r>
            <a:r>
              <a:rPr lang="ru-RU" sz="2000" dirty="0">
                <a:solidFill>
                  <a:srgbClr val="000000"/>
                </a:solidFill>
              </a:rPr>
              <a:t> предоставляет 8 методов для </a:t>
            </a:r>
            <a:r>
              <a:rPr lang="ru-RU" sz="2000" dirty="0" err="1">
                <a:solidFill>
                  <a:srgbClr val="000000"/>
                </a:solidFill>
              </a:rPr>
              <a:t>логирования</a:t>
            </a:r>
            <a:r>
              <a:rPr lang="ru-RU" sz="2000" dirty="0">
                <a:solidFill>
                  <a:srgbClr val="000000"/>
                </a:solidFill>
              </a:rPr>
              <a:t> восьми RFC 5424 уровней (</a:t>
            </a:r>
            <a:r>
              <a:rPr lang="ru-RU" sz="2000" dirty="0" err="1">
                <a:solidFill>
                  <a:srgbClr val="000000"/>
                </a:solidFill>
              </a:rPr>
              <a:t>debug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dirty="0" err="1">
                <a:solidFill>
                  <a:srgbClr val="000000"/>
                </a:solidFill>
              </a:rPr>
              <a:t>notice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dirty="0" err="1">
                <a:solidFill>
                  <a:srgbClr val="000000"/>
                </a:solidFill>
              </a:rPr>
              <a:t>warning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dirty="0" err="1">
                <a:solidFill>
                  <a:srgbClr val="000000"/>
                </a:solidFill>
              </a:rPr>
              <a:t>error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dirty="0" err="1">
                <a:solidFill>
                  <a:srgbClr val="000000"/>
                </a:solidFill>
              </a:rPr>
              <a:t>critical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dirty="0" err="1">
                <a:solidFill>
                  <a:srgbClr val="000000"/>
                </a:solidFill>
              </a:rPr>
              <a:t>alert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dirty="0" err="1">
                <a:solidFill>
                  <a:srgbClr val="000000"/>
                </a:solidFill>
              </a:rPr>
              <a:t>emergency</a:t>
            </a:r>
            <a:r>
              <a:rPr lang="ru-RU" sz="2000" dirty="0">
                <a:solidFill>
                  <a:srgbClr val="000000"/>
                </a:solidFill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Девятый метод </a:t>
            </a:r>
            <a:r>
              <a:rPr lang="ru-RU" sz="2000" dirty="0" err="1">
                <a:solidFill>
                  <a:srgbClr val="000000"/>
                </a:solidFill>
              </a:rPr>
              <a:t>log</a:t>
            </a:r>
            <a:r>
              <a:rPr lang="ru-RU" sz="2000" dirty="0">
                <a:solidFill>
                  <a:srgbClr val="000000"/>
                </a:solidFill>
              </a:rPr>
              <a:t>() принимает на вход уровень предупреждения первым параметром. Вызов метода с параметром уровня предупреждения должен возвращать такой же результат, как и вызов метода определенного уровня лога ( </a:t>
            </a:r>
            <a:r>
              <a:rPr lang="ru-RU" sz="2000" dirty="0" err="1">
                <a:solidFill>
                  <a:srgbClr val="000000"/>
                </a:solidFill>
              </a:rPr>
              <a:t>log</a:t>
            </a:r>
            <a:r>
              <a:rPr lang="ru-RU" sz="2000" dirty="0">
                <a:solidFill>
                  <a:srgbClr val="000000"/>
                </a:solidFill>
              </a:rPr>
              <a:t>(ALERT) == </a:t>
            </a:r>
            <a:r>
              <a:rPr lang="ru-RU" sz="2000" dirty="0" err="1">
                <a:solidFill>
                  <a:srgbClr val="000000"/>
                </a:solidFill>
              </a:rPr>
              <a:t>alert</a:t>
            </a:r>
            <a:r>
              <a:rPr lang="ru-RU" sz="2000" dirty="0">
                <a:solidFill>
                  <a:srgbClr val="000000"/>
                </a:solidFill>
              </a:rPr>
              <a:t>() ). Вызов метода с неопределённым уровнем предупреждения должен генерировать </a:t>
            </a:r>
            <a:r>
              <a:rPr lang="ru-RU" sz="2000" dirty="0" err="1">
                <a:solidFill>
                  <a:srgbClr val="000000"/>
                </a:solidFill>
              </a:rPr>
              <a:t>Psr</a:t>
            </a:r>
            <a:r>
              <a:rPr lang="ru-RU" sz="2000" dirty="0">
                <a:solidFill>
                  <a:srgbClr val="000000"/>
                </a:solidFill>
              </a:rPr>
              <a:t>\</a:t>
            </a:r>
            <a:r>
              <a:rPr lang="ru-RU" sz="2000" dirty="0" err="1">
                <a:solidFill>
                  <a:srgbClr val="000000"/>
                </a:solidFill>
              </a:rPr>
              <a:t>Log</a:t>
            </a:r>
            <a:r>
              <a:rPr lang="ru-RU" sz="2000" dirty="0">
                <a:solidFill>
                  <a:srgbClr val="000000"/>
                </a:solidFill>
              </a:rPr>
              <a:t>\</a:t>
            </a:r>
            <a:r>
              <a:rPr lang="ru-RU" sz="2000" dirty="0" err="1">
                <a:solidFill>
                  <a:srgbClr val="000000"/>
                </a:solidFill>
              </a:rPr>
              <a:t>InvalidArgumentException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  <a:endParaRPr lang="ru-RU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984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3722" y="639978"/>
            <a:ext cx="95238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Proxima Nova"/>
              </a:rPr>
              <a:t>PCR-4 — </a:t>
            </a:r>
            <a:r>
              <a:rPr lang="ru-RU" dirty="0" err="1">
                <a:solidFill>
                  <a:srgbClr val="000000"/>
                </a:solidFill>
                <a:latin typeface="Proxima Nova"/>
              </a:rPr>
              <a:t>Improved</a:t>
            </a:r>
            <a:r>
              <a:rPr lang="ru-RU" dirty="0">
                <a:solidFill>
                  <a:srgbClr val="000000"/>
                </a:solidFill>
                <a:latin typeface="Proxima Nova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Proxima Nova"/>
              </a:rPr>
              <a:t>Autoloading</a:t>
            </a:r>
            <a:endParaRPr lang="ru-RU" dirty="0">
              <a:solidFill>
                <a:srgbClr val="000000"/>
              </a:solidFill>
              <a:latin typeface="Proxima Nova"/>
            </a:endParaRPr>
          </a:p>
          <a:p>
            <a:r>
              <a:rPr lang="ru-RU" dirty="0">
                <a:solidFill>
                  <a:srgbClr val="000000"/>
                </a:solidFill>
                <a:latin typeface="Proxima Nova"/>
              </a:rPr>
              <a:t>Так же как и PSR-0, PSR-4 предоставляет улучшенные методы автозагрузки</a:t>
            </a:r>
          </a:p>
          <a:p>
            <a:r>
              <a:rPr lang="ru-RU" dirty="0">
                <a:solidFill>
                  <a:srgbClr val="000000"/>
                </a:solidFill>
                <a:latin typeface="Proxima Nova"/>
              </a:rPr>
              <a:t>Правила: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Proxima Nova"/>
              </a:rPr>
              <a:t>Термин «класс» относится к классам, интерфейсам, </a:t>
            </a:r>
            <a:r>
              <a:rPr lang="ru-RU" dirty="0" err="1">
                <a:solidFill>
                  <a:srgbClr val="000000"/>
                </a:solidFill>
                <a:latin typeface="Proxima Nova"/>
              </a:rPr>
              <a:t>трейтам</a:t>
            </a:r>
            <a:r>
              <a:rPr lang="ru-RU" dirty="0">
                <a:solidFill>
                  <a:srgbClr val="000000"/>
                </a:solidFill>
                <a:latin typeface="Proxima Nova"/>
              </a:rPr>
              <a:t> и другим похожим структурам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Proxima Nova"/>
              </a:rPr>
              <a:t>Полностью определённое имя класса имеет следующую форму: \&lt;</a:t>
            </a:r>
            <a:r>
              <a:rPr lang="ru-RU" dirty="0" err="1">
                <a:solidFill>
                  <a:srgbClr val="000000"/>
                </a:solidFill>
                <a:latin typeface="Proxima Nova"/>
              </a:rPr>
              <a:t>NamespaceName</a:t>
            </a:r>
            <a:r>
              <a:rPr lang="ru-RU" dirty="0">
                <a:solidFill>
                  <a:srgbClr val="000000"/>
                </a:solidFill>
                <a:latin typeface="Proxima Nova"/>
              </a:rPr>
              <a:t>&gt;(\&lt;</a:t>
            </a:r>
            <a:r>
              <a:rPr lang="ru-RU" dirty="0" err="1">
                <a:solidFill>
                  <a:srgbClr val="000000"/>
                </a:solidFill>
                <a:latin typeface="Proxima Nova"/>
              </a:rPr>
              <a:t>SubNamespaceNames</a:t>
            </a:r>
            <a:r>
              <a:rPr lang="ru-RU" dirty="0">
                <a:solidFill>
                  <a:srgbClr val="000000"/>
                </a:solidFill>
                <a:latin typeface="Proxima Nova"/>
              </a:rPr>
              <a:t>&gt;)*\&lt;</a:t>
            </a:r>
            <a:r>
              <a:rPr lang="ru-RU" dirty="0" err="1">
                <a:solidFill>
                  <a:srgbClr val="000000"/>
                </a:solidFill>
                <a:latin typeface="Proxima Nova"/>
              </a:rPr>
              <a:t>ClassName</a:t>
            </a:r>
            <a:r>
              <a:rPr lang="ru-RU" dirty="0">
                <a:solidFill>
                  <a:srgbClr val="000000"/>
                </a:solidFill>
                <a:latin typeface="Proxima Nova"/>
              </a:rPr>
              <a:t>&gt;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Proxima Nova"/>
              </a:rPr>
              <a:t>При загрузке файла, соответствующему полностью определённому имени класса: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Proxima Nova"/>
              </a:rPr>
              <a:t>Непрерывная серия одного или более ведущих пространств имен, не считая ведущего разделителя пространства имен, в полностью определенном имени класса соответствует по крайней мере одной «корневой директории».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Proxima Nova"/>
              </a:rPr>
              <a:t>Имена директорий и поддиректорий должны соответствовать регистру пространства имен.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Proxima Nova"/>
              </a:rPr>
              <a:t>Окончание полного имени класса соответствует имени файла с окончанием .</a:t>
            </a:r>
            <a:r>
              <a:rPr lang="ru-RU" dirty="0" err="1">
                <a:solidFill>
                  <a:srgbClr val="000000"/>
                </a:solidFill>
                <a:latin typeface="Proxima Nova"/>
              </a:rPr>
              <a:t>php</a:t>
            </a:r>
            <a:r>
              <a:rPr lang="ru-RU" dirty="0">
                <a:solidFill>
                  <a:srgbClr val="000000"/>
                </a:solidFill>
                <a:latin typeface="Proxima Nova"/>
              </a:rPr>
              <a:t>. Регистр имени файла обязан соответствовать регистру окончания полного имени класса.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Proxima Nova"/>
              </a:rPr>
              <a:t>Реализация автозагрузчика не должна бросать исключения, генерировать ошибки любого уровня и не обязана возвращать значение.</a:t>
            </a:r>
            <a:endParaRPr lang="ru-RU" b="0" i="0" dirty="0">
              <a:solidFill>
                <a:srgbClr val="000000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73655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Полезное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96287" y="1446663"/>
            <a:ext cx="1074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Паттерны в картинках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github.com/domnikl/DesignPatternsPHP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Петтерны</a:t>
            </a:r>
            <a:r>
              <a:rPr lang="ru-RU" dirty="0" smtClean="0"/>
              <a:t> от дядюшки Боба (М. </a:t>
            </a:r>
            <a:r>
              <a:rPr lang="ru-RU" dirty="0" err="1" smtClean="0"/>
              <a:t>Фаулер</a:t>
            </a:r>
            <a:r>
              <a:rPr lang="ru-RU" dirty="0" smtClean="0"/>
              <a:t>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martinfowler.com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Материал лекции </a:t>
            </a:r>
            <a:r>
              <a:rPr lang="en-US" dirty="0">
                <a:hlinkClick r:id="rId4"/>
              </a:rPr>
              <a:t>https://github.com/dimaxz/Lectures/tree/master/</a:t>
            </a:r>
            <a:r>
              <a:rPr lang="ru-RU" dirty="0">
                <a:hlinkClick r:id="rId4"/>
              </a:rPr>
              <a:t>Лекция%202.%</a:t>
            </a:r>
            <a:r>
              <a:rPr lang="ru-RU" dirty="0" smtClean="0">
                <a:hlinkClick r:id="rId4"/>
              </a:rPr>
              <a:t>20Паттерны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https://www.php-fig.org/psr/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0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t="18719" r="-430" b="13793"/>
          <a:stretch/>
        </p:blipFill>
        <p:spPr>
          <a:xfrm>
            <a:off x="2556353" y="2426943"/>
            <a:ext cx="6350000" cy="3739487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19106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 smtClean="0"/>
              <a:t>Плохая архитектура - </a:t>
            </a:r>
            <a:r>
              <a:rPr lang="ru-RU" dirty="0" err="1" smtClean="0"/>
              <a:t>затратна</a:t>
            </a:r>
            <a:r>
              <a:rPr lang="ru-RU" dirty="0" smtClean="0"/>
              <a:t> в сопровождении, монолитна, плохо поддается тестированию, хрупка к изменениям и имеет неоправданную сложность.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2927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19106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 smtClean="0"/>
              <a:t>Хорошая архитектура делает систему легкой в освоении, простой в разработке, сопровождении и развертывании. Конечная ее цель – минимизировать затраты на протяжения всего срока службы системы и максимизировать продуктивность программиста.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9" b="13531"/>
          <a:stretch/>
        </p:blipFill>
        <p:spPr>
          <a:xfrm>
            <a:off x="2921000" y="2306472"/>
            <a:ext cx="6350000" cy="43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Классический</a:t>
            </a:r>
            <a:r>
              <a:rPr lang="en-US" dirty="0" smtClean="0"/>
              <a:t> MVC</a:t>
            </a:r>
            <a:endParaRPr lang="ru-RU" dirty="0"/>
          </a:p>
        </p:txBody>
      </p:sp>
      <p:pic>
        <p:nvPicPr>
          <p:cNvPr id="7170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4" y="2423568"/>
            <a:ext cx="3738036" cy="27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Разделение на </a:t>
            </a:r>
            <a:r>
              <a:rPr lang="ru-RU" dirty="0" smtClean="0"/>
              <a:t>слои</a:t>
            </a:r>
            <a:endParaRPr lang="ru-RU" dirty="0"/>
          </a:p>
        </p:txBody>
      </p:sp>
      <p:pic>
        <p:nvPicPr>
          <p:cNvPr id="7170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19" y="1955750"/>
            <a:ext cx="3738036" cy="27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1631817" y="3197527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97853" y="1592387"/>
            <a:ext cx="251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Presentation Layer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04442" y="4152712"/>
            <a:ext cx="189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Domain Layer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499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 разделением по слоям</a:t>
            </a:r>
            <a:endParaRPr lang="ru-RU" dirty="0"/>
          </a:p>
        </p:txBody>
      </p:sp>
      <p:pic>
        <p:nvPicPr>
          <p:cNvPr id="7170" name="Picture 2" descr="https://martinfowler.com/eaaCatalog/mvc-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4" y="2423568"/>
            <a:ext cx="3738036" cy="27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1631817" y="3675204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83305" y="2008069"/>
            <a:ext cx="1843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Presentation </a:t>
            </a:r>
          </a:p>
          <a:p>
            <a:pPr algn="ctr"/>
            <a:r>
              <a:rPr lang="en-US" sz="2400" dirty="0" smtClean="0"/>
              <a:t>Layer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41441" y="4171922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Domain </a:t>
            </a:r>
          </a:p>
          <a:p>
            <a:pPr algn="ctr"/>
            <a:r>
              <a:rPr lang="en-US" sz="2400" dirty="0" smtClean="0"/>
              <a:t>Layer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1604521" y="5145207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1631816" y="6587915"/>
            <a:ext cx="8584441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411575" y="5401747"/>
            <a:ext cx="853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</a:t>
            </a:r>
          </a:p>
          <a:p>
            <a:pPr algn="ctr"/>
            <a:r>
              <a:rPr lang="en-US" sz="2400" dirty="0" smtClean="0"/>
              <a:t>Layer</a:t>
            </a:r>
            <a:endParaRPr lang="ru-RU" sz="2400" dirty="0"/>
          </a:p>
        </p:txBody>
      </p:sp>
      <p:sp>
        <p:nvSpPr>
          <p:cNvPr id="6" name="Цилиндр 5"/>
          <p:cNvSpPr/>
          <p:nvPr/>
        </p:nvSpPr>
        <p:spPr>
          <a:xfrm>
            <a:off x="4982341" y="5390622"/>
            <a:ext cx="1828800" cy="1033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6096000" y="4899546"/>
            <a:ext cx="0" cy="491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609231" y="4899546"/>
            <a:ext cx="0" cy="491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68" y="609674"/>
            <a:ext cx="8785958" cy="576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09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PSR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25414" y="3285535"/>
            <a:ext cx="102283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PSR (PHP </a:t>
            </a:r>
            <a:r>
              <a:rPr lang="ru-RU" sz="2000" dirty="0" err="1">
                <a:solidFill>
                  <a:srgbClr val="000000"/>
                </a:solidFill>
              </a:rPr>
              <a:t>Standarts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Recomendations</a:t>
            </a:r>
            <a:r>
              <a:rPr lang="ru-RU" sz="2000" dirty="0">
                <a:solidFill>
                  <a:srgbClr val="000000"/>
                </a:solidFill>
              </a:rPr>
              <a:t>) — стандартные рекомендации, результат работы PHP-FIG. Одни члены Группы предлагают правила для каждого PSR, другие голосуют в поддержку этих правил или за их отмену. Обсуждение проходит в </a:t>
            </a:r>
            <a:r>
              <a:rPr lang="ru-RU" sz="2000" dirty="0" err="1">
                <a:solidFill>
                  <a:srgbClr val="000000"/>
                </a:solidFill>
              </a:rPr>
              <a:t>Google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Groups</a:t>
            </a:r>
            <a:r>
              <a:rPr lang="ru-RU" sz="2000" dirty="0">
                <a:solidFill>
                  <a:srgbClr val="000000"/>
                </a:solidFill>
              </a:rPr>
              <a:t>, а наборы PSR доступны на официальном сайте PHP-FIG.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25413" y="1813644"/>
            <a:ext cx="10228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Proxima Nova"/>
              </a:rPr>
              <a:t>PHP-FIG  (PHP </a:t>
            </a:r>
            <a:r>
              <a:rPr lang="ru-RU" dirty="0" err="1">
                <a:solidFill>
                  <a:srgbClr val="000000"/>
                </a:solidFill>
                <a:latin typeface="Proxima Nova"/>
              </a:rPr>
              <a:t>Framework</a:t>
            </a:r>
            <a:r>
              <a:rPr lang="ru-RU" dirty="0">
                <a:solidFill>
                  <a:srgbClr val="000000"/>
                </a:solidFill>
                <a:latin typeface="Proxima Nova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Proxima Nova"/>
              </a:rPr>
              <a:t>Interop</a:t>
            </a:r>
            <a:r>
              <a:rPr lang="ru-RU" dirty="0">
                <a:solidFill>
                  <a:srgbClr val="000000"/>
                </a:solidFill>
                <a:latin typeface="Proxima Nova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Proxima Nova"/>
              </a:rPr>
              <a:t>Group</a:t>
            </a:r>
            <a:r>
              <a:rPr lang="ru-RU" dirty="0">
                <a:solidFill>
                  <a:srgbClr val="000000"/>
                </a:solidFill>
                <a:latin typeface="Proxima Nova"/>
              </a:rPr>
              <a:t>) — организованная группа разработчиков, цель которой находить способы совместной работы нескольких </a:t>
            </a:r>
            <a:r>
              <a:rPr lang="ru-RU" dirty="0" err="1">
                <a:solidFill>
                  <a:srgbClr val="000000"/>
                </a:solidFill>
                <a:latin typeface="Proxima Nova"/>
              </a:rPr>
              <a:t>фрейморков</a:t>
            </a:r>
            <a:r>
              <a:rPr lang="ru-RU" dirty="0">
                <a:solidFill>
                  <a:srgbClr val="000000"/>
                </a:solidFill>
                <a:latin typeface="Proxima Nova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8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2153136"/>
            <a:ext cx="103596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   </a:t>
            </a:r>
            <a:r>
              <a:rPr lang="en-US" sz="2000" dirty="0" err="1" smtClean="0"/>
              <a:t>Autoloading</a:t>
            </a:r>
            <a:r>
              <a:rPr lang="en-US" sz="2000" dirty="0" smtClean="0"/>
              <a:t> Standard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Basic Coding Standard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Coding Style Guide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Logger Interface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Autoloading</a:t>
            </a:r>
            <a:r>
              <a:rPr lang="en-US" sz="2000" dirty="0" smtClean="0"/>
              <a:t> Standard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PHPDoc</a:t>
            </a:r>
            <a:r>
              <a:rPr lang="en-US" sz="2000" dirty="0" smtClean="0"/>
              <a:t> Standard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Caching Interface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HTTP Message Interface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Huggable Interface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Security Advisories</a:t>
            </a:r>
          </a:p>
          <a:p>
            <a:pPr marL="342900" indent="-342900">
              <a:buAutoNum type="arabicPeriod"/>
            </a:pP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20529" y="2153136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2000" dirty="0"/>
              <a:t>Security Reporting Process</a:t>
            </a:r>
          </a:p>
          <a:p>
            <a:pPr marL="342900" indent="-342900">
              <a:buAutoNum type="arabicPeriod" startAt="10"/>
            </a:pPr>
            <a:r>
              <a:rPr lang="en-US" sz="2000" dirty="0"/>
              <a:t>Container Interface</a:t>
            </a:r>
          </a:p>
          <a:p>
            <a:pPr marL="342900" indent="-342900">
              <a:buAutoNum type="arabicPeriod" startAt="10"/>
            </a:pPr>
            <a:r>
              <a:rPr lang="en-US" sz="2000" dirty="0"/>
              <a:t>Extended Coding Style Guide</a:t>
            </a:r>
          </a:p>
          <a:p>
            <a:pPr marL="342900" indent="-342900">
              <a:buAutoNum type="arabicPeriod" startAt="10"/>
            </a:pPr>
            <a:r>
              <a:rPr lang="en-US" sz="2000" dirty="0"/>
              <a:t>Hypermedia Links</a:t>
            </a:r>
          </a:p>
          <a:p>
            <a:pPr marL="342900" indent="-342900">
              <a:buAutoNum type="arabicPeriod" startAt="10"/>
            </a:pPr>
            <a:r>
              <a:rPr lang="en-US" sz="2000" dirty="0"/>
              <a:t>Event Dispatcher</a:t>
            </a:r>
          </a:p>
          <a:p>
            <a:pPr marL="342900" indent="-342900">
              <a:buAutoNum type="arabicPeriod" startAt="10"/>
            </a:pPr>
            <a:r>
              <a:rPr lang="en-US" sz="2000" dirty="0"/>
              <a:t>HTTP Handlers</a:t>
            </a:r>
          </a:p>
          <a:p>
            <a:pPr marL="342900" indent="-342900">
              <a:buAutoNum type="arabicPeriod" startAt="10"/>
            </a:pPr>
            <a:r>
              <a:rPr lang="en-US" sz="2000" dirty="0"/>
              <a:t>Simple Cache</a:t>
            </a:r>
          </a:p>
          <a:p>
            <a:pPr marL="342900" indent="-342900">
              <a:buAutoNum type="arabicPeriod" startAt="10"/>
            </a:pPr>
            <a:r>
              <a:rPr lang="en-US" sz="2000" dirty="0"/>
              <a:t>HTTP Factories</a:t>
            </a:r>
          </a:p>
          <a:p>
            <a:pPr marL="342900" indent="-342900">
              <a:buAutoNum type="arabicPeriod" startAt="10"/>
            </a:pPr>
            <a:r>
              <a:rPr lang="en-US" sz="2000" dirty="0"/>
              <a:t>HTTP Client</a:t>
            </a:r>
          </a:p>
          <a:p>
            <a:pPr marL="342900" indent="-342900">
              <a:buAutoNum type="arabicPeriod" startAt="10"/>
            </a:pPr>
            <a:r>
              <a:rPr lang="en-US" sz="2000" dirty="0" err="1"/>
              <a:t>PHPDoc</a:t>
            </a:r>
            <a:r>
              <a:rPr lang="en-US" sz="2000" dirty="0"/>
              <a:t> tags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Стандарты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87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751</Words>
  <Application>Microsoft Office PowerPoint</Application>
  <PresentationFormat>Широкоэкранный</PresentationFormat>
  <Paragraphs>86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Proxima Nova</vt:lpstr>
      <vt:lpstr>Тема Office</vt:lpstr>
      <vt:lpstr>MVC, PSR</vt:lpstr>
      <vt:lpstr>Презентация PowerPoint</vt:lpstr>
      <vt:lpstr>Презентация PowerPoint</vt:lpstr>
      <vt:lpstr>Классический MVC</vt:lpstr>
      <vt:lpstr>Разделение на слои</vt:lpstr>
      <vt:lpstr>С разделением по слоям</vt:lpstr>
      <vt:lpstr>Презентация PowerPoint</vt:lpstr>
      <vt:lpstr>PSR</vt:lpstr>
      <vt:lpstr>Стандарты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ООО "Компания ТрэйдСофт"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требований и моделирование предметной области</dc:title>
  <dc:creator>Дмитрий Ланец</dc:creator>
  <cp:lastModifiedBy>Дмитрий Ланец</cp:lastModifiedBy>
  <cp:revision>47</cp:revision>
  <dcterms:created xsi:type="dcterms:W3CDTF">2018-05-12T21:25:14Z</dcterms:created>
  <dcterms:modified xsi:type="dcterms:W3CDTF">2019-02-26T07:36:57Z</dcterms:modified>
</cp:coreProperties>
</file>