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256" r:id="rId6"/>
    <p:sldId id="257" r:id="rId7"/>
    <p:sldId id="258" r:id="rId8"/>
    <p:sldId id="260" r:id="rId9"/>
    <p:sldId id="259" r:id="rId10"/>
    <p:sldId id="261" r:id="rId11"/>
    <p:sldId id="262" r:id="rId12"/>
    <p:sldId id="265" r:id="rId13"/>
    <p:sldId id="266" r:id="rId14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89928" autoAdjust="0"/>
  </p:normalViewPr>
  <p:slideViewPr>
    <p:cSldViewPr showGuides="1">
      <p:cViewPr>
        <p:scale>
          <a:sx n="75" d="100"/>
          <a:sy n="75" d="100"/>
        </p:scale>
        <p:origin x="-1842" y="-252"/>
      </p:cViewPr>
      <p:guideLst>
        <p:guide orient="horz" pos="4065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8" d="100"/>
          <a:sy n="98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F33C3-649F-4925-853D-6445BDAC527F}" type="datetimeFigureOut">
              <a:rPr lang="hr-HR" smtClean="0"/>
              <a:t>31.5.2013.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C9AB7-7751-4C84-82C7-A32704A1310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2227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1804E-0AF2-4B76-B673-DC59B250FD17}" type="datetimeFigureOut">
              <a:rPr lang="hr-HR" smtClean="0"/>
              <a:t>31.5.2013.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A908-C954-476B-8322-3857564468F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35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A908-C954-476B-8322-3857564468F1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471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server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software framework that provides an environment in which applications can run, no matter what the applications are or what they do.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A908-C954-476B-8322-3857564468F1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6041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Ima</a:t>
            </a:r>
            <a:r>
              <a:rPr lang="hr-HR" baseline="0" dirty="0" smtClean="0"/>
              <a:t> API koji se koristi za kreiranje RESTful Web Servisa preko HTTP protokola</a:t>
            </a:r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je restful?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A908-C954-476B-8322-3857564468F1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381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smtClean="0"/>
              <a:t>(</a:t>
            </a:r>
            <a:r>
              <a:rPr lang="en-US" dirty="0" smtClean="0"/>
              <a:t>provides a Java API for </a:t>
            </a:r>
            <a:r>
              <a:rPr lang="en-US" dirty="0" err="1" smtClean="0"/>
              <a:t>RESTful</a:t>
            </a:r>
            <a:r>
              <a:rPr lang="en-US" dirty="0" smtClean="0"/>
              <a:t> Web Services over the HTTP protocol</a:t>
            </a:r>
            <a:r>
              <a:rPr lang="hr-HR" dirty="0" smtClean="0"/>
              <a:t>)</a:t>
            </a:r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A908-C954-476B-8322-3857564468F1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3818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1A908-C954-476B-8322-3857564468F1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8381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3" y="3284984"/>
            <a:ext cx="7773987" cy="864096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221088"/>
            <a:ext cx="7344816" cy="1152128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347864" y="745200"/>
            <a:ext cx="32403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hr-HR" sz="1600" b="1" i="1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We Power Your Mobile World</a:t>
            </a:r>
            <a:endParaRPr lang="hr-HR" sz="1600" b="1" i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3568" y="6297486"/>
            <a:ext cx="7992120" cy="26184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r"/>
            <a:r>
              <a:rPr lang="hr-HR" sz="1000" b="1" i="0" dirty="0" smtClean="0">
                <a:solidFill>
                  <a:srgbClr val="FF6600"/>
                </a:solidFill>
                <a:latin typeface="Arial" pitchFamily="34" charset="0"/>
                <a:cs typeface="Arial" pitchFamily="34" charset="0"/>
              </a:rPr>
              <a:t>www.infobip.com</a:t>
            </a:r>
            <a:endParaRPr lang="hr-HR" sz="1000" b="1" i="0" dirty="0">
              <a:solidFill>
                <a:srgbClr val="FF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938448"/>
            <a:ext cx="576064" cy="802920"/>
          </a:xfrm>
          <a:prstGeom prst="rect">
            <a:avLst/>
          </a:prstGeom>
        </p:spPr>
      </p:pic>
      <p:pic>
        <p:nvPicPr>
          <p:cNvPr id="1026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50306"/>
            <a:ext cx="1908175" cy="8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ibilic\Desktop\INFOBIP\Identity\Mobey Forum\Mobey Forum logo_large.bmp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608" y="6053568"/>
            <a:ext cx="942070" cy="39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:\Marketing\Logo Identity\MMA\MMA_member-small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95" y="6021288"/>
            <a:ext cx="1012861" cy="53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103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742D-46B9-4CE7-B3BF-BC5CD1844D05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524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3B99-0E6C-4BA4-9828-F937314CD632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8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2B78-ADC7-49D6-AF9C-5C4045806AE6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2050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1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64889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0EE26-6BA4-4B3A-A7B6-362E660D6646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332656"/>
            <a:ext cx="1553113" cy="72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71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28E7A-D804-4D7A-AB9A-39E9326A65F1}" type="datetime6">
              <a:rPr lang="en-US" smtClean="0"/>
              <a:t>May 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698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1E92-AEB0-4720-92B0-7F269C229370}" type="datetime6">
              <a:rPr lang="en-US" smtClean="0"/>
              <a:t>May 13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12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412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201F-FFB2-4992-9744-E2A928532466}" type="datetime6">
              <a:rPr lang="en-US" smtClean="0"/>
              <a:t>May 13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 smtClean="0"/>
              <a:t>www.infobip.com</a:t>
            </a:r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8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488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EBAF4-EC62-4C7C-A853-B153B4F62B19}" type="datetime6">
              <a:rPr lang="en-US" smtClean="0"/>
              <a:t>May 13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6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368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3008313" cy="576064"/>
          </a:xfrm>
        </p:spPr>
        <p:txBody>
          <a:bodyPr anchor="b"/>
          <a:lstStyle>
            <a:lvl1pPr algn="l">
              <a:defRPr sz="2000" b="1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8760"/>
            <a:ext cx="511175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88840"/>
            <a:ext cx="3008313" cy="41373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E482-0270-4208-9913-4C4AA779957C}" type="datetime6">
              <a:rPr lang="en-US" smtClean="0"/>
              <a:t>May 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3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F7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5224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E9F6-7D3B-4465-A8B1-AC36D9DE61B4}" type="datetime6">
              <a:rPr lang="en-US" smtClean="0"/>
              <a:t>May 13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‹#›</a:t>
            </a:fld>
            <a:endParaRPr lang="hr-HR"/>
          </a:p>
        </p:txBody>
      </p:sp>
      <p:pic>
        <p:nvPicPr>
          <p:cNvPr id="9" name="Picture 2" descr="D:\Marketing\Media and Broschures\Logo\Application variants\Infobip-150x70p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60648"/>
            <a:ext cx="1481105" cy="69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83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6275040" cy="1143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366"/>
            <a:ext cx="2133600" cy="1689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31324AA-7BBE-4B3E-ADBA-D720ED667867}" type="datetime6">
              <a:rPr lang="en-US" smtClean="0"/>
              <a:t>May 13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00366"/>
            <a:ext cx="2895600" cy="1689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800" b="1">
                <a:solidFill>
                  <a:srgbClr val="FF6600"/>
                </a:solidFill>
              </a:defRPr>
            </a:lvl1pPr>
          </a:lstStyle>
          <a:p>
            <a:r>
              <a:rPr lang="hr-HR" dirty="0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00366"/>
            <a:ext cx="2133600" cy="1689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="1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5141CAA-7100-4004-9105-BC2A5AD755D1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6778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FF700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9138" indent="-363538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84250" indent="-265113" algn="l" defTabSz="987425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52538" indent="-265113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27175" indent="-271463" algn="l" defTabSz="914400" rtl="0" eaLnBrk="1" latinLnBrk="0" hangingPunct="1">
        <a:spcBef>
          <a:spcPct val="20000"/>
        </a:spcBef>
        <a:buClr>
          <a:srgbClr val="FF6600"/>
        </a:buClr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bos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jackrabbit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boss.org/resteas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imefaces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reemark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Infobip</a:t>
            </a:r>
            <a:r>
              <a:rPr lang="en-US" dirty="0" smtClean="0"/>
              <a:t> CMS 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r-HR" sz="1600" dirty="0" smtClean="0"/>
              <a:t>Subtitle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327556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Problem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275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 smtClean="0"/>
              <a:t>Tehnologije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Text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6119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err="1" smtClean="0"/>
              <a:t>Kori</a:t>
            </a:r>
            <a:r>
              <a:rPr lang="hr-HR" sz="6000" dirty="0" smtClean="0"/>
              <a:t>šćene tehnologije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JBOSS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JACKRABBIT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RESTEASY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JSF/PRIMEFACES</a:t>
            </a:r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FREEMARKER</a:t>
            </a: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628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6000" dirty="0" smtClean="0"/>
              <a:t>JBoss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Aplikacioni 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server na J2EE 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platformi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Besplatan 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i open source softver</a:t>
            </a: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Napisan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 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Javi 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(cross-platform)</a:t>
            </a: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>
                <a:hlinkClick r:id="rId3"/>
              </a:rPr>
              <a:t>http://www.jboss.org</a:t>
            </a:r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21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6000" dirty="0" smtClean="0"/>
              <a:t>Jack</a:t>
            </a:r>
            <a:r>
              <a:rPr lang="en-US" sz="6000" dirty="0" smtClean="0"/>
              <a:t>R</a:t>
            </a:r>
            <a:r>
              <a:rPr lang="hr-HR" sz="6000" dirty="0" smtClean="0"/>
              <a:t>abbit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dirty="0" smtClean="0"/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Open source content repositorijum za Java platformu (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JCR)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Implementira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JCR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 2.0 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specifikaciju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Hijerarhijske 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strukture</a:t>
            </a:r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JCR 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definiše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API 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za aplikacije</a:t>
            </a:r>
          </a:p>
          <a:p>
            <a:pPr marL="0" indent="0">
              <a:buNone/>
            </a:pPr>
            <a:r>
              <a:rPr lang="hr-HR" dirty="0" smtClean="0"/>
              <a:t>	</a:t>
            </a:r>
            <a:endParaRPr lang="hr-HR" dirty="0"/>
          </a:p>
          <a:p>
            <a:pPr marL="0" indent="0">
              <a:buNone/>
            </a:pP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hr-HR" dirty="0">
                <a:hlinkClick r:id="rId2"/>
              </a:rPr>
              <a:t>http://jackrabbit.apache.org/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6</a:t>
            </a:fld>
            <a:endParaRPr lang="hr-H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789040"/>
            <a:ext cx="20002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5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6000" dirty="0" smtClean="0"/>
              <a:t>RESTEasy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Framework koji omogućava kreiranje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RESTful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Web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Servi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sa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RESTful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Java 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aplikacija</a:t>
            </a: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Portabilna implementacija JAX-RS specifikacije</a:t>
            </a:r>
          </a:p>
          <a:p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Ima API koji se koristi za kreiranje RESTful Web Servisa preko HTTP protokola</a:t>
            </a: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>
                <a:hlinkClick r:id="rId3"/>
              </a:rPr>
              <a:t>http://www.jboss.org/resteasy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20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 smtClean="0"/>
              <a:t>JSF/P</a:t>
            </a:r>
            <a:r>
              <a:rPr lang="en-US" sz="5400" dirty="0" err="1" smtClean="0"/>
              <a:t>rimeFaces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JavaServer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Faces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je Java specifikacija za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kreiranje komponenti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hr-HR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eb aplikacija</a:t>
            </a: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Primefaces je open source biblioteka komponenti</a:t>
            </a: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Primefaces proširuje mogućnosti JSF-a i koristi</a:t>
            </a:r>
          </a:p>
          <a:p>
            <a:pPr marL="0" indent="0">
              <a:buNone/>
            </a:pP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Ajax framework</a:t>
            </a:r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>
                <a:hlinkClick r:id="rId3"/>
              </a:rPr>
              <a:t>http://primefaces.org/</a:t>
            </a:r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366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err="1" smtClean="0"/>
              <a:t>FreeMarker</a:t>
            </a:r>
            <a:r>
              <a:rPr lang="hr-HR" sz="6000" dirty="0" smtClean="0"/>
              <a:t/>
            </a:r>
            <a:br>
              <a:rPr lang="hr-HR" sz="6000" dirty="0" smtClean="0"/>
            </a:b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Besplatan softver</a:t>
            </a: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Template Engine koji se fokusira na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MVC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arhitekturi</a:t>
            </a:r>
          </a:p>
          <a:p>
            <a:r>
              <a:rPr lang="hr-HR" dirty="0" smtClean="0">
                <a:solidFill>
                  <a:schemeClr val="bg1">
                    <a:lumMod val="50000"/>
                  </a:schemeClr>
                </a:solidFill>
              </a:rPr>
              <a:t>Ne zavisi od servlet arhitekture i HTTP protokola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>
              <a:solidFill>
                <a:schemeClr val="bg1">
                  <a:lumMod val="50000"/>
                </a:schemeClr>
              </a:solidFill>
            </a:endParaRPr>
          </a:p>
          <a:p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hr-HR" dirty="0">
                <a:hlinkClick r:id="rId3"/>
              </a:rPr>
              <a:t>http://freemarker.org/</a:t>
            </a:r>
            <a:endParaRPr lang="hr-H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r-HR" dirty="0" smtClean="0"/>
              <a:t>May 29th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smtClean="0"/>
              <a:t>www.infobip.com</a:t>
            </a:r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1CAA-7100-4004-9105-BC2A5AD755D1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0793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Infobip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00"/>
      </a:accent1>
      <a:accent2>
        <a:srgbClr val="548DD4"/>
      </a:accent2>
      <a:accent3>
        <a:srgbClr val="9BBB59"/>
      </a:accent3>
      <a:accent4>
        <a:srgbClr val="8064A2"/>
      </a:accent4>
      <a:accent5>
        <a:srgbClr val="4BACC6"/>
      </a:accent5>
      <a:accent6>
        <a:srgbClr val="FAC08F"/>
      </a:accent6>
      <a:hlink>
        <a:srgbClr val="0070C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52c5838-1c5b-486e-a0d4-6eb6baf9a701">VAFDPYZPPNN5-106-1</_dlc_DocId>
    <_dlc_DocIdUrl xmlns="c52c5838-1c5b-486e-a0d4-6eb6baf9a701">
      <Url>https://sp.infobip.com/Departments/marketing/Public/_layouts/DocIdRedir.aspx?ID=VAFDPYZPPNN5-106-1</Url>
      <Description>VAFDPYZPPNN5-106-1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4E5246456344499B20045674CBBA1A" ma:contentTypeVersion="0" ma:contentTypeDescription="Create a new document." ma:contentTypeScope="" ma:versionID="b1b7d683e4b47c253e4b3119610633bc">
  <xsd:schema xmlns:xsd="http://www.w3.org/2001/XMLSchema" xmlns:xs="http://www.w3.org/2001/XMLSchema" xmlns:p="http://schemas.microsoft.com/office/2006/metadata/properties" xmlns:ns2="c52c5838-1c5b-486e-a0d4-6eb6baf9a701" targetNamespace="http://schemas.microsoft.com/office/2006/metadata/properties" ma:root="true" ma:fieldsID="2b1c2011dc4b460caff411ef83b3f3fd" ns2:_="">
    <xsd:import namespace="c52c5838-1c5b-486e-a0d4-6eb6baf9a70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2c5838-1c5b-486e-a0d4-6eb6baf9a70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DDCED7-3EB7-46AE-8E0F-260013883F0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B33FD8B-4942-4755-9669-70BCCBC48F91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c52c5838-1c5b-486e-a0d4-6eb6baf9a701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D7C8267-81AF-4271-82CB-55726BE669A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956724B-CB29-466A-A3F0-4F5CAC0E29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2c5838-1c5b-486e-a0d4-6eb6baf9a7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1699</TotalTime>
  <Words>174</Words>
  <Application>Microsoft Office PowerPoint</Application>
  <PresentationFormat>On-screen Show (4:3)</PresentationFormat>
  <Paragraphs>100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Presentation</vt:lpstr>
      <vt:lpstr>Infobip CMS </vt:lpstr>
      <vt:lpstr>Problem</vt:lpstr>
      <vt:lpstr>Tehnologije</vt:lpstr>
      <vt:lpstr>Korišćene tehnologije</vt:lpstr>
      <vt:lpstr>JBoss</vt:lpstr>
      <vt:lpstr>JackRabbit</vt:lpstr>
      <vt:lpstr>RESTEasy</vt:lpstr>
      <vt:lpstr>JSF/PrimeFaces</vt:lpstr>
      <vt:lpstr>FreeMarker </vt:lpstr>
    </vt:vector>
  </TitlesOfParts>
  <Company>Infobip d.o.o.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Darko Blažok-Broz</dc:creator>
  <cp:lastModifiedBy>Mila Ratkovic</cp:lastModifiedBy>
  <cp:revision>175</cp:revision>
  <dcterms:created xsi:type="dcterms:W3CDTF">2011-05-24T09:53:36Z</dcterms:created>
  <dcterms:modified xsi:type="dcterms:W3CDTF">2013-05-30T22:38:45Z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0x010100364E5246456344499B20045674CBBA1A</vt:lpwstr>
  </property>
  <property fmtid="{D5CDD505-2E9C-101B-9397-08002B2CF9AE}" pid="3" name="_dlc_DocIdItemGuid">
    <vt:lpwstr>b9b80767-cf80-41c5-9bb8-715696b25c09</vt:lpwstr>
  </property>
</Properties>
</file>