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28" r:id="rId3"/>
    <p:sldId id="322" r:id="rId4"/>
    <p:sldId id="325" r:id="rId5"/>
    <p:sldId id="329" r:id="rId6"/>
    <p:sldId id="323" r:id="rId7"/>
    <p:sldId id="324" r:id="rId8"/>
    <p:sldId id="326" r:id="rId9"/>
    <p:sldId id="331" r:id="rId10"/>
    <p:sldId id="327" r:id="rId11"/>
    <p:sldId id="330"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A40"/>
    <a:srgbClr val="C74A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2340" autoAdjust="0"/>
  </p:normalViewPr>
  <p:slideViewPr>
    <p:cSldViewPr snapToGrid="0">
      <p:cViewPr varScale="1">
        <p:scale>
          <a:sx n="69" d="100"/>
          <a:sy n="69" d="100"/>
        </p:scale>
        <p:origin x="1092" y="72"/>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3DEC40-9E80-441F-B44E-99FF4F0BECEE}" type="datetimeFigureOut">
              <a:rPr lang="en-US" smtClean="0"/>
              <a:t>6/12/2018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D9BAE-E9B5-4092-A224-34EE5BD6857F}" type="slidenum">
              <a:rPr lang="en-US" smtClean="0"/>
              <a:t>‹#›</a:t>
            </a:fld>
            <a:endParaRPr lang="en-US"/>
          </a:p>
        </p:txBody>
      </p:sp>
    </p:spTree>
    <p:extLst>
      <p:ext uri="{BB962C8B-B14F-4D97-AF65-F5344CB8AC3E}">
        <p14:creationId xmlns:p14="http://schemas.microsoft.com/office/powerpoint/2010/main" val="391328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AEA7-76EF-1145-9681-2D62CAADBFBD}" type="datetimeFigureOut">
              <a:rPr lang="en-US" smtClean="0"/>
              <a:t>6/12/2018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87FAE-DBB4-304A-85B6-C3B042B13BD1}" type="slidenum">
              <a:rPr lang="en-US" smtClean="0"/>
              <a:t>‹#›</a:t>
            </a:fld>
            <a:endParaRPr lang="en-US"/>
          </a:p>
        </p:txBody>
      </p:sp>
    </p:spTree>
    <p:extLst>
      <p:ext uri="{BB962C8B-B14F-4D97-AF65-F5344CB8AC3E}">
        <p14:creationId xmlns:p14="http://schemas.microsoft.com/office/powerpoint/2010/main" val="21566965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iq.com/inversion-of-contro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a:t>
            </a:fld>
            <a:endParaRPr lang="en-US"/>
          </a:p>
        </p:txBody>
      </p:sp>
    </p:spTree>
    <p:extLst>
      <p:ext uri="{BB962C8B-B14F-4D97-AF65-F5344CB8AC3E}">
        <p14:creationId xmlns:p14="http://schemas.microsoft.com/office/powerpoint/2010/main" val="59640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11</a:t>
            </a:fld>
            <a:endParaRPr lang="en-US"/>
          </a:p>
        </p:txBody>
      </p:sp>
    </p:spTree>
    <p:extLst>
      <p:ext uri="{BB962C8B-B14F-4D97-AF65-F5344CB8AC3E}">
        <p14:creationId xmlns:p14="http://schemas.microsoft.com/office/powerpoint/2010/main" val="270118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2</a:t>
            </a:fld>
            <a:endParaRPr lang="en-US"/>
          </a:p>
        </p:txBody>
      </p:sp>
    </p:spTree>
    <p:extLst>
      <p:ext uri="{BB962C8B-B14F-4D97-AF65-F5344CB8AC3E}">
        <p14:creationId xmlns:p14="http://schemas.microsoft.com/office/powerpoint/2010/main" val="182589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classes are designed with DI in mind, they're more loosely coupled because they don't have direct, hard-coded dependencies on their collaborators.</a:t>
            </a:r>
          </a:p>
          <a:p>
            <a:pPr marL="171450" indent="-171450">
              <a:buFontTx/>
              <a:buChar char="-"/>
            </a:pPr>
            <a:r>
              <a:rPr lang="en-US" sz="1200" b="0" i="0" kern="1200" dirty="0">
                <a:solidFill>
                  <a:schemeClr val="tx1"/>
                </a:solidFill>
                <a:effectLst/>
                <a:latin typeface="+mn-lt"/>
                <a:ea typeface="+mn-ea"/>
                <a:cs typeface="+mn-cs"/>
              </a:rPr>
              <a:t>Rather than directly instantiating collaborators, or using static references, the objects a class needs in order to perform its actions are provided to the class in some fashion</a:t>
            </a:r>
          </a:p>
          <a:p>
            <a:pPr marL="171450" indent="-171450">
              <a:buFontTx/>
              <a:buChar char="-"/>
            </a:pPr>
            <a:r>
              <a:rPr lang="en-US" sz="1200" b="0" i="0" kern="1200" dirty="0">
                <a:solidFill>
                  <a:schemeClr val="tx1"/>
                </a:solidFill>
                <a:effectLst/>
                <a:latin typeface="+mn-lt"/>
                <a:ea typeface="+mn-ea"/>
                <a:cs typeface="+mn-cs"/>
              </a:rPr>
              <a:t>Instead of referencing specific implementations, classes request abstractions (typically </a:t>
            </a:r>
            <a:r>
              <a:rPr lang="en-US" dirty="0"/>
              <a:t>interfaces</a:t>
            </a:r>
            <a:r>
              <a:rPr lang="en-US" sz="1200" b="0" i="0" kern="1200" dirty="0">
                <a:solidFill>
                  <a:schemeClr val="tx1"/>
                </a:solidFill>
                <a:effectLst/>
                <a:latin typeface="+mn-lt"/>
                <a:ea typeface="+mn-ea"/>
                <a:cs typeface="+mn-cs"/>
              </a:rPr>
              <a: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379547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a system is designed to use DI, with many classes requesting their dependencies via their constructor, it's helpful to have a class dedicated to creating these classes with their associated dependencies.</a:t>
            </a:r>
          </a:p>
          <a:p>
            <a:pPr marL="171450" indent="-171450">
              <a:buFontTx/>
              <a:buChar char="-"/>
            </a:pPr>
            <a:r>
              <a:rPr lang="en-US" sz="1200" b="0" i="0" kern="1200" dirty="0">
                <a:solidFill>
                  <a:schemeClr val="tx1"/>
                </a:solidFill>
                <a:effectLst/>
                <a:latin typeface="+mn-lt"/>
                <a:ea typeface="+mn-ea"/>
                <a:cs typeface="+mn-cs"/>
              </a:rPr>
              <a:t>These classes are referred to as </a:t>
            </a:r>
            <a:r>
              <a:rPr lang="en-US" sz="1200" b="0" i="1"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or more specifically, </a:t>
            </a:r>
            <a:r>
              <a:rPr lang="en-US" sz="1200" b="0" i="0" u="sng" kern="1200" dirty="0">
                <a:solidFill>
                  <a:schemeClr val="tx1"/>
                </a:solidFill>
                <a:effectLst/>
                <a:latin typeface="+mn-lt"/>
                <a:ea typeface="+mn-ea"/>
                <a:cs typeface="+mn-cs"/>
                <a:hlinkClick r:id="rId3"/>
              </a:rPr>
              <a:t>Inversion of Control (</a:t>
            </a:r>
            <a:r>
              <a:rPr lang="en-US" sz="1200" b="0" i="0" u="sng" kern="1200" dirty="0" err="1">
                <a:solidFill>
                  <a:schemeClr val="tx1"/>
                </a:solidFill>
                <a:effectLst/>
                <a:latin typeface="+mn-lt"/>
                <a:ea typeface="+mn-ea"/>
                <a:cs typeface="+mn-cs"/>
                <a:hlinkClick r:id="rId3"/>
              </a:rPr>
              <a:t>IoC</a:t>
            </a:r>
            <a:r>
              <a:rPr lang="en-US" sz="1200" b="0" i="0" u="sng"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containers or Dependency Injection (DI) containers. </a:t>
            </a:r>
          </a:p>
          <a:p>
            <a:pPr marL="171450" indent="-171450">
              <a:buFontTx/>
              <a:buChar char="-"/>
            </a:pPr>
            <a:r>
              <a:rPr lang="en-US" sz="1200" b="0" i="0" kern="1200" dirty="0">
                <a:solidFill>
                  <a:schemeClr val="tx1"/>
                </a:solidFill>
                <a:effectLst/>
                <a:latin typeface="+mn-lt"/>
                <a:ea typeface="+mn-ea"/>
                <a:cs typeface="+mn-cs"/>
              </a:rPr>
              <a:t>A container is essentially a factory that's responsible for providing instances of types that are requested from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can do the heavy lifting provided you tell them how you want things wired, e.g. annotation, definition files or in code.</a:t>
            </a:r>
          </a:p>
          <a:p>
            <a:r>
              <a:rPr lang="en-US" sz="1200" b="0" i="0" kern="1200" dirty="0">
                <a:solidFill>
                  <a:schemeClr val="tx1"/>
                </a:solidFill>
                <a:effectLst/>
                <a:latin typeface="+mn-lt"/>
                <a:ea typeface="+mn-ea"/>
                <a:cs typeface="+mn-cs"/>
              </a:rPr>
              <a:t>An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facilitates the wiring of components and collaborators. They typically inject the collaborators into the instances.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dirty="0"/>
              <a:t>https://martinfowler.com/articles/dipInTheWild.html#YouMeanDependencyInversionRight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418470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DI is about how one object acquires a dependency. When a dependency is provided externally, then the system is using DI.</a:t>
            </a:r>
          </a:p>
          <a:p>
            <a:pPr marL="171450" indent="-171450" fontAlgn="base">
              <a:buFontTx/>
              <a:buChar char="-"/>
            </a:pP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who initiates the call. If your code initiates a call, it is not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if the container/system/library calls back into code that you provided it, is it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a:t>
            </a:r>
          </a:p>
          <a:p>
            <a:pPr marL="171450" indent="-171450" fontAlgn="base">
              <a:buFontTx/>
              <a:buChar cha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DIP, on the other hand, is about the level of the abstraction in the messages sent from your code to the thing it is calling. (...) DI is about wiring,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direction, and DIP is about shape [of the object upon which the code depends].</a:t>
            </a:r>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47541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Small classes with single responsibility</a:t>
            </a:r>
            <a:endParaRPr lang="el-GR"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43020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Mapping Abstraction-&gt; Concrete Type</a:t>
            </a:r>
          </a:p>
          <a:p>
            <a:r>
              <a:rPr lang="en-US" sz="1200" b="0" i="0" u="none" strike="noStrike" kern="1200" baseline="0" dirty="0">
                <a:solidFill>
                  <a:schemeClr val="tx1"/>
                </a:solidFill>
                <a:latin typeface="+mn-lt"/>
                <a:ea typeface="+mn-ea"/>
                <a:cs typeface="+mn-cs"/>
              </a:rPr>
              <a:t>– Usually initialized on app start</a:t>
            </a:r>
          </a:p>
          <a:p>
            <a:r>
              <a:rPr lang="en-US" sz="1200" b="0" i="0" u="none" strike="noStrike" kern="1200" baseline="0" dirty="0">
                <a:solidFill>
                  <a:schemeClr val="tx1"/>
                </a:solidFill>
                <a:latin typeface="+mn-lt"/>
                <a:ea typeface="+mn-ea"/>
                <a:cs typeface="+mn-cs"/>
              </a:rPr>
              <a:t>– Methods like</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Register</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IAbstraction,ConcreteType</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Method </a:t>
            </a:r>
            <a:r>
              <a:rPr lang="en-US" sz="1200" b="1" i="0" u="none" strike="noStrike" kern="1200" baseline="0" dirty="0">
                <a:solidFill>
                  <a:schemeClr val="tx1"/>
                </a:solidFill>
                <a:latin typeface="+mn-lt"/>
                <a:ea typeface="+mn-ea"/>
                <a:cs typeface="+mn-cs"/>
              </a:rPr>
              <a:t>Resolve</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TRequired</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Recursively resolves dependencies reading</a:t>
            </a:r>
          </a:p>
          <a:p>
            <a:r>
              <a:rPr lang="en-US" sz="1200" b="0" i="0" u="none" strike="noStrike" kern="1200" baseline="0" dirty="0">
                <a:solidFill>
                  <a:schemeClr val="tx1"/>
                </a:solidFill>
                <a:latin typeface="+mn-lt"/>
                <a:ea typeface="+mn-ea"/>
                <a:cs typeface="+mn-cs"/>
              </a:rPr>
              <a:t>constructor parameters</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8</a:t>
            </a:fld>
            <a:endParaRPr lang="en-US"/>
          </a:p>
        </p:txBody>
      </p:sp>
    </p:spTree>
    <p:extLst>
      <p:ext uri="{BB962C8B-B14F-4D97-AF65-F5344CB8AC3E}">
        <p14:creationId xmlns:p14="http://schemas.microsoft.com/office/powerpoint/2010/main" val="370240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312385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10</a:t>
            </a:fld>
            <a:endParaRPr lang="en-US"/>
          </a:p>
        </p:txBody>
      </p:sp>
    </p:spTree>
    <p:extLst>
      <p:ext uri="{BB962C8B-B14F-4D97-AF65-F5344CB8AC3E}">
        <p14:creationId xmlns:p14="http://schemas.microsoft.com/office/powerpoint/2010/main" val="2959091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Subtitle 2"/>
          <p:cNvSpPr>
            <a:spLocks noGrp="1"/>
          </p:cNvSpPr>
          <p:nvPr>
            <p:ph type="subTitle" idx="1"/>
          </p:nvPr>
        </p:nvSpPr>
        <p:spPr>
          <a:xfrm>
            <a:off x="838200" y="3702716"/>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Tree>
    <p:extLst>
      <p:ext uri="{BB962C8B-B14F-4D97-AF65-F5344CB8AC3E}">
        <p14:creationId xmlns:p14="http://schemas.microsoft.com/office/powerpoint/2010/main" val="210865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1" name="TextBox 10"/>
          <p:cNvSpPr txBox="1"/>
          <p:nvPr userDrawn="1"/>
        </p:nvSpPr>
        <p:spPr>
          <a:xfrm>
            <a:off x="0" y="5347504"/>
            <a:ext cx="12192000" cy="1510496"/>
          </a:xfrm>
          <a:prstGeom prst="rect">
            <a:avLst/>
          </a:prstGeom>
          <a:solidFill>
            <a:schemeClr val="bg1">
              <a:lumMod val="85000"/>
            </a:schemeClr>
          </a:solidFill>
        </p:spPr>
        <p:txBody>
          <a:bodyPr wrap="square" rtlCol="0">
            <a:spAutoFit/>
          </a:bodyPr>
          <a:lstStyle/>
          <a:p>
            <a:endParaRPr lang="en-US"/>
          </a:p>
        </p:txBody>
      </p:sp>
      <p:sp>
        <p:nvSpPr>
          <p:cNvPr id="18" name="TextBox 17"/>
          <p:cNvSpPr txBox="1"/>
          <p:nvPr userDrawn="1"/>
        </p:nvSpPr>
        <p:spPr>
          <a:xfrm>
            <a:off x="4201610" y="5499904"/>
            <a:ext cx="7152190" cy="1200329"/>
          </a:xfrm>
          <a:prstGeom prst="rect">
            <a:avLst/>
          </a:prstGeom>
          <a:solidFill>
            <a:schemeClr val="bg1">
              <a:lumMod val="85000"/>
            </a:schemeClr>
          </a:solidFill>
        </p:spPr>
        <p:txBody>
          <a:bodyPr wrap="square" rtlCol="0">
            <a:spAutoFit/>
          </a:bodyPr>
          <a:lstStyle/>
          <a:p>
            <a:r>
              <a:rPr lang="en-US" i="1" dirty="0">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5783270"/>
            <a:ext cx="2743200" cy="633595"/>
          </a:xfrm>
          <a:prstGeom prst="rect">
            <a:avLst/>
          </a:prstGeom>
        </p:spPr>
      </p:pic>
      <p:sp>
        <p:nvSpPr>
          <p:cNvPr id="20" name="Picture Placeholder 2"/>
          <p:cNvSpPr>
            <a:spLocks noGrp="1"/>
          </p:cNvSpPr>
          <p:nvPr>
            <p:ph type="pic" idx="16"/>
          </p:nvPr>
        </p:nvSpPr>
        <p:spPr>
          <a:xfrm>
            <a:off x="838200"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1" name="Picture Placeholder 2"/>
          <p:cNvSpPr>
            <a:spLocks noGrp="1"/>
          </p:cNvSpPr>
          <p:nvPr>
            <p:ph type="pic" idx="17"/>
          </p:nvPr>
        </p:nvSpPr>
        <p:spPr>
          <a:xfrm>
            <a:off x="3529314"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2" name="Picture Placeholder 2"/>
          <p:cNvSpPr>
            <a:spLocks noGrp="1"/>
          </p:cNvSpPr>
          <p:nvPr>
            <p:ph type="pic" idx="18"/>
          </p:nvPr>
        </p:nvSpPr>
        <p:spPr>
          <a:xfrm>
            <a:off x="6220428"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3" name="Picture Placeholder 2"/>
          <p:cNvSpPr>
            <a:spLocks noGrp="1"/>
          </p:cNvSpPr>
          <p:nvPr>
            <p:ph type="pic" idx="19"/>
          </p:nvPr>
        </p:nvSpPr>
        <p:spPr>
          <a:xfrm>
            <a:off x="8911542"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4" name="Title 1"/>
          <p:cNvSpPr txBox="1">
            <a:spLocks/>
          </p:cNvSpPr>
          <p:nvPr userDrawn="1"/>
        </p:nvSpPr>
        <p:spPr>
          <a:xfrm>
            <a:off x="900414"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5" name="Title 1"/>
          <p:cNvSpPr txBox="1">
            <a:spLocks/>
          </p:cNvSpPr>
          <p:nvPr userDrawn="1"/>
        </p:nvSpPr>
        <p:spPr>
          <a:xfrm>
            <a:off x="3591528"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6" name="Title 1"/>
          <p:cNvSpPr txBox="1">
            <a:spLocks/>
          </p:cNvSpPr>
          <p:nvPr userDrawn="1"/>
        </p:nvSpPr>
        <p:spPr>
          <a:xfrm>
            <a:off x="6251535"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7" name="Title 1"/>
          <p:cNvSpPr txBox="1">
            <a:spLocks/>
          </p:cNvSpPr>
          <p:nvPr userDrawn="1"/>
        </p:nvSpPr>
        <p:spPr>
          <a:xfrm>
            <a:off x="8973756"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Tree>
    <p:extLst>
      <p:ext uri="{BB962C8B-B14F-4D97-AF65-F5344CB8AC3E}">
        <p14:creationId xmlns:p14="http://schemas.microsoft.com/office/powerpoint/2010/main" val="3458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12192000" cy="68580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3702716"/>
            <a:ext cx="10515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Title 1"/>
          <p:cNvSpPr>
            <a:spLocks noGrp="1"/>
          </p:cNvSpPr>
          <p:nvPr>
            <p:ph type="title" hasCustomPrompt="1"/>
          </p:nvPr>
        </p:nvSpPr>
        <p:spPr>
          <a:xfrm>
            <a:off x="838200" y="2205499"/>
            <a:ext cx="8055016" cy="1325563"/>
          </a:xfrm>
        </p:spPr>
        <p:txBody>
          <a:bodyPr/>
          <a:lstStyle>
            <a:lvl1pPr>
              <a:defRPr>
                <a:solidFill>
                  <a:schemeClr val="bg1"/>
                </a:solidFill>
              </a:defRPr>
            </a:lvl1pPr>
          </a:lstStyle>
          <a:p>
            <a:r>
              <a:rPr lang="en-US" dirty="0"/>
              <a:t>Thank you</a:t>
            </a:r>
          </a:p>
        </p:txBody>
      </p:sp>
    </p:spTree>
    <p:extLst>
      <p:ext uri="{BB962C8B-B14F-4D97-AF65-F5344CB8AC3E}">
        <p14:creationId xmlns:p14="http://schemas.microsoft.com/office/powerpoint/2010/main" val="129660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2FC5A5D-CE7E-4849-A0E1-98A0FC6D3A0E}"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04924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2EF8-D93D-4B44-82B6-993B0C8C1275}"/>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ADFA159-A690-4132-A2CA-7D1198558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67917A8-E4D1-4155-AA54-0A77C2D18BFB}"/>
              </a:ext>
            </a:extLst>
          </p:cNvPr>
          <p:cNvSpPr>
            <a:spLocks noGrp="1"/>
          </p:cNvSpPr>
          <p:nvPr>
            <p:ph type="dt" sz="half" idx="10"/>
          </p:nvPr>
        </p:nvSpPr>
        <p:spPr/>
        <p:txBody>
          <a:bodyPr/>
          <a:lstStyle/>
          <a:p>
            <a:fld id="{1B8D7DA2-7495-4502-A1D8-014FA76583FF}" type="datetime1">
              <a:rPr lang="el-GR" smtClean="0"/>
              <a:t>12/6/2018</a:t>
            </a:fld>
            <a:endParaRPr lang="el-GR"/>
          </a:p>
        </p:txBody>
      </p:sp>
      <p:sp>
        <p:nvSpPr>
          <p:cNvPr id="5" name="Footer Placeholder 4">
            <a:extLst>
              <a:ext uri="{FF2B5EF4-FFF2-40B4-BE49-F238E27FC236}">
                <a16:creationId xmlns:a16="http://schemas.microsoft.com/office/drawing/2014/main" id="{7D9F8177-E2A2-4191-9899-6B12FAAF41BC}"/>
              </a:ext>
            </a:extLst>
          </p:cNvPr>
          <p:cNvSpPr>
            <a:spLocks noGrp="1"/>
          </p:cNvSpPr>
          <p:nvPr>
            <p:ph type="ftr" sz="quarter" idx="11"/>
          </p:nvPr>
        </p:nvSpPr>
        <p:spPr/>
        <p:txBody>
          <a:bodyPr/>
          <a:lstStyle/>
          <a:p>
            <a:r>
              <a:rPr lang="en-US"/>
              <a:t>Span</a:t>
            </a:r>
            <a:endParaRPr lang="el-GR"/>
          </a:p>
        </p:txBody>
      </p:sp>
      <p:sp>
        <p:nvSpPr>
          <p:cNvPr id="6" name="Slide Number Placeholder 5">
            <a:extLst>
              <a:ext uri="{FF2B5EF4-FFF2-40B4-BE49-F238E27FC236}">
                <a16:creationId xmlns:a16="http://schemas.microsoft.com/office/drawing/2014/main" id="{3E3AC61B-F347-43AF-831E-DE98C0CDCD0D}"/>
              </a:ext>
            </a:extLst>
          </p:cNvPr>
          <p:cNvSpPr>
            <a:spLocks noGrp="1"/>
          </p:cNvSpPr>
          <p:nvPr>
            <p:ph type="sldNum" sz="quarter" idx="12"/>
          </p:nvPr>
        </p:nvSpPr>
        <p:spPr/>
        <p:txBody>
          <a:bodyPr/>
          <a:lstStyle/>
          <a:p>
            <a:fld id="{0B720F5E-57F2-4440-9313-17831BB4E27A}" type="slidenum">
              <a:rPr lang="el-GR" smtClean="0"/>
              <a:t>‹#›</a:t>
            </a:fld>
            <a:endParaRPr lang="el-GR"/>
          </a:p>
        </p:txBody>
      </p:sp>
    </p:spTree>
    <p:extLst>
      <p:ext uri="{BB962C8B-B14F-4D97-AF65-F5344CB8AC3E}">
        <p14:creationId xmlns:p14="http://schemas.microsoft.com/office/powerpoint/2010/main" val="940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12192000" cy="6858000"/>
          </a:xfrm>
          <a:prstGeom prst="snip2DiagRect">
            <a:avLst>
              <a:gd name="adj1" fmla="val 32406"/>
              <a:gd name="adj2" fmla="val 0"/>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ext Placeholder 17"/>
          <p:cNvSpPr>
            <a:spLocks noGrp="1"/>
          </p:cNvSpPr>
          <p:nvPr>
            <p:ph type="body" sz="quarter" idx="13" hasCustomPrompt="1"/>
          </p:nvPr>
        </p:nvSpPr>
        <p:spPr>
          <a:xfrm>
            <a:off x="838200" y="1932972"/>
            <a:ext cx="10515600" cy="2234692"/>
          </a:xfrm>
        </p:spPr>
        <p:txBody>
          <a:bodyPr anchor="ctr">
            <a:normAutofit fontScale="92500"/>
          </a:bodyPr>
          <a:lstStyle>
            <a:lvl1pPr marL="0" indent="0">
              <a:buNone/>
              <a:defRPr b="0" i="1">
                <a:solidFill>
                  <a:schemeClr val="bg1"/>
                </a:solidFill>
                <a:latin typeface="+mj-lt"/>
              </a:defRPr>
            </a:lvl1pPr>
          </a:lstStyle>
          <a:p>
            <a:r>
              <a:rPr lang="en-US" sz="3200" dirty="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3255962" y="4695510"/>
            <a:ext cx="8097838" cy="369332"/>
          </a:xfrm>
        </p:spPr>
        <p:txBody>
          <a:bodyPr>
            <a:normAutofit lnSpcReduction="10000"/>
          </a:bodyPr>
          <a:lstStyle>
            <a:lvl1pPr marL="0" indent="0" algn="r">
              <a:buNone/>
              <a:defRPr i="0">
                <a:solidFill>
                  <a:schemeClr val="bg1"/>
                </a:solidFill>
              </a:defRPr>
            </a:lvl1pPr>
          </a:lstStyle>
          <a:p>
            <a:r>
              <a:rPr lang="en-US" dirty="0"/>
              <a:t>—</a:t>
            </a:r>
            <a:r>
              <a:rPr lang="el-GR" dirty="0"/>
              <a:t> </a:t>
            </a:r>
            <a:r>
              <a:rPr lang="en-US" dirty="0"/>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363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4589463"/>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849792"/>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849792"/>
            <a:ext cx="5351764" cy="1413478"/>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2021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Picture Placeholder 2"/>
          <p:cNvSpPr>
            <a:spLocks noGrp="1"/>
          </p:cNvSpPr>
          <p:nvPr>
            <p:ph type="pic" idx="16"/>
          </p:nvPr>
        </p:nvSpPr>
        <p:spPr>
          <a:xfrm>
            <a:off x="0" y="3692324"/>
            <a:ext cx="12192000" cy="2476982"/>
          </a:xfrm>
          <a:prstGeom prst="rect">
            <a:avLst/>
          </a:prstGeom>
          <a:solidFill>
            <a:schemeClr val="accent1"/>
          </a:solidFill>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224759"/>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224759"/>
            <a:ext cx="5351764" cy="14134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20607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8E49CD89-1C68-4A57-BB43-EA48831271AE}"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3907422" cy="4351338"/>
          </a:xfrm>
        </p:spPr>
        <p:txBody>
          <a:bodyPr/>
          <a:lstStyle/>
          <a:p>
            <a:endParaRPr lang="en-US" dirty="0"/>
          </a:p>
        </p:txBody>
      </p:sp>
      <p:sp>
        <p:nvSpPr>
          <p:cNvPr id="15" name="Content Placeholder 6"/>
          <p:cNvSpPr>
            <a:spLocks noGrp="1"/>
          </p:cNvSpPr>
          <p:nvPr>
            <p:ph sz="half" idx="2"/>
          </p:nvPr>
        </p:nvSpPr>
        <p:spPr>
          <a:xfrm>
            <a:off x="7462773" y="1825625"/>
            <a:ext cx="3907422" cy="4351338"/>
          </a:xfrm>
        </p:spPr>
        <p:txBody>
          <a:bodyPr/>
          <a:lstStyle/>
          <a:p>
            <a:endParaRPr lang="en-US" dirty="0"/>
          </a:p>
        </p:txBody>
      </p:sp>
      <p:sp>
        <p:nvSpPr>
          <p:cNvPr id="17"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096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46250435-A37D-41C9-B26D-7A38A8AF6825}"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3907422" cy="4351338"/>
          </a:xfrm>
        </p:spPr>
        <p:txBody>
          <a:bodyPr/>
          <a:lstStyle/>
          <a:p>
            <a:endParaRPr lang="en-US" dirty="0"/>
          </a:p>
        </p:txBody>
      </p:sp>
      <p:sp>
        <p:nvSpPr>
          <p:cNvPr id="15" name="Content Placeholder 6"/>
          <p:cNvSpPr>
            <a:spLocks noGrp="1"/>
          </p:cNvSpPr>
          <p:nvPr>
            <p:ph sz="half" idx="2"/>
          </p:nvPr>
        </p:nvSpPr>
        <p:spPr>
          <a:xfrm>
            <a:off x="5002189" y="1825625"/>
            <a:ext cx="3907422" cy="4351338"/>
          </a:xfrm>
        </p:spPr>
        <p:txBody>
          <a:bodyPr/>
          <a:lstStyle/>
          <a:p>
            <a:endParaRPr lang="en-US" dirty="0"/>
          </a:p>
        </p:txBody>
      </p:sp>
      <p:sp>
        <p:nvSpPr>
          <p:cNvPr id="9"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28656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94A46B5-92E2-4414-A140-E7EAC0A643D7}"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8055016" cy="4351338"/>
          </a:xfrm>
        </p:spPr>
        <p:txBody>
          <a:bodyPr/>
          <a:lstStyle/>
          <a:p>
            <a:endParaRPr lang="en-US" dirty="0"/>
          </a:p>
        </p:txBody>
      </p:sp>
      <p:sp>
        <p:nvSpPr>
          <p:cNvPr id="10"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6462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797047E-640B-481E-B8F1-E4DF31D1F5E6}"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8055016" cy="4351338"/>
          </a:xfrm>
        </p:spPr>
        <p:txBody>
          <a:bodyPr/>
          <a:lstStyle/>
          <a:p>
            <a:endParaRPr lang="en-US" dirty="0"/>
          </a:p>
        </p:txBody>
      </p:sp>
      <p:sp>
        <p:nvSpPr>
          <p:cNvPr id="8"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9634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EC2C4B75-541F-4408-B12F-F4CC87CDB46C}"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10515600" cy="3510304"/>
          </a:xfrm>
        </p:spPr>
        <p:txBody>
          <a:bodyPr/>
          <a:lstStyle/>
          <a:p>
            <a:endParaRPr lang="en-US" dirty="0"/>
          </a:p>
        </p:txBody>
      </p:sp>
      <p:sp>
        <p:nvSpPr>
          <p:cNvPr id="9" name="Picture Placeholder 2"/>
          <p:cNvSpPr>
            <a:spLocks noGrp="1"/>
          </p:cNvSpPr>
          <p:nvPr>
            <p:ph type="pic" idx="15"/>
          </p:nvPr>
        </p:nvSpPr>
        <p:spPr>
          <a:xfrm>
            <a:off x="0" y="5567422"/>
            <a:ext cx="12192000" cy="1290578"/>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02964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838200" y="6356350"/>
            <a:ext cx="2743200" cy="365125"/>
          </a:xfrm>
          <a:prstGeom prst="rect">
            <a:avLst/>
          </a:prstGeom>
        </p:spPr>
        <p:txBody>
          <a:bodyPr anchor="ctr"/>
          <a:lstStyle>
            <a:lvl1pPr>
              <a:defRPr sz="1200"/>
            </a:lvl1pPr>
          </a:lstStyle>
          <a:p>
            <a:fld id="{6B87199C-2C9F-4DB5-B2AA-BA2F0E0AC2DA}" type="datetime1">
              <a:rPr lang="el-GR" smtClean="0"/>
              <a:t>12/6/2018</a:t>
            </a:fld>
            <a:endParaRPr lang="en-US"/>
          </a:p>
        </p:txBody>
      </p:sp>
      <p:sp>
        <p:nvSpPr>
          <p:cNvPr id="8" name="Footer Placeholder 5"/>
          <p:cNvSpPr>
            <a:spLocks noGrp="1"/>
          </p:cNvSpPr>
          <p:nvPr>
            <p:ph type="ftr" sz="quarter" idx="3"/>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9" name="Slide Number Placeholder 6"/>
          <p:cNvSpPr>
            <a:spLocks noGrp="1"/>
          </p:cNvSpPr>
          <p:nvPr>
            <p:ph type="sldNum" sz="quarter" idx="4"/>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1301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6" r:id="rId4"/>
    <p:sldLayoutId id="2147483652" r:id="rId5"/>
    <p:sldLayoutId id="2147483660" r:id="rId6"/>
    <p:sldLayoutId id="2147483661" r:id="rId7"/>
    <p:sldLayoutId id="2147483662" r:id="rId8"/>
    <p:sldLayoutId id="2147483663" r:id="rId9"/>
    <p:sldLayoutId id="2147483664" r:id="rId10"/>
    <p:sldLayoutId id="2147483665" r:id="rId11"/>
    <p:sldLayoutId id="2147483655" r:id="rId12"/>
    <p:sldLayoutId id="214748366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fundamentals/dependency-injection?view=aspnetcore-2.1"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s://www.martinfowler.com/articles/injection.html" TargetMode="External"/><Relationship Id="rId4" Type="http://schemas.openxmlformats.org/officeDocument/2006/relationships/hyperlink" Target="https://martinfowler.com/articles/dipInTheWild.html#YouMeanDependencyInversionRigh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3"/>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6817" r="6817"/>
          <a:stretch>
            <a:fillRect/>
          </a:stretch>
        </p:blipFill>
        <p:spPr/>
      </p:pic>
      <p:sp>
        <p:nvSpPr>
          <p:cNvPr id="11" name="Subtitle 10"/>
          <p:cNvSpPr>
            <a:spLocks noGrp="1"/>
          </p:cNvSpPr>
          <p:nvPr>
            <p:ph type="subTitle" idx="1"/>
          </p:nvPr>
        </p:nvSpPr>
        <p:spPr/>
        <p:txBody>
          <a:bodyPr/>
          <a:lstStyle/>
          <a:p>
            <a:r>
              <a:rPr lang="en-US" dirty="0">
                <a:solidFill>
                  <a:schemeClr val="bg1"/>
                </a:solidFill>
              </a:rPr>
              <a:t>The first Hub for Developers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
        <p:nvSpPr>
          <p:cNvPr id="5" name="Subtitle 10"/>
          <p:cNvSpPr txBox="1">
            <a:spLocks/>
          </p:cNvSpPr>
          <p:nvPr/>
        </p:nvSpPr>
        <p:spPr>
          <a:xfrm>
            <a:off x="909679" y="5401639"/>
            <a:ext cx="10515600" cy="6278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Lucida Sans"/>
                <a:cs typeface="Lucida Sans"/>
              </a:rPr>
              <a:t>Dimitris Deligiorgis</a:t>
            </a:r>
            <a:endParaRPr lang="en-US" dirty="0">
              <a:latin typeface="Lucida Sans"/>
              <a:cs typeface="Lucida Sans"/>
            </a:endParaRPr>
          </a:p>
        </p:txBody>
      </p:sp>
      <p:sp>
        <p:nvSpPr>
          <p:cNvPr id="6" name="Subtitle 10"/>
          <p:cNvSpPr txBox="1">
            <a:spLocks/>
          </p:cNvSpPr>
          <p:nvPr/>
        </p:nvSpPr>
        <p:spPr>
          <a:xfrm>
            <a:off x="909679" y="4392525"/>
            <a:ext cx="10515600" cy="99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a:latin typeface="Lucida Sans"/>
                <a:cs typeface="Lucida Sans"/>
              </a:rPr>
              <a:t>Dependency </a:t>
            </a:r>
            <a:r>
              <a:rPr lang="en-US" sz="2600" dirty="0">
                <a:latin typeface="Lucida Sans"/>
                <a:cs typeface="Lucida Sans"/>
              </a:rPr>
              <a:t>Injection</a:t>
            </a:r>
          </a:p>
        </p:txBody>
      </p:sp>
    </p:spTree>
    <p:extLst>
      <p:ext uri="{BB962C8B-B14F-4D97-AF65-F5344CB8AC3E}">
        <p14:creationId xmlns:p14="http://schemas.microsoft.com/office/powerpoint/2010/main" val="327014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Benefits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t>Independency</a:t>
            </a:r>
          </a:p>
          <a:p>
            <a:r>
              <a:rPr lang="en-US" dirty="0"/>
              <a:t>Reusability</a:t>
            </a:r>
          </a:p>
          <a:p>
            <a:r>
              <a:rPr lang="en-US" dirty="0"/>
              <a:t>Interchangeability</a:t>
            </a:r>
          </a:p>
          <a:p>
            <a:r>
              <a:rPr lang="en-US" dirty="0"/>
              <a:t>Extensibility</a:t>
            </a:r>
          </a:p>
          <a:p>
            <a:r>
              <a:rPr lang="en-US" dirty="0"/>
              <a:t>Testability</a:t>
            </a:r>
          </a:p>
          <a:p>
            <a:r>
              <a:rPr lang="en-US" dirty="0"/>
              <a:t>Allows parallel work</a:t>
            </a:r>
          </a:p>
        </p:txBody>
      </p:sp>
    </p:spTree>
    <p:extLst>
      <p:ext uri="{BB962C8B-B14F-4D97-AF65-F5344CB8AC3E}">
        <p14:creationId xmlns:p14="http://schemas.microsoft.com/office/powerpoint/2010/main" val="237036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Resources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hlinkClick r:id="rId3"/>
              </a:rPr>
              <a:t>https://docs.microsoft.com/en-us/aspnet/core/fundamentals/dependency-injection?view=aspnetcore-2.1</a:t>
            </a:r>
            <a:endParaRPr lang="en-US" dirty="0"/>
          </a:p>
          <a:p>
            <a:r>
              <a:rPr lang="en-US" dirty="0">
                <a:hlinkClick r:id="rId4"/>
              </a:rPr>
              <a:t>https://martinfowler.com/articles/dipInTheWild.html#YouMeanDependencyInversionRight</a:t>
            </a:r>
            <a:endParaRPr lang="en-US" dirty="0"/>
          </a:p>
          <a:p>
            <a:r>
              <a:rPr lang="en-US" dirty="0">
                <a:hlinkClick r:id="rId5"/>
              </a:rPr>
              <a:t>https://www.martinfowler.com/articles/injection.html</a:t>
            </a:r>
            <a:endParaRPr lang="en-US" dirty="0"/>
          </a:p>
        </p:txBody>
      </p:sp>
    </p:spTree>
    <p:extLst>
      <p:ext uri="{BB962C8B-B14F-4D97-AF65-F5344CB8AC3E}">
        <p14:creationId xmlns:p14="http://schemas.microsoft.com/office/powerpoint/2010/main" val="339913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ubTitle" idx="1"/>
          </p:nvPr>
        </p:nvSpPr>
        <p:spPr>
          <a:xfrm>
            <a:off x="838200" y="3702729"/>
            <a:ext cx="10515600" cy="231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endParaRPr dirty="0">
              <a:solidFill>
                <a:schemeClr val="bg2"/>
              </a:solidFill>
              <a:latin typeface="Lucida Sans"/>
              <a:cs typeface="Lucida Sans"/>
            </a:endParaRPr>
          </a:p>
        </p:txBody>
      </p:sp>
      <p:sp>
        <p:nvSpPr>
          <p:cNvPr id="209" name="Shape 209"/>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Lucida Sans"/>
              <a:buNone/>
            </a:pPr>
            <a:r>
              <a:rPr lang="en-US" sz="4400" u="none" strike="noStrike" cap="none" dirty="0">
                <a:solidFill>
                  <a:schemeClr val="lt1"/>
                </a:solidFill>
                <a:latin typeface="Lucida Sans"/>
                <a:ea typeface="Lucida Sans"/>
                <a:cs typeface="Lucida Sans"/>
                <a:sym typeface="Lucida Sans"/>
              </a:rPr>
              <a:t>Thank you</a:t>
            </a:r>
            <a:endParaRPr sz="4400" u="none" strike="noStrike" cap="none" dirty="0">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23963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 (DI)</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How to explain DI to a five-years-old?</a:t>
            </a:r>
          </a:p>
          <a:p>
            <a:endParaRPr lang="en-US" dirty="0"/>
          </a:p>
          <a:p>
            <a:endParaRPr lang="en-US" dirty="0"/>
          </a:p>
        </p:txBody>
      </p:sp>
      <p:sp>
        <p:nvSpPr>
          <p:cNvPr id="6" name="Rectangle 5">
            <a:extLst>
              <a:ext uri="{FF2B5EF4-FFF2-40B4-BE49-F238E27FC236}">
                <a16:creationId xmlns:a16="http://schemas.microsoft.com/office/drawing/2014/main" id="{2DE58CB8-B101-4013-9051-42B5AF5626B5}"/>
              </a:ext>
            </a:extLst>
          </p:cNvPr>
          <p:cNvSpPr/>
          <p:nvPr/>
        </p:nvSpPr>
        <p:spPr>
          <a:xfrm>
            <a:off x="1068730" y="2685328"/>
            <a:ext cx="10042966" cy="2800767"/>
          </a:xfrm>
          <a:prstGeom prst="rect">
            <a:avLst/>
          </a:prstGeom>
        </p:spPr>
        <p:txBody>
          <a:bodyPr wrap="square">
            <a:spAutoFit/>
          </a:bodyPr>
          <a:lstStyle/>
          <a:p>
            <a:pPr fontAlgn="base"/>
            <a:r>
              <a:rPr lang="en-US" sz="2000" dirty="0">
                <a:solidFill>
                  <a:prstClr val="black">
                    <a:lumMod val="50000"/>
                    <a:lumOff val="50000"/>
                  </a:prstClr>
                </a:solidFill>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fontAlgn="base"/>
            <a:endParaRPr lang="en-US" sz="2000" dirty="0">
              <a:solidFill>
                <a:prstClr val="black">
                  <a:lumMod val="50000"/>
                  <a:lumOff val="50000"/>
                </a:prstClr>
              </a:solidFill>
            </a:endParaRPr>
          </a:p>
          <a:p>
            <a:pPr fontAlgn="base"/>
            <a:r>
              <a:rPr lang="en-US" sz="2000" dirty="0">
                <a:solidFill>
                  <a:prstClr val="black">
                    <a:lumMod val="50000"/>
                    <a:lumOff val="50000"/>
                  </a:prstClr>
                </a:solidFill>
              </a:rPr>
              <a:t>What you should be doing </a:t>
            </a:r>
            <a:r>
              <a:rPr lang="en-US" sz="2800" dirty="0">
                <a:solidFill>
                  <a:schemeClr val="tx2"/>
                </a:solidFill>
              </a:rPr>
              <a:t>is stating a need, "I need something to drink with lunch,"</a:t>
            </a:r>
            <a:r>
              <a:rPr lang="en-US" sz="2000" dirty="0">
                <a:solidFill>
                  <a:prstClr val="black">
                    <a:lumMod val="50000"/>
                    <a:lumOff val="50000"/>
                  </a:prstClr>
                </a:solidFill>
              </a:rPr>
              <a:t> and then we will make sure you have something when you sit down to eat.</a:t>
            </a:r>
          </a:p>
        </p:txBody>
      </p:sp>
    </p:spTree>
    <p:extLst>
      <p:ext uri="{BB962C8B-B14F-4D97-AF65-F5344CB8AC3E}">
        <p14:creationId xmlns:p14="http://schemas.microsoft.com/office/powerpoint/2010/main" val="311079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Inversion Principle (DIP)</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100" dirty="0">
                <a:solidFill>
                  <a:prstClr val="black">
                    <a:lumMod val="50000"/>
                    <a:lumOff val="50000"/>
                  </a:prstClr>
                </a:solidFill>
              </a:rPr>
              <a:t>High level modules shouldn't depend on low level modules; </a:t>
            </a:r>
            <a:r>
              <a:rPr lang="en-US" dirty="0"/>
              <a:t>both should depend on abstractions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044" y="2903658"/>
            <a:ext cx="3321933" cy="3321933"/>
          </a:xfrm>
          <a:prstGeom prst="rect">
            <a:avLst/>
          </a:prstGeom>
        </p:spPr>
      </p:pic>
    </p:spTree>
    <p:extLst>
      <p:ext uri="{BB962C8B-B14F-4D97-AF65-F5344CB8AC3E}">
        <p14:creationId xmlns:p14="http://schemas.microsoft.com/office/powerpoint/2010/main" val="98217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Inversion of Control (</a:t>
            </a:r>
            <a:r>
              <a:rPr lang="en-US" dirty="0" err="1"/>
              <a:t>IoC</a:t>
            </a:r>
            <a:r>
              <a:rPr lang="en-US" dirty="0"/>
              <a:t>)</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813403"/>
          </a:xfrm>
        </p:spPr>
        <p:txBody>
          <a:bodyPr>
            <a:normAutofit/>
          </a:bodyPr>
          <a:lstStyle/>
          <a:p>
            <a:r>
              <a:rPr lang="en-US" sz="2100" dirty="0">
                <a:solidFill>
                  <a:prstClr val="black">
                    <a:lumMod val="50000"/>
                    <a:lumOff val="50000"/>
                  </a:prstClr>
                </a:solidFill>
              </a:rPr>
              <a:t>Describes a system that follows the </a:t>
            </a:r>
            <a:r>
              <a:rPr lang="en-US" dirty="0"/>
              <a:t>Hollywood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9" y="2639028"/>
            <a:ext cx="3677977" cy="3677977"/>
          </a:xfrm>
          <a:prstGeom prst="rect">
            <a:avLst/>
          </a:prstGeom>
        </p:spPr>
      </p:pic>
    </p:spTree>
    <p:extLst>
      <p:ext uri="{BB962C8B-B14F-4D97-AF65-F5344CB8AC3E}">
        <p14:creationId xmlns:p14="http://schemas.microsoft.com/office/powerpoint/2010/main" val="273451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A set of practices to build loosely couple applications</a:t>
            </a:r>
          </a:p>
          <a:p>
            <a:endParaRPr lang="en-US" dirty="0"/>
          </a:p>
          <a:p>
            <a:endParaRPr lang="en-US" dirty="0"/>
          </a:p>
        </p:txBody>
      </p:sp>
      <p:sp>
        <p:nvSpPr>
          <p:cNvPr id="4" name="Content Placeholder 2">
            <a:extLst/>
          </p:cNvPr>
          <p:cNvSpPr txBox="1">
            <a:spLocks/>
          </p:cNvSpPr>
          <p:nvPr/>
        </p:nvSpPr>
        <p:spPr>
          <a:xfrm>
            <a:off x="838200" y="3144354"/>
            <a:ext cx="3513881"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It’s NOT</a:t>
            </a:r>
          </a:p>
          <a:p>
            <a:r>
              <a:rPr lang="en-US" dirty="0"/>
              <a:t>A library</a:t>
            </a:r>
          </a:p>
          <a:p>
            <a:r>
              <a:rPr lang="en-US" dirty="0"/>
              <a:t>A framework</a:t>
            </a:r>
          </a:p>
          <a:p>
            <a:r>
              <a:rPr lang="en-US" dirty="0"/>
              <a:t>A tool</a:t>
            </a:r>
          </a:p>
          <a:p>
            <a:endParaRPr lang="en-US" dirty="0"/>
          </a:p>
          <a:p>
            <a:endParaRPr lang="en-US" dirty="0"/>
          </a:p>
        </p:txBody>
      </p:sp>
      <p:sp>
        <p:nvSpPr>
          <p:cNvPr id="5" name="Content Placeholder 2">
            <a:extLst/>
          </p:cNvPr>
          <p:cNvSpPr txBox="1">
            <a:spLocks/>
          </p:cNvSpPr>
          <p:nvPr/>
        </p:nvSpPr>
        <p:spPr>
          <a:xfrm>
            <a:off x="5215359" y="3144354"/>
            <a:ext cx="4403203"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rPr>
              <a:t>It’s</a:t>
            </a:r>
            <a:r>
              <a:rPr lang="en-US" dirty="0"/>
              <a:t> </a:t>
            </a:r>
          </a:p>
          <a:p>
            <a:r>
              <a:rPr lang="en-US" dirty="0"/>
              <a:t>A way of thinking</a:t>
            </a:r>
          </a:p>
          <a:p>
            <a:r>
              <a:rPr lang="en-US" dirty="0"/>
              <a:t>A way of designing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83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Traditional Code vs DI</a:t>
            </a:r>
            <a:endParaRPr lang="el-GR" dirty="0"/>
          </a:p>
        </p:txBody>
      </p:sp>
      <p:grpSp>
        <p:nvGrpSpPr>
          <p:cNvPr id="20" name="Group 19"/>
          <p:cNvGrpSpPr/>
          <p:nvPr/>
        </p:nvGrpSpPr>
        <p:grpSpPr>
          <a:xfrm>
            <a:off x="960699" y="2401729"/>
            <a:ext cx="4409954" cy="711861"/>
            <a:chOff x="960699" y="2401729"/>
            <a:chExt cx="4409954" cy="711861"/>
          </a:xfrm>
        </p:grpSpPr>
        <p:sp>
          <p:nvSpPr>
            <p:cNvPr id="7" name="Rectangle: Rounded Corners 6"/>
            <p:cNvSpPr/>
            <p:nvPr/>
          </p:nvSpPr>
          <p:spPr>
            <a:xfrm>
              <a:off x="960699"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8" name="Rectangle: Rounded Corners 7"/>
            <p:cNvSpPr/>
            <p:nvPr/>
          </p:nvSpPr>
          <p:spPr>
            <a:xfrm>
              <a:off x="2687092"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9" name="Rectangle: Rounded Corners 8"/>
            <p:cNvSpPr/>
            <p:nvPr/>
          </p:nvSpPr>
          <p:spPr>
            <a:xfrm>
              <a:off x="4447825"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sp>
          <p:nvSpPr>
            <p:cNvPr id="13" name="Arrow: Right 12"/>
            <p:cNvSpPr/>
            <p:nvPr/>
          </p:nvSpPr>
          <p:spPr>
            <a:xfrm>
              <a:off x="2052649"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Arrow: Right 14"/>
            <p:cNvSpPr/>
            <p:nvPr/>
          </p:nvSpPr>
          <p:spPr>
            <a:xfrm>
              <a:off x="3779042"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 name="Group 11"/>
          <p:cNvGrpSpPr/>
          <p:nvPr/>
        </p:nvGrpSpPr>
        <p:grpSpPr>
          <a:xfrm>
            <a:off x="7170943" y="2401729"/>
            <a:ext cx="3767132" cy="3489785"/>
            <a:chOff x="7170943" y="2401729"/>
            <a:chExt cx="3767132" cy="3489785"/>
          </a:xfrm>
        </p:grpSpPr>
        <p:sp>
          <p:nvSpPr>
            <p:cNvPr id="18" name="Rectangle: Rounded Corners 17"/>
            <p:cNvSpPr/>
            <p:nvPr/>
          </p:nvSpPr>
          <p:spPr>
            <a:xfrm>
              <a:off x="7170943" y="2401729"/>
              <a:ext cx="922828"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19" name="Arrow: Right 18"/>
            <p:cNvSpPr/>
            <p:nvPr/>
          </p:nvSpPr>
          <p:spPr>
            <a:xfrm rot="10800000">
              <a:off x="8264107" y="2582482"/>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p:cNvSpPr/>
            <p:nvPr/>
          </p:nvSpPr>
          <p:spPr>
            <a:xfrm>
              <a:off x="8946064" y="2401729"/>
              <a:ext cx="1285956"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Container</a:t>
              </a:r>
              <a:endParaRPr lang="el-GR" sz="1600" dirty="0"/>
            </a:p>
          </p:txBody>
        </p:sp>
        <p:sp>
          <p:nvSpPr>
            <p:cNvPr id="22" name="Arrow: Right 21"/>
            <p:cNvSpPr/>
            <p:nvPr/>
          </p:nvSpPr>
          <p:spPr>
            <a:xfrm rot="5400000">
              <a:off x="9356383" y="3244171"/>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p:cNvSpPr/>
            <p:nvPr/>
          </p:nvSpPr>
          <p:spPr>
            <a:xfrm>
              <a:off x="8440667"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IClassA</a:t>
              </a:r>
              <a:endParaRPr lang="el-GR" sz="1600" dirty="0"/>
            </a:p>
          </p:txBody>
        </p:sp>
        <p:sp>
          <p:nvSpPr>
            <p:cNvPr id="24" name="Rectangle: Rounded Corners 23"/>
            <p:cNvSpPr/>
            <p:nvPr/>
          </p:nvSpPr>
          <p:spPr>
            <a:xfrm>
              <a:off x="9688705"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IClassB</a:t>
              </a:r>
              <a:endParaRPr lang="el-GR" sz="1600" dirty="0"/>
            </a:p>
          </p:txBody>
        </p:sp>
        <p:sp>
          <p:nvSpPr>
            <p:cNvPr id="25" name="Rectangle 24"/>
            <p:cNvSpPr/>
            <p:nvPr/>
          </p:nvSpPr>
          <p:spPr>
            <a:xfrm>
              <a:off x="8287256" y="3767078"/>
              <a:ext cx="2650819" cy="2124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p:cNvSpPr/>
            <p:nvPr/>
          </p:nvSpPr>
          <p:spPr>
            <a:xfrm>
              <a:off x="8440667"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28" name="Rectangle: Rounded Corners 27"/>
            <p:cNvSpPr/>
            <p:nvPr/>
          </p:nvSpPr>
          <p:spPr>
            <a:xfrm>
              <a:off x="9688705"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cxnSp>
          <p:nvCxnSpPr>
            <p:cNvPr id="11" name="Straight Connector 10"/>
            <p:cNvCxnSpPr/>
            <p:nvPr/>
          </p:nvCxnSpPr>
          <p:spPr>
            <a:xfrm>
              <a:off x="8287256" y="4794571"/>
              <a:ext cx="2650819" cy="0"/>
            </a:xfrm>
            <a:prstGeom prst="line">
              <a:avLst/>
            </a:prstGeom>
            <a:ln>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26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DIP</a:t>
            </a:r>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2651949582"/>
              </p:ext>
            </p:extLst>
          </p:nvPr>
        </p:nvGraphicFramePr>
        <p:xfrm>
          <a:off x="147638" y="1692275"/>
          <a:ext cx="7402512" cy="3460750"/>
        </p:xfrm>
        <a:graphic>
          <a:graphicData uri="http://schemas.openxmlformats.org/presentationml/2006/ole">
            <mc:AlternateContent xmlns:mc="http://schemas.openxmlformats.org/markup-compatibility/2006">
              <mc:Choice xmlns:v="urn:schemas-microsoft-com:vml" Requires="v">
                <p:oleObj spid="_x0000_s3231" name="Document" r:id="rId3" imgW="3860640" imgH="1805040" progId="Word.OpenDocumentText.12">
                  <p:embed/>
                </p:oleObj>
              </mc:Choice>
              <mc:Fallback>
                <p:oleObj name="Document" r:id="rId3" imgW="3860640" imgH="1805040" progId="Word.OpenDocumentText.12">
                  <p:embed/>
                  <p:pic>
                    <p:nvPicPr>
                      <p:cNvPr id="0" name=""/>
                      <p:cNvPicPr/>
                      <p:nvPr/>
                    </p:nvPicPr>
                    <p:blipFill>
                      <a:blip r:embed="rId4"/>
                      <a:stretch>
                        <a:fillRect/>
                      </a:stretch>
                    </p:blipFill>
                    <p:spPr>
                      <a:xfrm>
                        <a:off x="147638" y="1692275"/>
                        <a:ext cx="7402512" cy="34607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68419456"/>
              </p:ext>
            </p:extLst>
          </p:nvPr>
        </p:nvGraphicFramePr>
        <p:xfrm>
          <a:off x="5338763" y="1185863"/>
          <a:ext cx="7548562" cy="4894262"/>
        </p:xfrm>
        <a:graphic>
          <a:graphicData uri="http://schemas.openxmlformats.org/presentationml/2006/ole">
            <mc:AlternateContent xmlns:mc="http://schemas.openxmlformats.org/markup-compatibility/2006">
              <mc:Choice xmlns:v="urn:schemas-microsoft-com:vml" Requires="v">
                <p:oleObj spid="_x0000_s3232" name="Document" r:id="rId5" imgW="4312800" imgH="2797200" progId="Word.OpenDocumentText.12">
                  <p:embed/>
                </p:oleObj>
              </mc:Choice>
              <mc:Fallback>
                <p:oleObj name="Document" r:id="rId5" imgW="4312800" imgH="2797200" progId="Word.OpenDocumentText.12">
                  <p:embed/>
                  <p:pic>
                    <p:nvPicPr>
                      <p:cNvPr id="0" name=""/>
                      <p:cNvPicPr/>
                      <p:nvPr/>
                    </p:nvPicPr>
                    <p:blipFill>
                      <a:blip r:embed="rId6"/>
                      <a:stretch>
                        <a:fillRect/>
                      </a:stretch>
                    </p:blipFill>
                    <p:spPr>
                      <a:xfrm>
                        <a:off x="5338763" y="1185863"/>
                        <a:ext cx="7548562" cy="4894262"/>
                      </a:xfrm>
                      <a:prstGeom prst="rect">
                        <a:avLst/>
                      </a:prstGeom>
                    </p:spPr>
                  </p:pic>
                </p:oleObj>
              </mc:Fallback>
            </mc:AlternateContent>
          </a:graphicData>
        </a:graphic>
      </p:graphicFrame>
    </p:spTree>
    <p:extLst>
      <p:ext uri="{BB962C8B-B14F-4D97-AF65-F5344CB8AC3E}">
        <p14:creationId xmlns:p14="http://schemas.microsoft.com/office/powerpoint/2010/main" val="52458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a:t>
            </a:r>
            <a:r>
              <a:rPr lang="en-US" dirty="0" err="1"/>
              <a:t>IoC</a:t>
            </a:r>
            <a:r>
              <a:rPr lang="en-US" dirty="0"/>
              <a:t> (</a:t>
            </a:r>
            <a:r>
              <a:rPr lang="en-US"/>
              <a:t>asp.net core)</a:t>
            </a:r>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097094882"/>
              </p:ext>
            </p:extLst>
          </p:nvPr>
        </p:nvGraphicFramePr>
        <p:xfrm>
          <a:off x="-42863" y="1743075"/>
          <a:ext cx="8093076" cy="3233738"/>
        </p:xfrm>
        <a:graphic>
          <a:graphicData uri="http://schemas.openxmlformats.org/presentationml/2006/ole">
            <mc:AlternateContent xmlns:mc="http://schemas.openxmlformats.org/markup-compatibility/2006">
              <mc:Choice xmlns:v="urn:schemas-microsoft-com:vml" Requires="v">
                <p:oleObj spid="_x0000_s5230" name="Document" r:id="rId4" imgW="4052520" imgH="1749240" progId="Word.OpenDocumentText.12">
                  <p:embed/>
                </p:oleObj>
              </mc:Choice>
              <mc:Fallback>
                <p:oleObj name="Document" r:id="rId4" imgW="4052520" imgH="1749240" progId="Word.OpenDocumentText.12">
                  <p:embed/>
                  <p:pic>
                    <p:nvPicPr>
                      <p:cNvPr id="5" name="Object 4"/>
                      <p:cNvPicPr/>
                      <p:nvPr/>
                    </p:nvPicPr>
                    <p:blipFill>
                      <a:blip r:embed="rId5"/>
                      <a:stretch>
                        <a:fillRect/>
                      </a:stretch>
                    </p:blipFill>
                    <p:spPr>
                      <a:xfrm>
                        <a:off x="-42863" y="1743075"/>
                        <a:ext cx="8093076" cy="32337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47994488"/>
              </p:ext>
            </p:extLst>
          </p:nvPr>
        </p:nvGraphicFramePr>
        <p:xfrm>
          <a:off x="484348" y="4077163"/>
          <a:ext cx="8031163" cy="3471862"/>
        </p:xfrm>
        <a:graphic>
          <a:graphicData uri="http://schemas.openxmlformats.org/presentationml/2006/ole">
            <mc:AlternateContent xmlns:mc="http://schemas.openxmlformats.org/markup-compatibility/2006">
              <mc:Choice xmlns:v="urn:schemas-microsoft-com:vml" Requires="v">
                <p:oleObj spid="_x0000_s5231" name="Document" r:id="rId6" imgW="4052520" imgH="1749600" progId="Word.OpenDocumentText.12">
                  <p:embed/>
                </p:oleObj>
              </mc:Choice>
              <mc:Fallback>
                <p:oleObj name="Document" r:id="rId6" imgW="4052520" imgH="1749600" progId="Word.OpenDocumentText.12">
                  <p:embed/>
                  <p:pic>
                    <p:nvPicPr>
                      <p:cNvPr id="6" name="Object 5"/>
                      <p:cNvPicPr/>
                      <p:nvPr/>
                    </p:nvPicPr>
                    <p:blipFill>
                      <a:blip r:embed="rId7"/>
                      <a:stretch>
                        <a:fillRect/>
                      </a:stretch>
                    </p:blipFill>
                    <p:spPr>
                      <a:xfrm>
                        <a:off x="484348" y="4077163"/>
                        <a:ext cx="8031163" cy="3471862"/>
                      </a:xfrm>
                      <a:prstGeom prst="rect">
                        <a:avLst/>
                      </a:prstGeom>
                    </p:spPr>
                  </p:pic>
                </p:oleObj>
              </mc:Fallback>
            </mc:AlternateContent>
          </a:graphicData>
        </a:graphic>
      </p:graphicFrame>
    </p:spTree>
    <p:extLst>
      <p:ext uri="{BB962C8B-B14F-4D97-AF65-F5344CB8AC3E}">
        <p14:creationId xmlns:p14="http://schemas.microsoft.com/office/powerpoint/2010/main" val="944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Lifetime</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t>Transient – </a:t>
            </a:r>
            <a:r>
              <a:rPr lang="en-US" dirty="0">
                <a:solidFill>
                  <a:prstClr val="black">
                    <a:lumMod val="50000"/>
                    <a:lumOff val="50000"/>
                  </a:prstClr>
                </a:solidFill>
              </a:rPr>
              <a:t>created each time they requested</a:t>
            </a:r>
            <a:endParaRPr lang="en-US" dirty="0"/>
          </a:p>
          <a:p>
            <a:r>
              <a:rPr lang="en-US" dirty="0"/>
              <a:t>Scoped – </a:t>
            </a:r>
            <a:r>
              <a:rPr lang="en-US" dirty="0">
                <a:solidFill>
                  <a:prstClr val="black">
                    <a:lumMod val="50000"/>
                    <a:lumOff val="50000"/>
                  </a:prstClr>
                </a:solidFill>
              </a:rPr>
              <a:t>created once per request</a:t>
            </a:r>
            <a:endParaRPr lang="en-US" dirty="0"/>
          </a:p>
          <a:p>
            <a:r>
              <a:rPr lang="en-US" dirty="0"/>
              <a:t>Singleton - </a:t>
            </a:r>
            <a:r>
              <a:rPr lang="en-US" dirty="0">
                <a:solidFill>
                  <a:prstClr val="black">
                    <a:lumMod val="50000"/>
                    <a:lumOff val="50000"/>
                  </a:prstClr>
                </a:solidFill>
              </a:rPr>
              <a:t>created first time they requested, and then every subsequent request will use the same instance</a:t>
            </a:r>
          </a:p>
        </p:txBody>
      </p:sp>
    </p:spTree>
    <p:extLst>
      <p:ext uri="{BB962C8B-B14F-4D97-AF65-F5344CB8AC3E}">
        <p14:creationId xmlns:p14="http://schemas.microsoft.com/office/powerpoint/2010/main" val="184231039"/>
      </p:ext>
    </p:extLst>
  </p:cSld>
  <p:clrMapOvr>
    <a:masterClrMapping/>
  </p:clrMapOvr>
</p:sld>
</file>

<file path=ppt/theme/theme1.xml><?xml version="1.0" encoding="utf-8"?>
<a:theme xmlns:a="http://schemas.openxmlformats.org/drawingml/2006/main" name="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1365</TotalTime>
  <Words>574</Words>
  <Application>Microsoft Office PowerPoint</Application>
  <PresentationFormat>Widescreen</PresentationFormat>
  <Paragraphs>87</Paragraphs>
  <Slides>12</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Lucida Sans</vt:lpstr>
      <vt:lpstr>Lucida Sans </vt:lpstr>
      <vt:lpstr>Office Theme</vt:lpstr>
      <vt:lpstr>Document</vt:lpstr>
      <vt:lpstr>PowerPoint Presentation</vt:lpstr>
      <vt:lpstr>Dependency Injection (DI)</vt:lpstr>
      <vt:lpstr>Dependency Inversion Principle (DIP)</vt:lpstr>
      <vt:lpstr>Inversion of Control (IoC)</vt:lpstr>
      <vt:lpstr>Dependency Injection</vt:lpstr>
      <vt:lpstr>Traditional Code vs DI</vt:lpstr>
      <vt:lpstr>Apply DIP</vt:lpstr>
      <vt:lpstr>Apply IoC (asp.net core)</vt:lpstr>
      <vt:lpstr>Lifetime</vt:lpstr>
      <vt:lpstr>Benefits</vt:lpstr>
      <vt:lpstr>Resources</vt:lpstr>
      <vt:lpstr>Thank you</vt:lpstr>
    </vt:vector>
  </TitlesOfParts>
  <Company>CareerBuilder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Moschoula Strevlou</dc:creator>
  <cp:lastModifiedBy>Dimitris Deligiorgis</cp:lastModifiedBy>
  <cp:revision>216</cp:revision>
  <dcterms:created xsi:type="dcterms:W3CDTF">2018-01-12T07:22:47Z</dcterms:created>
  <dcterms:modified xsi:type="dcterms:W3CDTF">2018-06-12T17:13:06Z</dcterms:modified>
</cp:coreProperties>
</file>