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5"/>
  </p:notesMasterIdLst>
  <p:sldIdLst>
    <p:sldId id="256" r:id="rId2"/>
    <p:sldId id="328" r:id="rId3"/>
    <p:sldId id="329" r:id="rId4"/>
    <p:sldId id="332" r:id="rId5"/>
    <p:sldId id="322" r:id="rId6"/>
    <p:sldId id="325" r:id="rId7"/>
    <p:sldId id="323" r:id="rId8"/>
    <p:sldId id="324" r:id="rId9"/>
    <p:sldId id="326" r:id="rId10"/>
    <p:sldId id="331" r:id="rId11"/>
    <p:sldId id="327" r:id="rId12"/>
    <p:sldId id="330"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AB6D8"/>
    <a:srgbClr val="009B74"/>
    <a:srgbClr val="182642"/>
    <a:srgbClr val="F1F1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3513" autoAdjust="0"/>
  </p:normalViewPr>
  <p:slideViewPr>
    <p:cSldViewPr snapToGrid="0">
      <p:cViewPr varScale="1">
        <p:scale>
          <a:sx n="107" d="100"/>
          <a:sy n="107" d="100"/>
        </p:scale>
        <p:origin x="75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812FB-F91B-43A8-93CC-C775265DBD4C}"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1667-F749-447D-B574-B24011B0106B}" type="slidenum">
              <a:rPr lang="en-US" smtClean="0"/>
              <a:t>‹#›</a:t>
            </a:fld>
            <a:endParaRPr lang="en-US"/>
          </a:p>
        </p:txBody>
      </p:sp>
    </p:spTree>
    <p:extLst>
      <p:ext uri="{BB962C8B-B14F-4D97-AF65-F5344CB8AC3E}">
        <p14:creationId xmlns:p14="http://schemas.microsoft.com/office/powerpoint/2010/main" val="107015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2383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12</a:t>
            </a:fld>
            <a:endParaRPr lang="en-US"/>
          </a:p>
        </p:txBody>
      </p:sp>
    </p:spTree>
    <p:extLst>
      <p:ext uri="{BB962C8B-B14F-4D97-AF65-F5344CB8AC3E}">
        <p14:creationId xmlns:p14="http://schemas.microsoft.com/office/powerpoint/2010/main" val="373883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DI is about how one object acquires a dependency. When a dependency is provided externally, then the system is using DI.</a:t>
            </a:r>
          </a:p>
          <a:p>
            <a:pPr marL="171450" indent="-171450" fontAlgn="base">
              <a:buFontTx/>
              <a:buChar char="-"/>
            </a:pP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marL="171450" indent="-171450" fontAlgn="base">
              <a:buFontTx/>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7698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37931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177948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35560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Small classes with single responsibility</a:t>
            </a:r>
            <a:endParaRPr lang="el-GR"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7</a:t>
            </a:fld>
            <a:endParaRPr lang="en-US"/>
          </a:p>
        </p:txBody>
      </p:sp>
    </p:spTree>
    <p:extLst>
      <p:ext uri="{BB962C8B-B14F-4D97-AF65-F5344CB8AC3E}">
        <p14:creationId xmlns:p14="http://schemas.microsoft.com/office/powerpoint/2010/main" val="207021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291152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192552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11</a:t>
            </a:fld>
            <a:endParaRPr lang="en-US"/>
          </a:p>
        </p:txBody>
      </p:sp>
    </p:spTree>
    <p:extLst>
      <p:ext uri="{BB962C8B-B14F-4D97-AF65-F5344CB8AC3E}">
        <p14:creationId xmlns:p14="http://schemas.microsoft.com/office/powerpoint/2010/main" val="182660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9" name="Picture Placeholder 31"/>
          <p:cNvPicPr>
            <a:picLocks noChangeAspect="1"/>
          </p:cNvPicPr>
          <p:nvPr userDrawn="1"/>
        </p:nvPicPr>
        <p:blipFill rotWithShape="1">
          <a:blip r:embed="rId2">
            <a:extLst>
              <a:ext uri="{28A0092B-C50C-407E-A947-70E740481C1C}">
                <a14:useLocalDpi xmlns:a14="http://schemas.microsoft.com/office/drawing/2010/main" val="0"/>
              </a:ext>
            </a:extLst>
          </a:blip>
          <a:srcRect t="7221" b="28414"/>
          <a:stretch/>
        </p:blipFill>
        <p:spPr>
          <a:xfrm>
            <a:off x="-14453" y="0"/>
            <a:ext cx="12206452" cy="5175422"/>
          </a:xfrm>
          <a:prstGeom prst="rect">
            <a:avLst/>
          </a:prstGeom>
        </p:spPr>
      </p:pic>
      <p:sp>
        <p:nvSpPr>
          <p:cNvPr id="17" name="Rectangle 16"/>
          <p:cNvSpPr/>
          <p:nvPr userDrawn="1"/>
        </p:nvSpPr>
        <p:spPr>
          <a:xfrm>
            <a:off x="-1" y="5168315"/>
            <a:ext cx="12203245" cy="1379016"/>
          </a:xfrm>
          <a:prstGeom prst="rect">
            <a:avLst/>
          </a:prstGeom>
          <a:solidFill>
            <a:srgbClr val="F1F1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type="body" idx="1"/>
          </p:nvPr>
        </p:nvSpPr>
        <p:spPr>
          <a:xfrm>
            <a:off x="495299" y="4391985"/>
            <a:ext cx="7490003" cy="605783"/>
          </a:xfrm>
        </p:spPr>
        <p:txBody>
          <a:bodyPr>
            <a:normAutofit/>
          </a:bodyPr>
          <a:lstStyle>
            <a:lvl1pPr marL="0" indent="0" algn="l">
              <a:buNone/>
              <a:defRPr lang="en-US" dirty="0">
                <a:solidFill>
                  <a:schemeClr val="bg1"/>
                </a:solidFill>
              </a:defRPr>
            </a:lvl1pPr>
          </a:lstStyle>
          <a:p>
            <a:endParaRPr lang="en-US" dirty="0"/>
          </a:p>
        </p:txBody>
      </p:sp>
      <p:sp>
        <p:nvSpPr>
          <p:cNvPr id="14" name="Shape 34"/>
          <p:cNvSpPr/>
          <p:nvPr/>
        </p:nvSpPr>
        <p:spPr>
          <a:xfrm rot="10800000">
            <a:off x="-11246" y="6540224"/>
            <a:ext cx="12203245" cy="329014"/>
          </a:xfrm>
          <a:prstGeom prst="rect">
            <a:avLst/>
          </a:prstGeom>
          <a:solidFill>
            <a:srgbClr val="4AB6D8"/>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18" name="Rectangle 17"/>
          <p:cNvSpPr/>
          <p:nvPr userDrawn="1"/>
        </p:nvSpPr>
        <p:spPr>
          <a:xfrm>
            <a:off x="339389" y="6587811"/>
            <a:ext cx="1438214" cy="215444"/>
          </a:xfrm>
          <a:prstGeom prst="rect">
            <a:avLst/>
          </a:prstGeom>
        </p:spPr>
        <p:txBody>
          <a:bodyPr wrap="none">
            <a:spAutoFit/>
          </a:bodyPr>
          <a:lstStyle/>
          <a:p>
            <a:pPr lvl="0" algn="l"/>
            <a:fld id="{28C490BA-722E-45E9-AC52-497E3BC3EA8D}" type="datetime1">
              <a:rPr lang="en-US" sz="800" smtClean="0">
                <a:solidFill>
                  <a:schemeClr val="bg1"/>
                </a:solidFill>
                <a:cs typeface="Arial"/>
              </a:rPr>
              <a:pPr lvl="0" algn="l"/>
              <a:t>6/15/2018</a:t>
            </a:fld>
            <a:r>
              <a:rPr lang="en-US" sz="800" dirty="0">
                <a:solidFill>
                  <a:schemeClr val="bg1"/>
                </a:solidFill>
                <a:cs typeface="Arial"/>
              </a:rPr>
              <a:t> © 2017 by kariera.gr</a:t>
            </a:r>
          </a:p>
        </p:txBody>
      </p:sp>
      <p:sp>
        <p:nvSpPr>
          <p:cNvPr id="24" name="Text Placeholder 23"/>
          <p:cNvSpPr>
            <a:spLocks noGrp="1"/>
          </p:cNvSpPr>
          <p:nvPr>
            <p:ph type="body" sz="quarter" idx="10"/>
          </p:nvPr>
        </p:nvSpPr>
        <p:spPr>
          <a:xfrm>
            <a:off x="495299" y="1600200"/>
            <a:ext cx="7489825" cy="2651125"/>
          </a:xfrm>
        </p:spPr>
        <p:txBody>
          <a:bodyPr anchor="b">
            <a:normAutofit/>
          </a:bodyPr>
          <a:lstStyle>
            <a:lvl1pPr marL="0" indent="0" algn="l" defTabSz="914400" rtl="0" eaLnBrk="1" latinLnBrk="0" hangingPunct="1">
              <a:lnSpc>
                <a:spcPct val="90000"/>
              </a:lnSpc>
              <a:spcBef>
                <a:spcPct val="0"/>
              </a:spcBef>
              <a:buNone/>
              <a:defRPr lang="en-US" sz="5400" b="1" kern="1200" baseline="0" dirty="0">
                <a:solidFill>
                  <a:schemeClr val="bg1"/>
                </a:solidFill>
                <a:latin typeface="+mj-lt"/>
                <a:ea typeface="+mn-ea"/>
                <a:cs typeface="Rockwell"/>
              </a:defRPr>
            </a:lvl1pPr>
          </a:lstStyle>
          <a:p>
            <a:pPr lvl="0"/>
            <a:endParaRPr lang="en-US" dirty="0"/>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2852" y="5623733"/>
            <a:ext cx="2933595" cy="468180"/>
          </a:xfrm>
          <a:prstGeom prst="rect">
            <a:avLst/>
          </a:prstGeom>
        </p:spPr>
      </p:pic>
    </p:spTree>
    <p:extLst>
      <p:ext uri="{BB962C8B-B14F-4D97-AF65-F5344CB8AC3E}">
        <p14:creationId xmlns:p14="http://schemas.microsoft.com/office/powerpoint/2010/main" val="418586643"/>
      </p:ext>
    </p:extLst>
  </p:cSld>
  <p:clrMapOvr>
    <a:masterClrMapping/>
  </p:clrMapOvr>
  <p:extLst mod="1">
    <p:ext uri="{DCECCB84-F9BA-43D5-87BE-67443E8EF086}">
      <p15:sldGuideLst xmlns:p15="http://schemas.microsoft.com/office/powerpoint/2012/main">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 Softwar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700" y="6390744"/>
            <a:ext cx="1872000" cy="272374"/>
          </a:xfrm>
          <a:prstGeom prst="rect">
            <a:avLst/>
          </a:prstGeom>
        </p:spPr>
      </p:pic>
      <p:sp>
        <p:nvSpPr>
          <p:cNvPr id="10" name="Text Placeholder 2"/>
          <p:cNvSpPr>
            <a:spLocks noGrp="1"/>
          </p:cNvSpPr>
          <p:nvPr>
            <p:ph type="body" idx="1" hasCustomPrompt="1"/>
          </p:nvPr>
        </p:nvSpPr>
        <p:spPr>
          <a:xfrm>
            <a:off x="10048873" y="6042356"/>
            <a:ext cx="1724026" cy="307012"/>
          </a:xfrm>
        </p:spPr>
        <p:txBody>
          <a:bodyPr anchor="b">
            <a:noAutofit/>
          </a:bodyPr>
          <a:lstStyle>
            <a:lvl1pPr marL="0" indent="0" algn="r">
              <a:buNone/>
              <a:defRPr sz="1400">
                <a:solidFill>
                  <a:srgbClr val="7F7F7F"/>
                </a:solidFill>
              </a:defRPr>
            </a:lvl1pPr>
          </a:lstStyle>
          <a:p>
            <a:r>
              <a:rPr lang="en-US" dirty="0"/>
              <a:t>Powered by:</a:t>
            </a:r>
          </a:p>
        </p:txBody>
      </p:sp>
    </p:spTree>
    <p:extLst>
      <p:ext uri="{BB962C8B-B14F-4D97-AF65-F5344CB8AC3E}">
        <p14:creationId xmlns:p14="http://schemas.microsoft.com/office/powerpoint/2010/main" val="279326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AB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 Placeholder 2"/>
          <p:cNvSpPr>
            <a:spLocks noGrp="1"/>
          </p:cNvSpPr>
          <p:nvPr>
            <p:ph type="body" idx="1" hasCustomPrompt="1"/>
          </p:nvPr>
        </p:nvSpPr>
        <p:spPr>
          <a:xfrm>
            <a:off x="10048873" y="6042356"/>
            <a:ext cx="1724026" cy="307012"/>
          </a:xfrm>
        </p:spPr>
        <p:txBody>
          <a:bodyPr anchor="b">
            <a:noAutofit/>
          </a:bodyPr>
          <a:lstStyle>
            <a:lvl1pPr marL="0" indent="0" algn="r">
              <a:buNone/>
              <a:defRPr sz="1400">
                <a:solidFill>
                  <a:schemeClr val="bg1"/>
                </a:solidFill>
              </a:defRPr>
            </a:lvl1pPr>
          </a:lstStyle>
          <a:p>
            <a:r>
              <a:rPr lang="en-US" dirty="0"/>
              <a:t>Powered by:</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700" y="6390744"/>
            <a:ext cx="1871999" cy="272374"/>
          </a:xfrm>
          <a:prstGeom prst="rect">
            <a:avLst/>
          </a:prstGeom>
        </p:spPr>
      </p:pic>
    </p:spTree>
    <p:extLst>
      <p:ext uri="{BB962C8B-B14F-4D97-AF65-F5344CB8AC3E}">
        <p14:creationId xmlns:p14="http://schemas.microsoft.com/office/powerpoint/2010/main" val="306348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ack">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AB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cs typeface="Arial"/>
              </a:rPr>
              <a:t>© 2017  by kariera.gr</a:t>
            </a:r>
          </a:p>
        </p:txBody>
      </p:sp>
      <p:sp>
        <p:nvSpPr>
          <p:cNvPr id="6" name="Text Placeholder 2"/>
          <p:cNvSpPr>
            <a:spLocks noGrp="1"/>
          </p:cNvSpPr>
          <p:nvPr>
            <p:ph type="body" idx="1"/>
          </p:nvPr>
        </p:nvSpPr>
        <p:spPr>
          <a:xfrm>
            <a:off x="495299" y="4384431"/>
            <a:ext cx="11201401" cy="1787768"/>
          </a:xfrm>
        </p:spPr>
        <p:txBody>
          <a:bodyPr>
            <a:normAutofit/>
          </a:bodyPr>
          <a:lstStyle>
            <a:lvl1pPr marL="0" indent="0" algn="l">
              <a:buNone/>
              <a:defRPr sz="2400">
                <a:solidFill>
                  <a:schemeClr val="bg1"/>
                </a:solidFill>
              </a:defRPr>
            </a:lvl1pPr>
          </a:lstStyle>
          <a:p>
            <a:endParaRPr lang="en-US" dirty="0"/>
          </a:p>
        </p:txBody>
      </p:sp>
      <p:sp>
        <p:nvSpPr>
          <p:cNvPr id="7" name="Text Placeholder 2"/>
          <p:cNvSpPr>
            <a:spLocks noGrp="1"/>
          </p:cNvSpPr>
          <p:nvPr>
            <p:ph type="body" idx="13"/>
          </p:nvPr>
        </p:nvSpPr>
        <p:spPr>
          <a:xfrm>
            <a:off x="495300" y="3316353"/>
            <a:ext cx="11201400" cy="931553"/>
          </a:xfrm>
        </p:spPr>
        <p:txBody>
          <a:bodyPr wrap="square" anchor="t" anchorCtr="0">
            <a:normAutofit/>
          </a:bodyPr>
          <a:lstStyle>
            <a:lvl1pPr marL="0" indent="0" algn="l">
              <a:buNone/>
              <a:defRPr sz="5400" baseline="0">
                <a:solidFill>
                  <a:schemeClr val="bg1"/>
                </a:solidFill>
                <a:latin typeface="Rockwell"/>
                <a:cs typeface="Rockwell"/>
              </a:defRPr>
            </a:lvl1pPr>
          </a:lstStyle>
          <a:p>
            <a:endParaRPr lang="en-US" dirty="0"/>
          </a:p>
        </p:txBody>
      </p:sp>
    </p:spTree>
    <p:extLst>
      <p:ext uri="{BB962C8B-B14F-4D97-AF65-F5344CB8AC3E}">
        <p14:creationId xmlns:p14="http://schemas.microsoft.com/office/powerpoint/2010/main" val="40777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00200"/>
            <a:ext cx="11201400" cy="45719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0"/>
          </p:nvPr>
        </p:nvSpPr>
        <p:spPr/>
        <p:txBody>
          <a:bodyPr/>
          <a:lstStyle/>
          <a:p>
            <a:r>
              <a:rPr lang="en-US" dirty="0">
                <a:cs typeface="Arial"/>
              </a:rPr>
              <a:t>© 2017  by kariera.gr</a:t>
            </a:r>
          </a:p>
        </p:txBody>
      </p:sp>
      <p:sp>
        <p:nvSpPr>
          <p:cNvPr id="9" name="Slide Number Placeholder 8"/>
          <p:cNvSpPr>
            <a:spLocks noGrp="1"/>
          </p:cNvSpPr>
          <p:nvPr>
            <p:ph type="sldNum" sz="quarter" idx="11"/>
          </p:nvPr>
        </p:nvSpPr>
        <p:spPr/>
        <p:txBody>
          <a:bodyPr/>
          <a:lstStyle/>
          <a:p>
            <a:fld id="{FED92A7F-29E5-4B3A-AAED-FC3768733BF1}"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864918861"/>
      </p:ext>
    </p:extLst>
  </p:cSld>
  <p:clrMapOvr>
    <a:masterClrMapping/>
  </p:clrMapOvr>
  <p:extLst mod="1">
    <p:ext uri="{DCECCB84-F9BA-43D5-87BE-67443E8EF086}">
      <p15:sldGuideLst xmlns:p15="http://schemas.microsoft.com/office/powerpoint/2012/main">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with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12192000" cy="6858000"/>
          </a:xfrm>
        </p:spPr>
        <p:txBody>
          <a:bodyPr/>
          <a:lstStyle/>
          <a:p>
            <a:endParaRPr lang="en-US" dirty="0"/>
          </a:p>
        </p:txBody>
      </p:sp>
      <p:sp>
        <p:nvSpPr>
          <p:cNvPr id="10" name="Text Placeholder 2"/>
          <p:cNvSpPr>
            <a:spLocks noGrp="1"/>
          </p:cNvSpPr>
          <p:nvPr>
            <p:ph type="body" idx="13"/>
          </p:nvPr>
        </p:nvSpPr>
        <p:spPr>
          <a:xfrm>
            <a:off x="495300" y="1615440"/>
            <a:ext cx="5029200" cy="2651760"/>
          </a:xfrm>
        </p:spPr>
        <p:txBody>
          <a:bodyPr wrap="square" tIns="0" anchor="t" anchorCtr="0">
            <a:spAutoFit/>
          </a:bodyPr>
          <a:lstStyle>
            <a:lvl1pPr marL="0" indent="0" algn="l" defTabSz="914400" rtl="0" eaLnBrk="1" latinLnBrk="0" hangingPunct="1">
              <a:lnSpc>
                <a:spcPct val="90000"/>
              </a:lnSpc>
              <a:spcBef>
                <a:spcPct val="0"/>
              </a:spcBef>
              <a:buNone/>
              <a:defRPr lang="en-US" sz="3200" kern="1200" baseline="0" dirty="0">
                <a:solidFill>
                  <a:schemeClr val="bg1"/>
                </a:solidFill>
                <a:latin typeface="Rockwell" panose="02060603020205020403" pitchFamily="18" charset="0"/>
                <a:ea typeface="+mj-ea"/>
                <a:cs typeface="+mj-cs"/>
              </a:defRPr>
            </a:lvl1pPr>
          </a:lstStyle>
          <a:p>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666294636"/>
      </p:ext>
    </p:extLst>
  </p:cSld>
  <p:clrMapOvr>
    <a:masterClrMapping/>
  </p:clrMapOvr>
  <p:extLst mod="1">
    <p:ext uri="{DCECCB84-F9BA-43D5-87BE-67443E8EF086}">
      <p15:sldGuideLst xmlns:p15="http://schemas.microsoft.com/office/powerpoint/2012/main">
        <p15:guide id="1" orient="horz" pos="27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5557" y="1600200"/>
            <a:ext cx="551424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600200"/>
            <a:ext cx="5514242"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413071007"/>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right text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5557" y="1600200"/>
            <a:ext cx="3720079"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5"/>
          <p:cNvSpPr>
            <a:spLocks noGrp="1"/>
          </p:cNvSpPr>
          <p:nvPr>
            <p:ph type="pic" sz="quarter" idx="12"/>
          </p:nvPr>
        </p:nvSpPr>
        <p:spPr>
          <a:xfrm>
            <a:off x="4378036" y="1600200"/>
            <a:ext cx="7318664" cy="4576763"/>
          </a:xfrm>
        </p:spPr>
        <p:txBody>
          <a:bodyPr/>
          <a:lstStyle/>
          <a:p>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963966144"/>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76621" y="1600200"/>
            <a:ext cx="3720079"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5"/>
          <p:cNvSpPr>
            <a:spLocks noGrp="1"/>
          </p:cNvSpPr>
          <p:nvPr>
            <p:ph type="pic" sz="quarter" idx="12"/>
          </p:nvPr>
        </p:nvSpPr>
        <p:spPr>
          <a:xfrm>
            <a:off x="495300" y="1600200"/>
            <a:ext cx="7318664" cy="4576763"/>
          </a:xfrm>
        </p:spPr>
        <p:txBody>
          <a:bodyPr/>
          <a:lstStyle/>
          <a:p>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913150169"/>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5558" y="1600200"/>
            <a:ext cx="549201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0200"/>
            <a:ext cx="55142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sz="half" idx="13"/>
          </p:nvPr>
        </p:nvSpPr>
        <p:spPr>
          <a:xfrm>
            <a:off x="505557" y="2567354"/>
            <a:ext cx="5514243" cy="3609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172200" y="2567354"/>
            <a:ext cx="5514242" cy="3609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4"/>
          </p:nvPr>
        </p:nvSpPr>
        <p:spPr/>
        <p:txBody>
          <a:bodyPr/>
          <a:lstStyle/>
          <a:p>
            <a:r>
              <a:rPr lang="en-US" dirty="0">
                <a:cs typeface="Arial"/>
              </a:rPr>
              <a:t>© 2017  by kariera.gr</a:t>
            </a:r>
          </a:p>
        </p:txBody>
      </p:sp>
      <p:sp>
        <p:nvSpPr>
          <p:cNvPr id="7" name="Slide Number Placeholder 6"/>
          <p:cNvSpPr>
            <a:spLocks noGrp="1"/>
          </p:cNvSpPr>
          <p:nvPr>
            <p:ph type="sldNum" sz="quarter" idx="15"/>
          </p:nvPr>
        </p:nvSpPr>
        <p:spPr/>
        <p:txBody>
          <a:bodyPr/>
          <a:lstStyle/>
          <a:p>
            <a:fld id="{FED92A7F-29E5-4B3A-AAED-FC3768733BF1}"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1821573571"/>
      </p:ext>
    </p:extLst>
  </p:cSld>
  <p:clrMapOvr>
    <a:masterClrMapping/>
  </p:clrMapOvr>
  <p:extLst mod="1">
    <p:ext uri="{DCECCB84-F9BA-43D5-87BE-67443E8EF086}">
      <p15:sldGuideLst xmlns:p15="http://schemas.microsoft.com/office/powerpoint/2012/main">
        <p15:guide id="1" orient="horz" pos="3888">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placeholders">
    <p:spTree>
      <p:nvGrpSpPr>
        <p:cNvPr id="1" name=""/>
        <p:cNvGrpSpPr/>
        <p:nvPr/>
      </p:nvGrpSpPr>
      <p:grpSpPr>
        <a:xfrm>
          <a:off x="0" y="0"/>
          <a:ext cx="0" cy="0"/>
          <a:chOff x="0" y="0"/>
          <a:chExt cx="0" cy="0"/>
        </a:xfrm>
      </p:grpSpPr>
      <p:sp>
        <p:nvSpPr>
          <p:cNvPr id="7" name="Rectangle 6"/>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cs typeface="Arial"/>
              </a:rPr>
              <a:t>© 2017  by kariera.gr</a:t>
            </a:r>
          </a:p>
        </p:txBody>
      </p:sp>
      <p:sp>
        <p:nvSpPr>
          <p:cNvPr id="8" name="Slide Number Placeholder 7"/>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4"/>
          <p:cNvSpPr>
            <a:spLocks noGrp="1"/>
          </p:cNvSpPr>
          <p:nvPr>
            <p:ph type="pic" sz="quarter" idx="15"/>
          </p:nvPr>
        </p:nvSpPr>
        <p:spPr>
          <a:xfrm>
            <a:off x="495300" y="1676862"/>
            <a:ext cx="1920000" cy="900000"/>
          </a:xfrm>
          <a:solidFill>
            <a:schemeClr val="bg1"/>
          </a:solidFill>
          <a:effectLst>
            <a:outerShdw blurRad="88900" sx="105000" sy="105000" algn="ctr" rotWithShape="0">
              <a:prstClr val="black">
                <a:alpha val="20000"/>
              </a:prstClr>
            </a:outerShdw>
          </a:effectLst>
        </p:spPr>
        <p:txBody>
          <a:bodyPr anchor="ctr">
            <a:normAutofit/>
          </a:bodyPr>
          <a:lstStyle>
            <a:lvl1pPr marL="0" indent="0" algn="ctr">
              <a:buNone/>
              <a:defRPr/>
            </a:lvl1pPr>
          </a:lstStyle>
          <a:p>
            <a:endParaRPr lang="en-US" dirty="0"/>
          </a:p>
        </p:txBody>
      </p:sp>
      <p:sp>
        <p:nvSpPr>
          <p:cNvPr id="9" name="Picture Placeholder 4"/>
          <p:cNvSpPr>
            <a:spLocks noGrp="1"/>
          </p:cNvSpPr>
          <p:nvPr>
            <p:ph type="pic" sz="quarter" idx="16"/>
          </p:nvPr>
        </p:nvSpPr>
        <p:spPr>
          <a:xfrm>
            <a:off x="281565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0" name="Picture Placeholder 4"/>
          <p:cNvSpPr>
            <a:spLocks noGrp="1"/>
          </p:cNvSpPr>
          <p:nvPr>
            <p:ph type="pic" sz="quarter" idx="17"/>
          </p:nvPr>
        </p:nvSpPr>
        <p:spPr>
          <a:xfrm>
            <a:off x="513600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1" name="Picture Placeholder 4"/>
          <p:cNvSpPr>
            <a:spLocks noGrp="1"/>
          </p:cNvSpPr>
          <p:nvPr>
            <p:ph type="pic" sz="quarter" idx="18"/>
          </p:nvPr>
        </p:nvSpPr>
        <p:spPr>
          <a:xfrm>
            <a:off x="745635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2" name="Picture Placeholder 4"/>
          <p:cNvSpPr>
            <a:spLocks noGrp="1"/>
          </p:cNvSpPr>
          <p:nvPr>
            <p:ph type="pic" sz="quarter" idx="19"/>
          </p:nvPr>
        </p:nvSpPr>
        <p:spPr>
          <a:xfrm>
            <a:off x="977670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3" name="Picture Placeholder 4"/>
          <p:cNvSpPr>
            <a:spLocks noGrp="1"/>
          </p:cNvSpPr>
          <p:nvPr>
            <p:ph type="pic" sz="quarter" idx="20"/>
          </p:nvPr>
        </p:nvSpPr>
        <p:spPr>
          <a:xfrm>
            <a:off x="4953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4" name="Picture Placeholder 4"/>
          <p:cNvSpPr>
            <a:spLocks noGrp="1"/>
          </p:cNvSpPr>
          <p:nvPr>
            <p:ph type="pic" sz="quarter" idx="21"/>
          </p:nvPr>
        </p:nvSpPr>
        <p:spPr>
          <a:xfrm>
            <a:off x="281565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5" name="Picture Placeholder 4"/>
          <p:cNvSpPr>
            <a:spLocks noGrp="1"/>
          </p:cNvSpPr>
          <p:nvPr>
            <p:ph type="pic" sz="quarter" idx="22"/>
          </p:nvPr>
        </p:nvSpPr>
        <p:spPr>
          <a:xfrm>
            <a:off x="51360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6" name="Picture Placeholder 4"/>
          <p:cNvSpPr>
            <a:spLocks noGrp="1"/>
          </p:cNvSpPr>
          <p:nvPr>
            <p:ph type="pic" sz="quarter" idx="23"/>
          </p:nvPr>
        </p:nvSpPr>
        <p:spPr>
          <a:xfrm>
            <a:off x="745635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7" name="Picture Placeholder 4"/>
          <p:cNvSpPr>
            <a:spLocks noGrp="1"/>
          </p:cNvSpPr>
          <p:nvPr>
            <p:ph type="pic" sz="quarter" idx="24"/>
          </p:nvPr>
        </p:nvSpPr>
        <p:spPr>
          <a:xfrm>
            <a:off x="97767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8" name="Picture Placeholder 4"/>
          <p:cNvSpPr>
            <a:spLocks noGrp="1"/>
          </p:cNvSpPr>
          <p:nvPr>
            <p:ph type="pic" sz="quarter" idx="25"/>
          </p:nvPr>
        </p:nvSpPr>
        <p:spPr>
          <a:xfrm>
            <a:off x="4953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9" name="Picture Placeholder 4"/>
          <p:cNvSpPr>
            <a:spLocks noGrp="1"/>
          </p:cNvSpPr>
          <p:nvPr>
            <p:ph type="pic" sz="quarter" idx="26"/>
          </p:nvPr>
        </p:nvSpPr>
        <p:spPr>
          <a:xfrm>
            <a:off x="281565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0" name="Picture Placeholder 4"/>
          <p:cNvSpPr>
            <a:spLocks noGrp="1"/>
          </p:cNvSpPr>
          <p:nvPr>
            <p:ph type="pic" sz="quarter" idx="27"/>
          </p:nvPr>
        </p:nvSpPr>
        <p:spPr>
          <a:xfrm>
            <a:off x="51360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1" name="Picture Placeholder 4"/>
          <p:cNvSpPr>
            <a:spLocks noGrp="1"/>
          </p:cNvSpPr>
          <p:nvPr>
            <p:ph type="pic" sz="quarter" idx="28"/>
          </p:nvPr>
        </p:nvSpPr>
        <p:spPr>
          <a:xfrm>
            <a:off x="745635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2" name="Picture Placeholder 4"/>
          <p:cNvSpPr>
            <a:spLocks noGrp="1"/>
          </p:cNvSpPr>
          <p:nvPr>
            <p:ph type="pic" sz="quarter" idx="29"/>
          </p:nvPr>
        </p:nvSpPr>
        <p:spPr>
          <a:xfrm>
            <a:off x="97767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3" name="Picture Placeholder 4"/>
          <p:cNvSpPr>
            <a:spLocks noGrp="1"/>
          </p:cNvSpPr>
          <p:nvPr>
            <p:ph type="pic" sz="quarter" idx="30"/>
          </p:nvPr>
        </p:nvSpPr>
        <p:spPr>
          <a:xfrm>
            <a:off x="4953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4" name="Picture Placeholder 4"/>
          <p:cNvSpPr>
            <a:spLocks noGrp="1"/>
          </p:cNvSpPr>
          <p:nvPr>
            <p:ph type="pic" sz="quarter" idx="31"/>
          </p:nvPr>
        </p:nvSpPr>
        <p:spPr>
          <a:xfrm>
            <a:off x="281565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5" name="Picture Placeholder 4"/>
          <p:cNvSpPr>
            <a:spLocks noGrp="1"/>
          </p:cNvSpPr>
          <p:nvPr>
            <p:ph type="pic" sz="quarter" idx="32"/>
          </p:nvPr>
        </p:nvSpPr>
        <p:spPr>
          <a:xfrm>
            <a:off x="51360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6" name="Picture Placeholder 4"/>
          <p:cNvSpPr>
            <a:spLocks noGrp="1"/>
          </p:cNvSpPr>
          <p:nvPr>
            <p:ph type="pic" sz="quarter" idx="33"/>
          </p:nvPr>
        </p:nvSpPr>
        <p:spPr>
          <a:xfrm>
            <a:off x="745635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7" name="Picture Placeholder 4"/>
          <p:cNvSpPr>
            <a:spLocks noGrp="1"/>
          </p:cNvSpPr>
          <p:nvPr>
            <p:ph type="pic" sz="quarter" idx="34"/>
          </p:nvPr>
        </p:nvSpPr>
        <p:spPr>
          <a:xfrm>
            <a:off x="97767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127169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Software">
    <p:spTree>
      <p:nvGrpSpPr>
        <p:cNvPr id="1" name=""/>
        <p:cNvGrpSpPr/>
        <p:nvPr/>
      </p:nvGrpSpPr>
      <p:grpSpPr>
        <a:xfrm>
          <a:off x="0" y="0"/>
          <a:ext cx="0" cy="0"/>
          <a:chOff x="0" y="0"/>
          <a:chExt cx="0" cy="0"/>
        </a:xfrm>
      </p:grpSpPr>
      <p:sp>
        <p:nvSpPr>
          <p:cNvPr id="7" name="Rectangle 6"/>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cs typeface="Arial"/>
              </a:rPr>
              <a:t>© 2017  by kariera.gr</a:t>
            </a:r>
          </a:p>
        </p:txBody>
      </p:sp>
      <p:sp>
        <p:nvSpPr>
          <p:cNvPr id="8" name="Slide Number Placeholder 7"/>
          <p:cNvSpPr>
            <a:spLocks noGrp="1"/>
          </p:cNvSpPr>
          <p:nvPr>
            <p:ph type="sldNum" sz="quarter" idx="11"/>
          </p:nvPr>
        </p:nvSpPr>
        <p:spPr/>
        <p:txBody>
          <a:bodyPr/>
          <a:lstStyle/>
          <a:p>
            <a:fld id="{FED92A7F-29E5-4B3A-AAED-FC3768733BF1}"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53051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1463;MIO_UPDATE=True;MIO_VERSION=29.09.2015 09:24:53;MIO_DBID=13AFE5B2-300B-4455-88B7-51C17E0F218E;MIO_LASTDOWNLOADED=09.10.2015 12:03:08;MIO_OBJECTNAME=Master Office Theme;MIO_LASTEDITORNAME=Karsten Borgmann">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63636"/>
            <a:ext cx="11201400" cy="968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0"/>
            <a:ext cx="11201400" cy="45719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err="1"/>
              <a:t>Thirdlevel</a:t>
            </a:r>
            <a:endParaRPr lang="en-US" dirty="0"/>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rgbClr val="7F7F7F"/>
                </a:solidFill>
                <a:latin typeface="+mj-lt"/>
              </a:defRPr>
            </a:lvl1pPr>
          </a:lstStyle>
          <a:p>
            <a:r>
              <a:rPr lang="en-US" dirty="0">
                <a:cs typeface="Arial"/>
              </a:rPr>
              <a:t>© 2017  by kariera.gr</a:t>
            </a:r>
          </a:p>
        </p:txBody>
      </p:sp>
      <p:sp>
        <p:nvSpPr>
          <p:cNvPr id="6" name="Slide Number Placeholder 5"/>
          <p:cNvSpPr>
            <a:spLocks noGrp="1"/>
          </p:cNvSpPr>
          <p:nvPr>
            <p:ph type="sldNum" sz="quarter" idx="4"/>
          </p:nvPr>
        </p:nvSpPr>
        <p:spPr>
          <a:xfrm>
            <a:off x="497507" y="6356349"/>
            <a:ext cx="2743200" cy="365125"/>
          </a:xfrm>
          <a:prstGeom prst="rect">
            <a:avLst/>
          </a:prstGeom>
        </p:spPr>
        <p:txBody>
          <a:bodyPr vert="horz" lIns="91440" tIns="45720" rIns="91440" bIns="45720" rtlCol="0" anchor="ctr"/>
          <a:lstStyle>
            <a:lvl1pPr algn="l">
              <a:defRPr sz="1000">
                <a:solidFill>
                  <a:schemeClr val="bg2">
                    <a:lumMod val="50000"/>
                  </a:schemeClr>
                </a:solidFill>
                <a:latin typeface="+mj-lt"/>
              </a:defRPr>
            </a:lvl1pPr>
          </a:lstStyle>
          <a:p>
            <a:fld id="{FED92A7F-29E5-4B3A-AAED-FC3768733BF1}" type="slidenum">
              <a:rPr lang="en-US" smtClean="0"/>
              <a:pPr/>
              <a:t>‹#›</a:t>
            </a:fld>
            <a:endParaRPr lang="en-US" dirty="0"/>
          </a:p>
        </p:txBody>
      </p:sp>
      <p:sp>
        <p:nvSpPr>
          <p:cNvPr id="4" name="empower - DO NOT DELETE!!!" hidden="1"/>
          <p:cNvSpPr/>
          <p:nvPr userDrawn="1">
            <p:custDataLst>
              <p:tags r:id="rId14"/>
            </p:custDataLst>
          </p:nvPr>
        </p:nvSpPr>
        <p:spPr>
          <a:xfrm>
            <a:off x="-1270000" y="-127000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632955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1" r:id="rId10"/>
    <p:sldLayoutId id="2147483700" r:id="rId11"/>
    <p:sldLayoutId id="2147483702" r:id="rId12"/>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8">
          <p15:clr>
            <a:srgbClr val="F26B43"/>
          </p15:clr>
        </p15:guide>
        <p15:guide id="2" pos="73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2.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martinfowler.com/articles/injection.html" TargetMode="External"/><Relationship Id="rId4" Type="http://schemas.openxmlformats.org/officeDocument/2006/relationships/hyperlink" Target="https://martinfowler.com/articles/dipInTheWild.html#YouMeanDependencyInversionRigh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Dimitris Deligiorgis</a:t>
            </a:r>
          </a:p>
        </p:txBody>
      </p:sp>
      <p:sp>
        <p:nvSpPr>
          <p:cNvPr id="3" name="Text Placeholder 2"/>
          <p:cNvSpPr>
            <a:spLocks noGrp="1"/>
          </p:cNvSpPr>
          <p:nvPr>
            <p:ph type="body" sz="quarter" idx="10"/>
          </p:nvPr>
        </p:nvSpPr>
        <p:spPr/>
        <p:txBody>
          <a:bodyPr/>
          <a:lstStyle/>
          <a:p>
            <a:r>
              <a:rPr lang="en-US" dirty="0"/>
              <a:t>Dependency Injection</a:t>
            </a:r>
          </a:p>
        </p:txBody>
      </p:sp>
    </p:spTree>
    <p:extLst>
      <p:ext uri="{BB962C8B-B14F-4D97-AF65-F5344CB8AC3E}">
        <p14:creationId xmlns:p14="http://schemas.microsoft.com/office/powerpoint/2010/main" val="399545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Lifetime</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sz="2400" b="1" dirty="0">
                <a:solidFill>
                  <a:prstClr val="black">
                    <a:lumMod val="50000"/>
                    <a:lumOff val="50000"/>
                  </a:prstClr>
                </a:solidFill>
                <a:latin typeface="+mn-lt"/>
              </a:rPr>
              <a:t>Transient</a:t>
            </a:r>
            <a:r>
              <a:rPr lang="en-US" sz="2400" dirty="0">
                <a:solidFill>
                  <a:prstClr val="black">
                    <a:lumMod val="50000"/>
                    <a:lumOff val="50000"/>
                  </a:prstClr>
                </a:solidFill>
                <a:latin typeface="+mn-lt"/>
              </a:rPr>
              <a:t> – created each time they requested</a:t>
            </a:r>
          </a:p>
          <a:p>
            <a:r>
              <a:rPr lang="en-US" sz="2400" b="1" dirty="0">
                <a:solidFill>
                  <a:prstClr val="black">
                    <a:lumMod val="50000"/>
                    <a:lumOff val="50000"/>
                  </a:prstClr>
                </a:solidFill>
                <a:latin typeface="+mn-lt"/>
              </a:rPr>
              <a:t>Scoped</a:t>
            </a:r>
            <a:r>
              <a:rPr lang="en-US" sz="2400" dirty="0">
                <a:solidFill>
                  <a:prstClr val="black">
                    <a:lumMod val="50000"/>
                    <a:lumOff val="50000"/>
                  </a:prstClr>
                </a:solidFill>
                <a:latin typeface="+mn-lt"/>
              </a:rPr>
              <a:t> – created once per request</a:t>
            </a:r>
          </a:p>
          <a:p>
            <a:r>
              <a:rPr lang="en-US" sz="2400" b="1" dirty="0">
                <a:solidFill>
                  <a:prstClr val="black">
                    <a:lumMod val="50000"/>
                    <a:lumOff val="50000"/>
                  </a:prstClr>
                </a:solidFill>
                <a:latin typeface="+mn-lt"/>
              </a:rPr>
              <a:t>Singleton</a:t>
            </a:r>
            <a:r>
              <a:rPr lang="en-US" sz="2400" dirty="0">
                <a:solidFill>
                  <a:prstClr val="black">
                    <a:lumMod val="50000"/>
                    <a:lumOff val="50000"/>
                  </a:prstClr>
                </a:solidFill>
                <a:latin typeface="+mn-lt"/>
              </a:rPr>
              <a:t> - created first time they requested, and then every subsequent request will use the same instance</a:t>
            </a:r>
          </a:p>
        </p:txBody>
      </p:sp>
    </p:spTree>
    <p:extLst>
      <p:ext uri="{BB962C8B-B14F-4D97-AF65-F5344CB8AC3E}">
        <p14:creationId xmlns:p14="http://schemas.microsoft.com/office/powerpoint/2010/main" val="18423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sz="2400" dirty="0">
                <a:solidFill>
                  <a:prstClr val="black">
                    <a:lumMod val="50000"/>
                    <a:lumOff val="50000"/>
                  </a:prstClr>
                </a:solidFill>
                <a:latin typeface="+mn-lt"/>
              </a:rPr>
              <a:t>Independency</a:t>
            </a:r>
          </a:p>
          <a:p>
            <a:r>
              <a:rPr lang="en-US" sz="2400" dirty="0">
                <a:solidFill>
                  <a:prstClr val="black">
                    <a:lumMod val="50000"/>
                    <a:lumOff val="50000"/>
                  </a:prstClr>
                </a:solidFill>
                <a:latin typeface="+mn-lt"/>
              </a:rPr>
              <a:t>Reusability</a:t>
            </a:r>
          </a:p>
          <a:p>
            <a:r>
              <a:rPr lang="en-US" sz="2400" dirty="0">
                <a:solidFill>
                  <a:prstClr val="black">
                    <a:lumMod val="50000"/>
                    <a:lumOff val="50000"/>
                  </a:prstClr>
                </a:solidFill>
                <a:latin typeface="+mn-lt"/>
              </a:rPr>
              <a:t>Interchangeability</a:t>
            </a:r>
          </a:p>
          <a:p>
            <a:r>
              <a:rPr lang="en-US" sz="2400" dirty="0">
                <a:solidFill>
                  <a:prstClr val="black">
                    <a:lumMod val="50000"/>
                    <a:lumOff val="50000"/>
                  </a:prstClr>
                </a:solidFill>
                <a:latin typeface="+mn-lt"/>
              </a:rPr>
              <a:t>Extensibility</a:t>
            </a:r>
          </a:p>
          <a:p>
            <a:r>
              <a:rPr lang="en-US" sz="2400" dirty="0">
                <a:solidFill>
                  <a:prstClr val="black">
                    <a:lumMod val="50000"/>
                    <a:lumOff val="50000"/>
                  </a:prstClr>
                </a:solidFill>
                <a:latin typeface="+mn-lt"/>
              </a:rPr>
              <a:t>Testability</a:t>
            </a:r>
          </a:p>
          <a:p>
            <a:r>
              <a:rPr lang="en-US" sz="2400" dirty="0">
                <a:solidFill>
                  <a:prstClr val="black">
                    <a:lumMod val="50000"/>
                    <a:lumOff val="50000"/>
                  </a:prstClr>
                </a:solidFill>
                <a:latin typeface="+mn-lt"/>
              </a:rPr>
              <a:t>Allows parallel work</a:t>
            </a:r>
          </a:p>
        </p:txBody>
      </p:sp>
    </p:spTree>
    <p:extLst>
      <p:ext uri="{BB962C8B-B14F-4D97-AF65-F5344CB8AC3E}">
        <p14:creationId xmlns:p14="http://schemas.microsoft.com/office/powerpoint/2010/main" val="237036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Resources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hlinkClick r:id="rId3"/>
              </a:rPr>
              <a:t>https://docs.microsoft.com/en-us/aspnet/core/fundamentals/dependency-injection?view=aspnetcore-2.1</a:t>
            </a:r>
            <a:endParaRPr lang="en-US" dirty="0"/>
          </a:p>
          <a:p>
            <a:r>
              <a:rPr lang="en-US" dirty="0">
                <a:hlinkClick r:id="rId4"/>
              </a:rPr>
              <a:t>https://martinfowler.com/articles/dipInTheWild.html#YouMeanDependencyInversionRight</a:t>
            </a:r>
            <a:endParaRPr lang="en-US" dirty="0"/>
          </a:p>
          <a:p>
            <a:r>
              <a:rPr lang="en-US" dirty="0">
                <a:hlinkClick r:id="rId5"/>
              </a:rPr>
              <a:t>https://www.martinfowler.com/articles/injection.html</a:t>
            </a:r>
            <a:endParaRPr lang="en-US" dirty="0"/>
          </a:p>
        </p:txBody>
      </p:sp>
    </p:spTree>
    <p:extLst>
      <p:ext uri="{BB962C8B-B14F-4D97-AF65-F5344CB8AC3E}">
        <p14:creationId xmlns:p14="http://schemas.microsoft.com/office/powerpoint/2010/main" val="339913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ln>
            <a:noFill/>
          </a:ln>
        </p:spPr>
        <p:txBody>
          <a:bodyPr/>
          <a:lstStyle/>
          <a:p>
            <a:endParaRPr lang="en-US"/>
          </a:p>
        </p:txBody>
      </p:sp>
      <p:sp>
        <p:nvSpPr>
          <p:cNvPr id="3" name="TextBox 2"/>
          <p:cNvSpPr txBox="1"/>
          <p:nvPr/>
        </p:nvSpPr>
        <p:spPr>
          <a:xfrm>
            <a:off x="752475" y="2486025"/>
            <a:ext cx="8010525" cy="769441"/>
          </a:xfrm>
          <a:prstGeom prst="rect">
            <a:avLst/>
          </a:prstGeom>
          <a:noFill/>
        </p:spPr>
        <p:txBody>
          <a:bodyPr wrap="square" rtlCol="0">
            <a:spAutoFit/>
          </a:bodyPr>
          <a:lstStyle/>
          <a:p>
            <a:r>
              <a:rPr lang="en-US" sz="4400" dirty="0">
                <a:solidFill>
                  <a:schemeClr val="bg1"/>
                </a:solidFill>
              </a:rPr>
              <a:t>THANK YOU </a:t>
            </a:r>
          </a:p>
        </p:txBody>
      </p:sp>
    </p:spTree>
    <p:extLst>
      <p:ext uri="{BB962C8B-B14F-4D97-AF65-F5344CB8AC3E}">
        <p14:creationId xmlns:p14="http://schemas.microsoft.com/office/powerpoint/2010/main" val="71340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How to explain?</a:t>
            </a:r>
            <a:endParaRPr lang="el-GR" dirty="0"/>
          </a:p>
        </p:txBody>
      </p:sp>
      <p:sp>
        <p:nvSpPr>
          <p:cNvPr id="6" name="Rectangle 5">
            <a:extLst>
              <a:ext uri="{FF2B5EF4-FFF2-40B4-BE49-F238E27FC236}">
                <a16:creationId xmlns:a16="http://schemas.microsoft.com/office/drawing/2014/main" id="{2DE58CB8-B101-4013-9051-42B5AF5626B5}"/>
              </a:ext>
            </a:extLst>
          </p:cNvPr>
          <p:cNvSpPr/>
          <p:nvPr/>
        </p:nvSpPr>
        <p:spPr>
          <a:xfrm>
            <a:off x="984870" y="1813173"/>
            <a:ext cx="10042966" cy="3231654"/>
          </a:xfrm>
          <a:prstGeom prst="rect">
            <a:avLst/>
          </a:prstGeom>
        </p:spPr>
        <p:txBody>
          <a:bodyPr wrap="square">
            <a:spAutoFit/>
          </a:bodyPr>
          <a:lstStyle/>
          <a:p>
            <a:pPr fontAlgn="base"/>
            <a:r>
              <a:rPr lang="en-US" sz="24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400" dirty="0">
                <a:solidFill>
                  <a:prstClr val="black">
                    <a:lumMod val="50000"/>
                    <a:lumOff val="50000"/>
                  </a:prstClr>
                </a:solidFill>
              </a:rPr>
              <a:t>What you should be doing </a:t>
            </a:r>
            <a:r>
              <a:rPr lang="en-US" sz="3200" dirty="0">
                <a:solidFill>
                  <a:schemeClr val="tx2"/>
                </a:solidFill>
              </a:rPr>
              <a:t>is stating a need, "I need something to drink with lunch,"</a:t>
            </a:r>
            <a:r>
              <a:rPr lang="en-US" sz="24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sz="2400" dirty="0">
                <a:solidFill>
                  <a:prstClr val="black">
                    <a:lumMod val="50000"/>
                    <a:lumOff val="50000"/>
                  </a:prstClr>
                </a:solidFill>
                <a:latin typeface="+mn-lt"/>
              </a:rPr>
              <a:t>A set of practices to build </a:t>
            </a:r>
            <a:r>
              <a:rPr lang="en-US" sz="2400" b="1" dirty="0">
                <a:solidFill>
                  <a:prstClr val="black">
                    <a:lumMod val="50000"/>
                    <a:lumOff val="50000"/>
                  </a:prstClr>
                </a:solidFill>
                <a:latin typeface="+mn-lt"/>
              </a:rPr>
              <a:t>loosely couple</a:t>
            </a:r>
            <a:r>
              <a:rPr lang="en-US" sz="2400" dirty="0">
                <a:solidFill>
                  <a:prstClr val="black">
                    <a:lumMod val="50000"/>
                    <a:lumOff val="50000"/>
                  </a:prstClr>
                </a:solidFill>
                <a:latin typeface="+mn-lt"/>
              </a:rPr>
              <a:t> applications</a:t>
            </a:r>
          </a:p>
          <a:p>
            <a:endParaRPr lang="en-US" sz="2000" dirty="0"/>
          </a:p>
          <a:p>
            <a:endParaRPr lang="en-US" sz="2000"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pPr>
              <a:lnSpc>
                <a:spcPct val="100000"/>
              </a:lnSpc>
              <a:buClr>
                <a:schemeClr val="accent1"/>
              </a:buClr>
            </a:pPr>
            <a:r>
              <a:rPr lang="en-US" sz="2400" dirty="0">
                <a:solidFill>
                  <a:prstClr val="black">
                    <a:lumMod val="50000"/>
                    <a:lumOff val="50000"/>
                  </a:prstClr>
                </a:solidFill>
              </a:rPr>
              <a:t>A library</a:t>
            </a:r>
          </a:p>
          <a:p>
            <a:pPr>
              <a:lnSpc>
                <a:spcPct val="100000"/>
              </a:lnSpc>
              <a:buClr>
                <a:schemeClr val="accent1"/>
              </a:buClr>
            </a:pPr>
            <a:r>
              <a:rPr lang="en-US" sz="2400" dirty="0">
                <a:solidFill>
                  <a:prstClr val="black">
                    <a:lumMod val="50000"/>
                    <a:lumOff val="50000"/>
                  </a:prstClr>
                </a:solidFill>
              </a:rPr>
              <a:t>A framework</a:t>
            </a:r>
          </a:p>
          <a:p>
            <a:pPr>
              <a:lnSpc>
                <a:spcPct val="100000"/>
              </a:lnSpc>
              <a:buClr>
                <a:schemeClr val="accent1"/>
              </a:buClr>
            </a:pPr>
            <a:r>
              <a:rPr lang="en-US" sz="2400" dirty="0">
                <a:solidFill>
                  <a:prstClr val="black">
                    <a:lumMod val="50000"/>
                    <a:lumOff val="50000"/>
                  </a:prstClr>
                </a:solidFill>
              </a:rPr>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pPr>
              <a:lnSpc>
                <a:spcPct val="100000"/>
              </a:lnSpc>
              <a:buClr>
                <a:schemeClr val="accent1"/>
              </a:buClr>
            </a:pPr>
            <a:r>
              <a:rPr lang="en-US" sz="2400" dirty="0">
                <a:solidFill>
                  <a:prstClr val="black">
                    <a:lumMod val="50000"/>
                    <a:lumOff val="50000"/>
                  </a:prstClr>
                </a:solidFill>
              </a:rPr>
              <a:t>A way of thinking</a:t>
            </a:r>
          </a:p>
          <a:p>
            <a:pPr>
              <a:lnSpc>
                <a:spcPct val="100000"/>
              </a:lnSpc>
              <a:buClr>
                <a:schemeClr val="accent1"/>
              </a:buClr>
            </a:pPr>
            <a:r>
              <a:rPr lang="en-US" sz="2400" dirty="0">
                <a:solidFill>
                  <a:prstClr val="black">
                    <a:lumMod val="50000"/>
                    <a:lumOff val="50000"/>
                  </a:prstClr>
                </a:solidFill>
              </a:rPr>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400" dirty="0">
                <a:solidFill>
                  <a:prstClr val="black">
                    <a:lumMod val="50000"/>
                    <a:lumOff val="50000"/>
                  </a:prstClr>
                </a:solidFill>
                <a:latin typeface="+mn-lt"/>
              </a:rPr>
              <a:t>Giving an object its instance variables, </a:t>
            </a:r>
            <a:r>
              <a:rPr lang="en-US" sz="2400" b="1" dirty="0">
                <a:solidFill>
                  <a:prstClr val="black">
                    <a:lumMod val="50000"/>
                    <a:lumOff val="50000"/>
                  </a:prstClr>
                </a:solidFill>
                <a:latin typeface="+mn-lt"/>
              </a:rPr>
              <a:t>externally</a:t>
            </a:r>
            <a:r>
              <a:rPr lang="en-US" sz="2400" dirty="0">
                <a:solidFill>
                  <a:prstClr val="black">
                    <a:lumMod val="50000"/>
                    <a:lumOff val="50000"/>
                  </a:prstClr>
                </a:solidFill>
                <a:latin typeface="+mn-lt"/>
              </a:rPr>
              <a:t>!</a:t>
            </a:r>
          </a:p>
        </p:txBody>
      </p:sp>
    </p:spTree>
    <p:extLst>
      <p:ext uri="{BB962C8B-B14F-4D97-AF65-F5344CB8AC3E}">
        <p14:creationId xmlns:p14="http://schemas.microsoft.com/office/powerpoint/2010/main" val="6381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 &amp; DI</a:t>
            </a:r>
            <a:endParaRPr lang="el-GR" dirty="0"/>
          </a:p>
        </p:txBody>
      </p:sp>
      <p:graphicFrame>
        <p:nvGraphicFramePr>
          <p:cNvPr id="5" name="Object 4"/>
          <p:cNvGraphicFramePr>
            <a:graphicFrameLocks noChangeAspect="1"/>
          </p:cNvGraphicFramePr>
          <p:nvPr>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1052" name="Document" r:id="rId3" imgW="3860640" imgH="1805040" progId="Word.OpenDocumentText.12">
                  <p:embed/>
                </p:oleObj>
              </mc:Choice>
              <mc:Fallback>
                <p:oleObj name="Document" r:id="rId3" imgW="3860640" imgH="1805040" progId="Word.OpenDocumentText.12">
                  <p:embed/>
                  <p:pic>
                    <p:nvPicPr>
                      <p:cNvPr id="5" name="Object 4"/>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1053" name="Document" r:id="rId5" imgW="4312800" imgH="2797200" progId="Word.OpenDocumentText.12">
                  <p:embed/>
                </p:oleObj>
              </mc:Choice>
              <mc:Fallback>
                <p:oleObj name="Document" r:id="rId5" imgW="4312800" imgH="2797200" progId="Word.OpenDocumentText.12">
                  <p:embed/>
                  <p:pic>
                    <p:nvPicPr>
                      <p:cNvPr id="3" name="Object 2"/>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545A3C53-35DD-4158-97F7-FE2FA7E495FC}"/>
              </a:ext>
            </a:extLst>
          </p:cNvPr>
          <p:cNvSpPr/>
          <p:nvPr/>
        </p:nvSpPr>
        <p:spPr>
          <a:xfrm>
            <a:off x="6096000" y="4688541"/>
            <a:ext cx="5082988" cy="1156446"/>
          </a:xfrm>
          <a:prstGeom prst="rect">
            <a:avLst/>
          </a:prstGeom>
          <a:noFill/>
          <a:ln w="28575">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l-GR"/>
          </a:p>
        </p:txBody>
      </p:sp>
      <p:sp>
        <p:nvSpPr>
          <p:cNvPr id="6" name="Rectangle 5">
            <a:extLst>
              <a:ext uri="{FF2B5EF4-FFF2-40B4-BE49-F238E27FC236}">
                <a16:creationId xmlns:a16="http://schemas.microsoft.com/office/drawing/2014/main" id="{FD85FDBA-669A-4E29-BAAD-9EC1EA4ADADB}"/>
              </a:ext>
            </a:extLst>
          </p:cNvPr>
          <p:cNvSpPr/>
          <p:nvPr/>
        </p:nvSpPr>
        <p:spPr>
          <a:xfrm>
            <a:off x="6096000" y="1577788"/>
            <a:ext cx="5082988" cy="1613647"/>
          </a:xfrm>
          <a:prstGeom prst="rect">
            <a:avLst/>
          </a:prstGeom>
          <a:noFill/>
          <a:ln w="28575">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2458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2076" name="Document" r:id="rId4" imgW="4052520" imgH="1749240" progId="Word.OpenDocumentText.12">
                  <p:embed/>
                </p:oleObj>
              </mc:Choice>
              <mc:Fallback>
                <p:oleObj name="Document" r:id="rId4" imgW="4052520" imgH="1749240" progId="Word.OpenDocumentText.12">
                  <p:embed/>
                  <p:pic>
                    <p:nvPicPr>
                      <p:cNvPr id="6" name="Object 5"/>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2077" name="Document" r:id="rId6" imgW="4052520" imgH="1749600" progId="Word.OpenDocumentText.12">
                  <p:embed/>
                </p:oleObj>
              </mc:Choice>
              <mc:Fallback>
                <p:oleObj name="Document" r:id="rId6" imgW="4052520" imgH="1749600" progId="Word.OpenDocumentText.12">
                  <p:embed/>
                  <p:pic>
                    <p:nvPicPr>
                      <p:cNvPr id="7" name="Object 6"/>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MST_COLOR_1" val="24,38,66,Dark 1"/>
  <p:tag name="MIO_MST_COLOR_2" val="255,255,255,Light 1"/>
  <p:tag name="MIO_MST_COLOR_3" val="0,155,116,Dark 2"/>
  <p:tag name="MIO_MST_COLOR_4" val="255,255,255,Light 2"/>
  <p:tag name="MIO_MST_COLOR_5" val="40,122,185,Accent 1"/>
  <p:tag name="MIO_MST_COLOR_6" val="231,133,35,Accent 2"/>
  <p:tag name="MIO_MST_COLOR_7" val="253,184,22,Accent 3"/>
  <p:tag name="MIO_MST_COLOR_8" val="9,160,219,Accent 4"/>
  <p:tag name="MIO_MST_COLOR_9" val="133,206,63,Accent 5"/>
  <p:tag name="MIO_MST_COLOR_10" val="99,192,185,Accent 6"/>
  <p:tag name="MIO_MST_COLOR_11" val="15,160,219,"/>
  <p:tag name="MIO_MST_COLOR_12" val="11,120,164,"/>
  <p:tag name="MIO_PRESI_FIRST_SLIDENUMBER" val="1"/>
  <p:tag name="MIO_HDS" val="True"/>
  <p:tag name="MIO_EK" val="1463"/>
  <p:tag name="MIO_UPDATE" val="True"/>
  <p:tag name="MIO_VERSION" val="29.09.2015 09:24:53"/>
  <p:tag name="MIO_DBID" val="13AFE5B2-300B-4455-88B7-51C17E0F218E"/>
  <p:tag name="MIO_LASTDOWNLOADED" val="09.10.2015 12:03:08"/>
  <p:tag name="MIO_OBJECTNAME" val="Master Office Theme"/>
  <p:tag name="MIO_LASTEDITORNAME" val="Karsten Borgmann"/>
</p:tagLst>
</file>

<file path=ppt/theme/theme1.xml><?xml version="1.0" encoding="utf-8"?>
<a:theme xmlns:a="http://schemas.openxmlformats.org/drawingml/2006/main" name="Office Theme">
  <a:themeElements>
    <a:clrScheme name="CareerBuilder Rebrand 2015">
      <a:dk1>
        <a:srgbClr val="182642"/>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CareerBuilder Rebrand 2015">
      <a:majorFont>
        <a:latin typeface="Calibri Light"/>
        <a:ea typeface=""/>
        <a:cs typeface=""/>
      </a:majorFont>
      <a:minorFont>
        <a:latin typeface="Calibri Light"/>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8380</TotalTime>
  <Words>576</Words>
  <Application>Microsoft Office PowerPoint</Application>
  <PresentationFormat>Widescreen</PresentationFormat>
  <Paragraphs>87</Paragraphs>
  <Slides>13</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Office Theme</vt:lpstr>
      <vt:lpstr>Document</vt:lpstr>
      <vt:lpstr>PowerPoint Presentation</vt:lpstr>
      <vt:lpstr>How to explain?</vt:lpstr>
      <vt:lpstr>Dependency Injection</vt:lpstr>
      <vt:lpstr>Dependency Injection (DI)</vt:lpstr>
      <vt:lpstr>Dependency Inversion Principle (DIP)</vt:lpstr>
      <vt:lpstr>Inversion of Control (IoC)</vt:lpstr>
      <vt:lpstr>Traditional Code vs DI</vt:lpstr>
      <vt:lpstr>Apply DIP &amp; DI</vt:lpstr>
      <vt:lpstr>Apply IoC (asp.net core)</vt:lpstr>
      <vt:lpstr>Lifetime</vt:lpstr>
      <vt:lpstr>Benefits</vt:lpstr>
      <vt:lpstr>Resources</vt:lpstr>
      <vt:lpstr>PowerPoint Presentation</vt:lpstr>
    </vt:vector>
  </TitlesOfParts>
  <Company>CareerBuilder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Gaspary</dc:creator>
  <cp:lastModifiedBy>Dimitris Deligiorgis</cp:lastModifiedBy>
  <cp:revision>337</cp:revision>
  <dcterms:created xsi:type="dcterms:W3CDTF">2015-07-10T13:13:35Z</dcterms:created>
  <dcterms:modified xsi:type="dcterms:W3CDTF">2018-06-15T16:37:03Z</dcterms:modified>
</cp:coreProperties>
</file>