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315" r:id="rId3"/>
    <p:sldId id="328" r:id="rId4"/>
    <p:sldId id="322" r:id="rId5"/>
    <p:sldId id="325" r:id="rId6"/>
    <p:sldId id="329" r:id="rId7"/>
    <p:sldId id="323" r:id="rId8"/>
    <p:sldId id="324" r:id="rId9"/>
    <p:sldId id="326" r:id="rId10"/>
    <p:sldId id="327"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A40"/>
    <a:srgbClr val="C74A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2340" autoAdjust="0"/>
  </p:normalViewPr>
  <p:slideViewPr>
    <p:cSldViewPr snapToGrid="0">
      <p:cViewPr varScale="1">
        <p:scale>
          <a:sx n="83" d="100"/>
          <a:sy n="83" d="100"/>
        </p:scale>
        <p:origin x="1716" y="78"/>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3DEC40-9E80-441F-B44E-99FF4F0BECEE}" type="datetimeFigureOut">
              <a:rPr lang="en-US" smtClean="0"/>
              <a:t>6/11/2018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D9BAE-E9B5-4092-A224-34EE5BD6857F}" type="slidenum">
              <a:rPr lang="en-US" smtClean="0"/>
              <a:t>‹#›</a:t>
            </a:fld>
            <a:endParaRPr lang="en-US"/>
          </a:p>
        </p:txBody>
      </p:sp>
    </p:spTree>
    <p:extLst>
      <p:ext uri="{BB962C8B-B14F-4D97-AF65-F5344CB8AC3E}">
        <p14:creationId xmlns:p14="http://schemas.microsoft.com/office/powerpoint/2010/main" val="3913286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8AEA7-76EF-1145-9681-2D62CAADBFBD}" type="datetimeFigureOut">
              <a:rPr lang="en-US" smtClean="0"/>
              <a:t>6/11/2018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87FAE-DBB4-304A-85B6-C3B042B13BD1}" type="slidenum">
              <a:rPr lang="en-US" smtClean="0"/>
              <a:t>‹#›</a:t>
            </a:fld>
            <a:endParaRPr lang="en-US"/>
          </a:p>
        </p:txBody>
      </p:sp>
    </p:spTree>
    <p:extLst>
      <p:ext uri="{BB962C8B-B14F-4D97-AF65-F5344CB8AC3E}">
        <p14:creationId xmlns:p14="http://schemas.microsoft.com/office/powerpoint/2010/main" val="21566965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eviq.com/inversion-of-contro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a:t>
            </a:fld>
            <a:endParaRPr lang="en-US"/>
          </a:p>
        </p:txBody>
      </p:sp>
    </p:spTree>
    <p:extLst>
      <p:ext uri="{BB962C8B-B14F-4D97-AF65-F5344CB8AC3E}">
        <p14:creationId xmlns:p14="http://schemas.microsoft.com/office/powerpoint/2010/main" val="59640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3</a:t>
            </a:fld>
            <a:endParaRPr lang="en-US"/>
          </a:p>
        </p:txBody>
      </p:sp>
    </p:spTree>
    <p:extLst>
      <p:ext uri="{BB962C8B-B14F-4D97-AF65-F5344CB8AC3E}">
        <p14:creationId xmlns:p14="http://schemas.microsoft.com/office/powerpoint/2010/main" val="1825894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classes are designed with DI in mind, they're more loosely coupled because they don't have direct, hard-coded dependencies on their collaborators.</a:t>
            </a:r>
          </a:p>
          <a:p>
            <a:pPr marL="171450" indent="-171450">
              <a:buFontTx/>
              <a:buChar char="-"/>
            </a:pPr>
            <a:r>
              <a:rPr lang="en-US" sz="1200" b="0" i="0" kern="1200" dirty="0">
                <a:solidFill>
                  <a:schemeClr val="tx1"/>
                </a:solidFill>
                <a:effectLst/>
                <a:latin typeface="+mn-lt"/>
                <a:ea typeface="+mn-ea"/>
                <a:cs typeface="+mn-cs"/>
              </a:rPr>
              <a:t>Rather than directly instantiating collaborators, or using static references, the objects a class needs in order to perform its actions are provided to the class in some fashion</a:t>
            </a:r>
          </a:p>
          <a:p>
            <a:pPr marL="171450" indent="-171450">
              <a:buFontTx/>
              <a:buChar char="-"/>
            </a:pPr>
            <a:r>
              <a:rPr lang="en-US" sz="1200" b="0" i="0" kern="1200" dirty="0">
                <a:solidFill>
                  <a:schemeClr val="tx1"/>
                </a:solidFill>
                <a:effectLst/>
                <a:latin typeface="+mn-lt"/>
                <a:ea typeface="+mn-ea"/>
                <a:cs typeface="+mn-cs"/>
              </a:rPr>
              <a:t>Instead of referencing specific implementations, classes request abstractions (typically </a:t>
            </a:r>
            <a:r>
              <a:rPr lang="en-US" dirty="0"/>
              <a:t>interfaces</a:t>
            </a:r>
            <a:r>
              <a:rPr lang="en-US" sz="1200" b="0" i="0" kern="1200" dirty="0">
                <a:solidFill>
                  <a:schemeClr val="tx1"/>
                </a:solidFill>
                <a:effectLst/>
                <a:latin typeface="+mn-lt"/>
                <a:ea typeface="+mn-ea"/>
                <a:cs typeface="+mn-cs"/>
              </a:rPr>
              <a: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4</a:t>
            </a:fld>
            <a:endParaRPr lang="en-US"/>
          </a:p>
        </p:txBody>
      </p:sp>
    </p:spTree>
    <p:extLst>
      <p:ext uri="{BB962C8B-B14F-4D97-AF65-F5344CB8AC3E}">
        <p14:creationId xmlns:p14="http://schemas.microsoft.com/office/powerpoint/2010/main" val="379547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a system is designed to use DI, with many classes requesting their dependencies via their constructor, it's helpful to have a class dedicated to creating these classes with their associated dependencies.</a:t>
            </a:r>
          </a:p>
          <a:p>
            <a:pPr marL="171450" indent="-171450">
              <a:buFontTx/>
              <a:buChar char="-"/>
            </a:pPr>
            <a:r>
              <a:rPr lang="en-US" sz="1200" b="0" i="0" kern="1200" dirty="0">
                <a:solidFill>
                  <a:schemeClr val="tx1"/>
                </a:solidFill>
                <a:effectLst/>
                <a:latin typeface="+mn-lt"/>
                <a:ea typeface="+mn-ea"/>
                <a:cs typeface="+mn-cs"/>
              </a:rPr>
              <a:t>These classes are referred to as </a:t>
            </a:r>
            <a:r>
              <a:rPr lang="en-US" sz="1200" b="0" i="1" kern="1200" dirty="0">
                <a:solidFill>
                  <a:schemeClr val="tx1"/>
                </a:solidFill>
                <a:effectLst/>
                <a:latin typeface="+mn-lt"/>
                <a:ea typeface="+mn-ea"/>
                <a:cs typeface="+mn-cs"/>
              </a:rPr>
              <a:t>containers</a:t>
            </a:r>
            <a:r>
              <a:rPr lang="en-US" sz="1200" b="0" i="0" kern="1200" dirty="0">
                <a:solidFill>
                  <a:schemeClr val="tx1"/>
                </a:solidFill>
                <a:effectLst/>
                <a:latin typeface="+mn-lt"/>
                <a:ea typeface="+mn-ea"/>
                <a:cs typeface="+mn-cs"/>
              </a:rPr>
              <a:t>, or more specifically, </a:t>
            </a:r>
            <a:r>
              <a:rPr lang="en-US" sz="1200" b="0" i="0" u="sng" kern="1200" dirty="0">
                <a:solidFill>
                  <a:schemeClr val="tx1"/>
                </a:solidFill>
                <a:effectLst/>
                <a:latin typeface="+mn-lt"/>
                <a:ea typeface="+mn-ea"/>
                <a:cs typeface="+mn-cs"/>
                <a:hlinkClick r:id="rId3"/>
              </a:rPr>
              <a:t>Inversion of Control (</a:t>
            </a:r>
            <a:r>
              <a:rPr lang="en-US" sz="1200" b="0" i="0" u="sng" kern="1200" dirty="0" err="1">
                <a:solidFill>
                  <a:schemeClr val="tx1"/>
                </a:solidFill>
                <a:effectLst/>
                <a:latin typeface="+mn-lt"/>
                <a:ea typeface="+mn-ea"/>
                <a:cs typeface="+mn-cs"/>
                <a:hlinkClick r:id="rId3"/>
              </a:rPr>
              <a:t>IoC</a:t>
            </a:r>
            <a:r>
              <a:rPr lang="en-US" sz="1200" b="0" i="0" u="sng"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containers or Dependency Injection (DI) containers. </a:t>
            </a:r>
          </a:p>
          <a:p>
            <a:pPr marL="171450" indent="-171450">
              <a:buFontTx/>
              <a:buChar char="-"/>
            </a:pPr>
            <a:r>
              <a:rPr lang="en-US" sz="1200" b="0" i="0" kern="1200" dirty="0">
                <a:solidFill>
                  <a:schemeClr val="tx1"/>
                </a:solidFill>
                <a:effectLst/>
                <a:latin typeface="+mn-lt"/>
                <a:ea typeface="+mn-ea"/>
                <a:cs typeface="+mn-cs"/>
              </a:rPr>
              <a:t>A container is essentially a factory that's responsible for providing instances of types that are requested from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containers can do the heavy lifting provided you tell them how you want things wired, e.g. annotation, definition files or in code.</a:t>
            </a:r>
          </a:p>
          <a:p>
            <a:r>
              <a:rPr lang="en-US" sz="1200" b="0" i="0" kern="1200" dirty="0">
                <a:solidFill>
                  <a:schemeClr val="tx1"/>
                </a:solidFill>
                <a:effectLst/>
                <a:latin typeface="+mn-lt"/>
                <a:ea typeface="+mn-ea"/>
                <a:cs typeface="+mn-cs"/>
              </a:rPr>
              <a:t>An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facilitates the wiring of components and collaborators. They typically inject the collaborators into the instances.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dirty="0"/>
              <a:t>https://martinfowler.com/articles/dipInTheWild.html#YouMeanDependencyInversionRight</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5</a:t>
            </a:fld>
            <a:endParaRPr lang="en-US"/>
          </a:p>
        </p:txBody>
      </p:sp>
    </p:spTree>
    <p:extLst>
      <p:ext uri="{BB962C8B-B14F-4D97-AF65-F5344CB8AC3E}">
        <p14:creationId xmlns:p14="http://schemas.microsoft.com/office/powerpoint/2010/main" val="418470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dirty="0"/>
          </a:p>
          <a:p>
            <a:r>
              <a:rPr lang="en-US" dirty="0"/>
              <a:t>Small classes with single responsibility</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6</a:t>
            </a:fld>
            <a:endParaRPr lang="en-US"/>
          </a:p>
        </p:txBody>
      </p:sp>
    </p:spTree>
    <p:extLst>
      <p:ext uri="{BB962C8B-B14F-4D97-AF65-F5344CB8AC3E}">
        <p14:creationId xmlns:p14="http://schemas.microsoft.com/office/powerpoint/2010/main" val="47541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DI is about how one object acquires a dependency. When a dependency is provided externally, then the system is using DI.</a:t>
            </a:r>
          </a:p>
          <a:p>
            <a:pPr fontAlgn="base"/>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who initiates the call. If your code initiates a call, it is not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if the container/system/library calls back into code that you provided it, is it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DIP, on the other hand, is about the level of the abstraction in the messages sent from your code to the thing it is calling. (...) DI is about wiring,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is about direction, and DIP is about shape [of the object upon which the code depends].</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7</a:t>
            </a:fld>
            <a:endParaRPr lang="en-US"/>
          </a:p>
        </p:txBody>
      </p:sp>
    </p:spTree>
    <p:extLst>
      <p:ext uri="{BB962C8B-B14F-4D97-AF65-F5344CB8AC3E}">
        <p14:creationId xmlns:p14="http://schemas.microsoft.com/office/powerpoint/2010/main" val="43020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Mapping Abstraction-&gt; Concrete Type</a:t>
            </a:r>
          </a:p>
          <a:p>
            <a:r>
              <a:rPr lang="en-US" sz="1200" b="0" i="0" u="none" strike="noStrike" kern="1200" baseline="0" dirty="0">
                <a:solidFill>
                  <a:schemeClr val="tx1"/>
                </a:solidFill>
                <a:latin typeface="+mn-lt"/>
                <a:ea typeface="+mn-ea"/>
                <a:cs typeface="+mn-cs"/>
              </a:rPr>
              <a:t>– Usually initialized on app start</a:t>
            </a:r>
          </a:p>
          <a:p>
            <a:r>
              <a:rPr lang="en-US" sz="1200" b="0" i="0" u="none" strike="noStrike" kern="1200" baseline="0" dirty="0">
                <a:solidFill>
                  <a:schemeClr val="tx1"/>
                </a:solidFill>
                <a:latin typeface="+mn-lt"/>
                <a:ea typeface="+mn-ea"/>
                <a:cs typeface="+mn-cs"/>
              </a:rPr>
              <a:t>– Methods like</a:t>
            </a:r>
          </a:p>
          <a:p>
            <a:r>
              <a:rPr lang="en-US" sz="1200" b="1" i="0" u="none" strike="noStrike" kern="1200" baseline="0" dirty="0">
                <a:solidFill>
                  <a:schemeClr val="tx1"/>
                </a:solidFill>
                <a:latin typeface="+mn-lt"/>
                <a:ea typeface="+mn-ea"/>
                <a:cs typeface="+mn-cs"/>
              </a:rPr>
              <a:t>Register</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IAbstraction,ConcreteType</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Method </a:t>
            </a:r>
            <a:r>
              <a:rPr lang="en-US" sz="1200" b="1" i="0" u="none" strike="noStrike" kern="1200" baseline="0" dirty="0">
                <a:solidFill>
                  <a:schemeClr val="tx1"/>
                </a:solidFill>
                <a:latin typeface="+mn-lt"/>
                <a:ea typeface="+mn-ea"/>
                <a:cs typeface="+mn-cs"/>
              </a:rPr>
              <a:t>Resolve</a:t>
            </a:r>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TRequired</a:t>
            </a:r>
            <a:r>
              <a:rPr lang="en-US" sz="1200" b="0" i="0" u="none" strike="noStrike" kern="1200" baseline="0" dirty="0">
                <a:solidFill>
                  <a:schemeClr val="tx1"/>
                </a:solidFill>
                <a:latin typeface="+mn-lt"/>
                <a:ea typeface="+mn-ea"/>
                <a:cs typeface="+mn-cs"/>
              </a:rPr>
              <a:t>&gt;()</a:t>
            </a:r>
          </a:p>
          <a:p>
            <a:r>
              <a:rPr lang="en-US" sz="1200" b="0" i="0" u="none" strike="noStrike" kern="1200" baseline="0" dirty="0">
                <a:solidFill>
                  <a:schemeClr val="tx1"/>
                </a:solidFill>
                <a:latin typeface="+mn-lt"/>
                <a:ea typeface="+mn-ea"/>
                <a:cs typeface="+mn-cs"/>
              </a:rPr>
              <a:t>• Recursively resolves dependencies reading</a:t>
            </a:r>
          </a:p>
          <a:p>
            <a:r>
              <a:rPr lang="en-US" sz="1200" b="0" i="0" u="none" strike="noStrike" kern="1200" baseline="0" dirty="0">
                <a:solidFill>
                  <a:schemeClr val="tx1"/>
                </a:solidFill>
                <a:latin typeface="+mn-lt"/>
                <a:ea typeface="+mn-ea"/>
                <a:cs typeface="+mn-cs"/>
              </a:rPr>
              <a:t>constructor parameters</a:t>
            </a:r>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9</a:t>
            </a:fld>
            <a:endParaRPr lang="en-US"/>
          </a:p>
        </p:txBody>
      </p:sp>
    </p:spTree>
    <p:extLst>
      <p:ext uri="{BB962C8B-B14F-4D97-AF65-F5344CB8AC3E}">
        <p14:creationId xmlns:p14="http://schemas.microsoft.com/office/powerpoint/2010/main" val="370240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classes with single responsibility</a:t>
            </a:r>
          </a:p>
          <a:p>
            <a:endParaRPr lang="el-GR" dirty="0"/>
          </a:p>
        </p:txBody>
      </p:sp>
      <p:sp>
        <p:nvSpPr>
          <p:cNvPr id="4" name="Slide Number Placeholder 3"/>
          <p:cNvSpPr>
            <a:spLocks noGrp="1"/>
          </p:cNvSpPr>
          <p:nvPr>
            <p:ph type="sldNum" sz="quarter" idx="10"/>
          </p:nvPr>
        </p:nvSpPr>
        <p:spPr/>
        <p:txBody>
          <a:bodyPr/>
          <a:lstStyle/>
          <a:p>
            <a:fld id="{7EC87FAE-DBB4-304A-85B6-C3B042B13BD1}" type="slidenum">
              <a:rPr lang="en-US" smtClean="0"/>
              <a:t>10</a:t>
            </a:fld>
            <a:endParaRPr lang="en-US"/>
          </a:p>
        </p:txBody>
      </p:sp>
    </p:spTree>
    <p:extLst>
      <p:ext uri="{BB962C8B-B14F-4D97-AF65-F5344CB8AC3E}">
        <p14:creationId xmlns:p14="http://schemas.microsoft.com/office/powerpoint/2010/main" val="295909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Subtitle 2"/>
          <p:cNvSpPr>
            <a:spLocks noGrp="1"/>
          </p:cNvSpPr>
          <p:nvPr>
            <p:ph type="subTitle" idx="1"/>
          </p:nvPr>
        </p:nvSpPr>
        <p:spPr>
          <a:xfrm>
            <a:off x="838200" y="3702716"/>
            <a:ext cx="105156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Tree>
    <p:extLst>
      <p:ext uri="{BB962C8B-B14F-4D97-AF65-F5344CB8AC3E}">
        <p14:creationId xmlns:p14="http://schemas.microsoft.com/office/powerpoint/2010/main" val="210865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1" name="TextBox 10"/>
          <p:cNvSpPr txBox="1"/>
          <p:nvPr userDrawn="1"/>
        </p:nvSpPr>
        <p:spPr>
          <a:xfrm>
            <a:off x="0" y="5347504"/>
            <a:ext cx="12192000" cy="1510496"/>
          </a:xfrm>
          <a:prstGeom prst="rect">
            <a:avLst/>
          </a:prstGeom>
          <a:solidFill>
            <a:schemeClr val="bg1">
              <a:lumMod val="85000"/>
            </a:schemeClr>
          </a:solidFill>
        </p:spPr>
        <p:txBody>
          <a:bodyPr wrap="square" rtlCol="0">
            <a:spAutoFit/>
          </a:bodyPr>
          <a:lstStyle/>
          <a:p>
            <a:endParaRPr lang="en-US"/>
          </a:p>
        </p:txBody>
      </p:sp>
      <p:sp>
        <p:nvSpPr>
          <p:cNvPr id="18" name="TextBox 17"/>
          <p:cNvSpPr txBox="1"/>
          <p:nvPr userDrawn="1"/>
        </p:nvSpPr>
        <p:spPr>
          <a:xfrm>
            <a:off x="4201610" y="5499904"/>
            <a:ext cx="7152190" cy="1200329"/>
          </a:xfrm>
          <a:prstGeom prst="rect">
            <a:avLst/>
          </a:prstGeom>
          <a:solidFill>
            <a:schemeClr val="bg1">
              <a:lumMod val="85000"/>
            </a:schemeClr>
          </a:solidFill>
        </p:spPr>
        <p:txBody>
          <a:bodyPr wrap="square" rtlCol="0">
            <a:spAutoFit/>
          </a:bodyPr>
          <a:lstStyle/>
          <a:p>
            <a:r>
              <a:rPr lang="en-US" i="1" dirty="0">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5783270"/>
            <a:ext cx="2743200" cy="633595"/>
          </a:xfrm>
          <a:prstGeom prst="rect">
            <a:avLst/>
          </a:prstGeom>
        </p:spPr>
      </p:pic>
      <p:sp>
        <p:nvSpPr>
          <p:cNvPr id="20" name="Picture Placeholder 2"/>
          <p:cNvSpPr>
            <a:spLocks noGrp="1"/>
          </p:cNvSpPr>
          <p:nvPr>
            <p:ph type="pic" idx="16"/>
          </p:nvPr>
        </p:nvSpPr>
        <p:spPr>
          <a:xfrm>
            <a:off x="838200"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1" name="Picture Placeholder 2"/>
          <p:cNvSpPr>
            <a:spLocks noGrp="1"/>
          </p:cNvSpPr>
          <p:nvPr>
            <p:ph type="pic" idx="17"/>
          </p:nvPr>
        </p:nvSpPr>
        <p:spPr>
          <a:xfrm>
            <a:off x="3529314"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2" name="Picture Placeholder 2"/>
          <p:cNvSpPr>
            <a:spLocks noGrp="1"/>
          </p:cNvSpPr>
          <p:nvPr>
            <p:ph type="pic" idx="18"/>
          </p:nvPr>
        </p:nvSpPr>
        <p:spPr>
          <a:xfrm>
            <a:off x="6220428"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3" name="Picture Placeholder 2"/>
          <p:cNvSpPr>
            <a:spLocks noGrp="1"/>
          </p:cNvSpPr>
          <p:nvPr>
            <p:ph type="pic" idx="19"/>
          </p:nvPr>
        </p:nvSpPr>
        <p:spPr>
          <a:xfrm>
            <a:off x="8911542" y="2023466"/>
            <a:ext cx="2442258" cy="2340189"/>
          </a:xfrm>
          <a:prstGeom prst="ellipse">
            <a:avLst/>
          </a:prstGeom>
          <a:solidFill>
            <a:schemeClr val="accent2"/>
          </a:solidFill>
          <a:ln w="6350">
            <a:solidFill>
              <a:schemeClr val="accent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4" name="Title 1"/>
          <p:cNvSpPr txBox="1">
            <a:spLocks/>
          </p:cNvSpPr>
          <p:nvPr userDrawn="1"/>
        </p:nvSpPr>
        <p:spPr>
          <a:xfrm>
            <a:off x="900414"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5" name="Title 1"/>
          <p:cNvSpPr txBox="1">
            <a:spLocks/>
          </p:cNvSpPr>
          <p:nvPr userDrawn="1"/>
        </p:nvSpPr>
        <p:spPr>
          <a:xfrm>
            <a:off x="3591528"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6" name="Title 1"/>
          <p:cNvSpPr txBox="1">
            <a:spLocks/>
          </p:cNvSpPr>
          <p:nvPr userDrawn="1"/>
        </p:nvSpPr>
        <p:spPr>
          <a:xfrm>
            <a:off x="6251535"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
        <p:nvSpPr>
          <p:cNvPr id="27" name="Title 1"/>
          <p:cNvSpPr txBox="1">
            <a:spLocks/>
          </p:cNvSpPr>
          <p:nvPr userDrawn="1"/>
        </p:nvSpPr>
        <p:spPr>
          <a:xfrm>
            <a:off x="8973756" y="4409421"/>
            <a:ext cx="2317830" cy="85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chemeClr val="tx2"/>
                </a:solidFill>
              </a:rPr>
              <a:t>Name</a:t>
            </a:r>
          </a:p>
        </p:txBody>
      </p:sp>
    </p:spTree>
    <p:extLst>
      <p:ext uri="{BB962C8B-B14F-4D97-AF65-F5344CB8AC3E}">
        <p14:creationId xmlns:p14="http://schemas.microsoft.com/office/powerpoint/2010/main" val="34583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12192000" cy="68580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3702716"/>
            <a:ext cx="10515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Title 1"/>
          <p:cNvSpPr>
            <a:spLocks noGrp="1"/>
          </p:cNvSpPr>
          <p:nvPr>
            <p:ph type="title" hasCustomPrompt="1"/>
          </p:nvPr>
        </p:nvSpPr>
        <p:spPr>
          <a:xfrm>
            <a:off x="838200" y="2205499"/>
            <a:ext cx="8055016" cy="1325563"/>
          </a:xfrm>
        </p:spPr>
        <p:txBody>
          <a:bodyPr/>
          <a:lstStyle>
            <a:lvl1pPr>
              <a:defRPr>
                <a:solidFill>
                  <a:schemeClr val="bg1"/>
                </a:solidFill>
              </a:defRPr>
            </a:lvl1pPr>
          </a:lstStyle>
          <a:p>
            <a:r>
              <a:rPr lang="en-US" dirty="0"/>
              <a:t>Thank you</a:t>
            </a:r>
          </a:p>
        </p:txBody>
      </p:sp>
    </p:spTree>
    <p:extLst>
      <p:ext uri="{BB962C8B-B14F-4D97-AF65-F5344CB8AC3E}">
        <p14:creationId xmlns:p14="http://schemas.microsoft.com/office/powerpoint/2010/main" val="1296600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2FC5A5D-CE7E-4849-A0E1-98A0FC6D3A0E}"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04924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2EF8-D93D-4B44-82B6-993B0C8C1275}"/>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ADFA159-A690-4132-A2CA-7D1198558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67917A8-E4D1-4155-AA54-0A77C2D18BFB}"/>
              </a:ext>
            </a:extLst>
          </p:cNvPr>
          <p:cNvSpPr>
            <a:spLocks noGrp="1"/>
          </p:cNvSpPr>
          <p:nvPr>
            <p:ph type="dt" sz="half" idx="10"/>
          </p:nvPr>
        </p:nvSpPr>
        <p:spPr/>
        <p:txBody>
          <a:bodyPr/>
          <a:lstStyle/>
          <a:p>
            <a:fld id="{1B8D7DA2-7495-4502-A1D8-014FA76583FF}" type="datetime1">
              <a:rPr lang="el-GR" smtClean="0"/>
              <a:t>11/6/2018</a:t>
            </a:fld>
            <a:endParaRPr lang="el-GR"/>
          </a:p>
        </p:txBody>
      </p:sp>
      <p:sp>
        <p:nvSpPr>
          <p:cNvPr id="5" name="Footer Placeholder 4">
            <a:extLst>
              <a:ext uri="{FF2B5EF4-FFF2-40B4-BE49-F238E27FC236}">
                <a16:creationId xmlns:a16="http://schemas.microsoft.com/office/drawing/2014/main" id="{7D9F8177-E2A2-4191-9899-6B12FAAF41BC}"/>
              </a:ext>
            </a:extLst>
          </p:cNvPr>
          <p:cNvSpPr>
            <a:spLocks noGrp="1"/>
          </p:cNvSpPr>
          <p:nvPr>
            <p:ph type="ftr" sz="quarter" idx="11"/>
          </p:nvPr>
        </p:nvSpPr>
        <p:spPr/>
        <p:txBody>
          <a:bodyPr/>
          <a:lstStyle/>
          <a:p>
            <a:r>
              <a:rPr lang="en-US"/>
              <a:t>Span</a:t>
            </a:r>
            <a:endParaRPr lang="el-GR"/>
          </a:p>
        </p:txBody>
      </p:sp>
      <p:sp>
        <p:nvSpPr>
          <p:cNvPr id="6" name="Slide Number Placeholder 5">
            <a:extLst>
              <a:ext uri="{FF2B5EF4-FFF2-40B4-BE49-F238E27FC236}">
                <a16:creationId xmlns:a16="http://schemas.microsoft.com/office/drawing/2014/main" id="{3E3AC61B-F347-43AF-831E-DE98C0CDCD0D}"/>
              </a:ext>
            </a:extLst>
          </p:cNvPr>
          <p:cNvSpPr>
            <a:spLocks noGrp="1"/>
          </p:cNvSpPr>
          <p:nvPr>
            <p:ph type="sldNum" sz="quarter" idx="12"/>
          </p:nvPr>
        </p:nvSpPr>
        <p:spPr/>
        <p:txBody>
          <a:bodyPr/>
          <a:lstStyle/>
          <a:p>
            <a:fld id="{0B720F5E-57F2-4440-9313-17831BB4E27A}" type="slidenum">
              <a:rPr lang="el-GR" smtClean="0"/>
              <a:t>‹#›</a:t>
            </a:fld>
            <a:endParaRPr lang="el-GR"/>
          </a:p>
        </p:txBody>
      </p:sp>
    </p:spTree>
    <p:extLst>
      <p:ext uri="{BB962C8B-B14F-4D97-AF65-F5344CB8AC3E}">
        <p14:creationId xmlns:p14="http://schemas.microsoft.com/office/powerpoint/2010/main" val="940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12192000" cy="6858000"/>
          </a:xfrm>
          <a:prstGeom prst="snip2DiagRect">
            <a:avLst>
              <a:gd name="adj1" fmla="val 32406"/>
              <a:gd name="adj2" fmla="val 0"/>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ext Placeholder 17"/>
          <p:cNvSpPr>
            <a:spLocks noGrp="1"/>
          </p:cNvSpPr>
          <p:nvPr>
            <p:ph type="body" sz="quarter" idx="13" hasCustomPrompt="1"/>
          </p:nvPr>
        </p:nvSpPr>
        <p:spPr>
          <a:xfrm>
            <a:off x="838200" y="1932972"/>
            <a:ext cx="10515600" cy="2234692"/>
          </a:xfrm>
        </p:spPr>
        <p:txBody>
          <a:bodyPr anchor="ctr">
            <a:normAutofit fontScale="92500"/>
          </a:bodyPr>
          <a:lstStyle>
            <a:lvl1pPr marL="0" indent="0">
              <a:buNone/>
              <a:defRPr b="0" i="1">
                <a:solidFill>
                  <a:schemeClr val="bg1"/>
                </a:solidFill>
                <a:latin typeface="+mj-lt"/>
              </a:defRPr>
            </a:lvl1pPr>
          </a:lstStyle>
          <a:p>
            <a:r>
              <a:rPr lang="en-US" sz="3200" dirty="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3255962" y="4695510"/>
            <a:ext cx="8097838" cy="369332"/>
          </a:xfrm>
        </p:spPr>
        <p:txBody>
          <a:bodyPr>
            <a:normAutofit lnSpcReduction="10000"/>
          </a:bodyPr>
          <a:lstStyle>
            <a:lvl1pPr marL="0" indent="0" algn="r">
              <a:buNone/>
              <a:defRPr i="0">
                <a:solidFill>
                  <a:schemeClr val="bg1"/>
                </a:solidFill>
              </a:defRPr>
            </a:lvl1pPr>
          </a:lstStyle>
          <a:p>
            <a:r>
              <a:rPr lang="en-US" dirty="0"/>
              <a:t>—</a:t>
            </a:r>
            <a:r>
              <a:rPr lang="el-GR" dirty="0"/>
              <a:t> </a:t>
            </a:r>
            <a:r>
              <a:rPr lang="en-US" dirty="0"/>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363894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4589463"/>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849792"/>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849792"/>
            <a:ext cx="5351764" cy="1413478"/>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42021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12192000" cy="6858000"/>
          </a:xfrm>
          <a:prstGeom prst="rect">
            <a:avLst/>
          </a:prstGeom>
          <a:solidFill>
            <a:schemeClr val="tx1"/>
          </a:solidFill>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Picture Placeholder 2"/>
          <p:cNvSpPr>
            <a:spLocks noGrp="1"/>
          </p:cNvSpPr>
          <p:nvPr>
            <p:ph type="pic" idx="16"/>
          </p:nvPr>
        </p:nvSpPr>
        <p:spPr>
          <a:xfrm>
            <a:off x="0" y="3692324"/>
            <a:ext cx="12192000" cy="2476982"/>
          </a:xfrm>
          <a:prstGeom prst="rect">
            <a:avLst/>
          </a:prstGeom>
          <a:solidFill>
            <a:schemeClr val="accent1"/>
          </a:solidFill>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831850" y="4224759"/>
            <a:ext cx="5001791" cy="1413478"/>
          </a:xfrm>
        </p:spPr>
        <p:txBody>
          <a:bodyPr anchor="t">
            <a:noAutofit/>
          </a:bodyPr>
          <a:lstStyle>
            <a:lvl1pPr>
              <a:defRPr sz="3600">
                <a:solidFill>
                  <a:schemeClr val="tx2"/>
                </a:solidFill>
              </a:defRPr>
            </a:lvl1pPr>
          </a:lstStyle>
          <a:p>
            <a:r>
              <a:rPr lang="en-US" dirty="0"/>
              <a:t>Click to edit</a:t>
            </a:r>
            <a:br>
              <a:rPr lang="en-US" dirty="0"/>
            </a:br>
            <a:r>
              <a:rPr lang="en-US" dirty="0"/>
              <a:t>title</a:t>
            </a:r>
          </a:p>
        </p:txBody>
      </p:sp>
      <p:sp>
        <p:nvSpPr>
          <p:cNvPr id="3" name="Text Placeholder 2"/>
          <p:cNvSpPr>
            <a:spLocks noGrp="1"/>
          </p:cNvSpPr>
          <p:nvPr>
            <p:ph type="body" idx="1" hasCustomPrompt="1"/>
          </p:nvPr>
        </p:nvSpPr>
        <p:spPr>
          <a:xfrm>
            <a:off x="5995686" y="4224759"/>
            <a:ext cx="5351764" cy="141347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20607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8E49CD89-1C68-4A57-BB43-EA48831271AE}"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3907422" cy="4351338"/>
          </a:xfrm>
        </p:spPr>
        <p:txBody>
          <a:bodyPr/>
          <a:lstStyle/>
          <a:p>
            <a:endParaRPr lang="en-US" dirty="0"/>
          </a:p>
        </p:txBody>
      </p:sp>
      <p:sp>
        <p:nvSpPr>
          <p:cNvPr id="15" name="Content Placeholder 6"/>
          <p:cNvSpPr>
            <a:spLocks noGrp="1"/>
          </p:cNvSpPr>
          <p:nvPr>
            <p:ph sz="half" idx="2"/>
          </p:nvPr>
        </p:nvSpPr>
        <p:spPr>
          <a:xfrm>
            <a:off x="7462773" y="1825625"/>
            <a:ext cx="3907422" cy="4351338"/>
          </a:xfrm>
        </p:spPr>
        <p:txBody>
          <a:bodyPr/>
          <a:lstStyle/>
          <a:p>
            <a:endParaRPr lang="en-US" dirty="0"/>
          </a:p>
        </p:txBody>
      </p:sp>
      <p:sp>
        <p:nvSpPr>
          <p:cNvPr id="17"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0966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46250435-A37D-41C9-B26D-7A38A8AF6825}"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3907422" cy="4351338"/>
          </a:xfrm>
        </p:spPr>
        <p:txBody>
          <a:bodyPr/>
          <a:lstStyle/>
          <a:p>
            <a:endParaRPr lang="en-US" dirty="0"/>
          </a:p>
        </p:txBody>
      </p:sp>
      <p:sp>
        <p:nvSpPr>
          <p:cNvPr id="15" name="Content Placeholder 6"/>
          <p:cNvSpPr>
            <a:spLocks noGrp="1"/>
          </p:cNvSpPr>
          <p:nvPr>
            <p:ph sz="half" idx="2"/>
          </p:nvPr>
        </p:nvSpPr>
        <p:spPr>
          <a:xfrm>
            <a:off x="5002189" y="1825625"/>
            <a:ext cx="3907422" cy="4351338"/>
          </a:xfrm>
        </p:spPr>
        <p:txBody>
          <a:bodyPr/>
          <a:lstStyle/>
          <a:p>
            <a:endParaRPr lang="en-US" dirty="0"/>
          </a:p>
        </p:txBody>
      </p:sp>
      <p:sp>
        <p:nvSpPr>
          <p:cNvPr id="9"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28656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3298784"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F94A46B5-92E2-4414-A140-E7EAC0A643D7}"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3298784" y="1825625"/>
            <a:ext cx="8055016" cy="4351338"/>
          </a:xfrm>
        </p:spPr>
        <p:txBody>
          <a:bodyPr/>
          <a:lstStyle/>
          <a:p>
            <a:endParaRPr lang="en-US" dirty="0"/>
          </a:p>
        </p:txBody>
      </p:sp>
      <p:sp>
        <p:nvSpPr>
          <p:cNvPr id="10" name="Picture Placeholder 2"/>
          <p:cNvSpPr>
            <a:spLocks noGrp="1"/>
          </p:cNvSpPr>
          <p:nvPr>
            <p:ph type="pic" idx="15"/>
          </p:nvPr>
        </p:nvSpPr>
        <p:spPr>
          <a:xfrm>
            <a:off x="0"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64627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55016"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D797047E-640B-481E-B8F1-E4DF31D1F5E6}"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8055016" cy="4351338"/>
          </a:xfrm>
        </p:spPr>
        <p:txBody>
          <a:bodyPr/>
          <a:lstStyle/>
          <a:p>
            <a:endParaRPr lang="en-US" dirty="0"/>
          </a:p>
        </p:txBody>
      </p:sp>
      <p:sp>
        <p:nvSpPr>
          <p:cNvPr id="8" name="Picture Placeholder 2"/>
          <p:cNvSpPr>
            <a:spLocks noGrp="1"/>
          </p:cNvSpPr>
          <p:nvPr>
            <p:ph type="pic" idx="15"/>
          </p:nvPr>
        </p:nvSpPr>
        <p:spPr>
          <a:xfrm>
            <a:off x="9101559" y="0"/>
            <a:ext cx="3090441" cy="6858000"/>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9634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5" name="Date Placeholder 4"/>
          <p:cNvSpPr>
            <a:spLocks noGrp="1"/>
          </p:cNvSpPr>
          <p:nvPr>
            <p:ph type="dt" sz="half" idx="10"/>
          </p:nvPr>
        </p:nvSpPr>
        <p:spPr>
          <a:xfrm>
            <a:off x="838200" y="6356350"/>
            <a:ext cx="2743200" cy="365125"/>
          </a:xfrm>
          <a:prstGeom prst="rect">
            <a:avLst/>
          </a:prstGeom>
        </p:spPr>
        <p:txBody>
          <a:bodyPr anchor="ctr"/>
          <a:lstStyle>
            <a:lvl1pPr>
              <a:defRPr sz="1200"/>
            </a:lvl1pPr>
          </a:lstStyle>
          <a:p>
            <a:fld id="{EC2C4B75-541F-4408-B12F-F4CC87CDB46C}" type="datetime1">
              <a:rPr lang="el-GR" smtClean="0"/>
              <a:t>11/6/2018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sp>
        <p:nvSpPr>
          <p:cNvPr id="14" name="Content Placeholder 5"/>
          <p:cNvSpPr>
            <a:spLocks noGrp="1"/>
          </p:cNvSpPr>
          <p:nvPr>
            <p:ph sz="half" idx="1"/>
          </p:nvPr>
        </p:nvSpPr>
        <p:spPr>
          <a:xfrm>
            <a:off x="838200" y="1825625"/>
            <a:ext cx="10515600" cy="3510304"/>
          </a:xfrm>
        </p:spPr>
        <p:txBody>
          <a:bodyPr/>
          <a:lstStyle/>
          <a:p>
            <a:endParaRPr lang="en-US" dirty="0"/>
          </a:p>
        </p:txBody>
      </p:sp>
      <p:sp>
        <p:nvSpPr>
          <p:cNvPr id="9" name="Picture Placeholder 2"/>
          <p:cNvSpPr>
            <a:spLocks noGrp="1"/>
          </p:cNvSpPr>
          <p:nvPr>
            <p:ph type="pic" idx="15"/>
          </p:nvPr>
        </p:nvSpPr>
        <p:spPr>
          <a:xfrm>
            <a:off x="0" y="5567422"/>
            <a:ext cx="12192000" cy="1290578"/>
          </a:xfrm>
          <a:prstGeom prst="rect">
            <a:avLst/>
          </a:prstGeom>
          <a:solidFill>
            <a:schemeClr val="accent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02964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4"/>
          <p:cNvSpPr>
            <a:spLocks noGrp="1"/>
          </p:cNvSpPr>
          <p:nvPr>
            <p:ph type="dt" sz="half" idx="2"/>
          </p:nvPr>
        </p:nvSpPr>
        <p:spPr>
          <a:xfrm>
            <a:off x="838200" y="6356350"/>
            <a:ext cx="2743200" cy="365125"/>
          </a:xfrm>
          <a:prstGeom prst="rect">
            <a:avLst/>
          </a:prstGeom>
        </p:spPr>
        <p:txBody>
          <a:bodyPr anchor="ctr"/>
          <a:lstStyle>
            <a:lvl1pPr>
              <a:defRPr sz="1200"/>
            </a:lvl1pPr>
          </a:lstStyle>
          <a:p>
            <a:fld id="{6B87199C-2C9F-4DB5-B2AA-BA2F0E0AC2DA}" type="datetime1">
              <a:rPr lang="el-GR" smtClean="0"/>
              <a:t>11/6/2018</a:t>
            </a:fld>
            <a:endParaRPr lang="en-US"/>
          </a:p>
        </p:txBody>
      </p:sp>
      <p:sp>
        <p:nvSpPr>
          <p:cNvPr id="8" name="Footer Placeholder 5"/>
          <p:cNvSpPr>
            <a:spLocks noGrp="1"/>
          </p:cNvSpPr>
          <p:nvPr>
            <p:ph type="ftr" sz="quarter" idx="3"/>
          </p:nvPr>
        </p:nvSpPr>
        <p:spPr>
          <a:xfrm>
            <a:off x="4038600" y="6356350"/>
            <a:ext cx="4114800" cy="365125"/>
          </a:xfrm>
          <a:prstGeom prst="rect">
            <a:avLst/>
          </a:prstGeom>
        </p:spPr>
        <p:txBody>
          <a:bodyPr anchor="ctr"/>
          <a:lstStyle>
            <a:lvl1pPr>
              <a:defRPr sz="1200"/>
            </a:lvl1pPr>
          </a:lstStyle>
          <a:p>
            <a:pPr algn="ctr"/>
            <a:r>
              <a:rPr lang="en-US"/>
              <a:t>Span</a:t>
            </a:r>
            <a:endParaRPr lang="en-US" dirty="0"/>
          </a:p>
        </p:txBody>
      </p:sp>
      <p:sp>
        <p:nvSpPr>
          <p:cNvPr id="9" name="Slide Number Placeholder 6"/>
          <p:cNvSpPr>
            <a:spLocks noGrp="1"/>
          </p:cNvSpPr>
          <p:nvPr>
            <p:ph type="sldNum" sz="quarter" idx="4"/>
          </p:nvPr>
        </p:nvSpPr>
        <p:spPr>
          <a:xfrm>
            <a:off x="8610600" y="6356350"/>
            <a:ext cx="2743200" cy="365125"/>
          </a:xfrm>
          <a:prstGeom prst="rect">
            <a:avLst/>
          </a:prstGeom>
        </p:spPr>
        <p:txBody>
          <a:bodyPr anchor="ctr"/>
          <a:lstStyle>
            <a:lvl1pPr>
              <a:defRPr sz="1200"/>
            </a:lvl1pPr>
          </a:lstStyle>
          <a:p>
            <a:pPr algn="r"/>
            <a:fld id="{B3BC988E-5DB3-46DC-A6DA-BE0D18EF3CF8}" type="slidenum">
              <a:rPr lang="en-US" smtClean="0"/>
              <a:pPr algn="r"/>
              <a:t>‹#›</a:t>
            </a:fld>
            <a:endParaRPr lang="en-US" dirty="0"/>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35493" y="6331352"/>
            <a:ext cx="1474568" cy="340580"/>
          </a:xfrm>
          <a:prstGeom prst="rect">
            <a:avLst/>
          </a:prstGeom>
        </p:spPr>
      </p:pic>
    </p:spTree>
    <p:extLst>
      <p:ext uri="{BB962C8B-B14F-4D97-AF65-F5344CB8AC3E}">
        <p14:creationId xmlns:p14="http://schemas.microsoft.com/office/powerpoint/2010/main" val="11301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6" r:id="rId4"/>
    <p:sldLayoutId id="2147483652" r:id="rId5"/>
    <p:sldLayoutId id="2147483660" r:id="rId6"/>
    <p:sldLayoutId id="2147483661" r:id="rId7"/>
    <p:sldLayoutId id="2147483662" r:id="rId8"/>
    <p:sldLayoutId id="2147483663" r:id="rId9"/>
    <p:sldLayoutId id="2147483664" r:id="rId10"/>
    <p:sldLayoutId id="2147483665" r:id="rId11"/>
    <p:sldLayoutId id="2147483655" r:id="rId12"/>
    <p:sldLayoutId id="214748366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idx="13"/>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l="6817" r="6817"/>
          <a:stretch>
            <a:fillRect/>
          </a:stretch>
        </p:blipFill>
        <p:spPr/>
      </p:pic>
      <p:sp>
        <p:nvSpPr>
          <p:cNvPr id="11" name="Subtitle 10"/>
          <p:cNvSpPr>
            <a:spLocks noGrp="1"/>
          </p:cNvSpPr>
          <p:nvPr>
            <p:ph type="subTitle" idx="1"/>
          </p:nvPr>
        </p:nvSpPr>
        <p:spPr/>
        <p:txBody>
          <a:bodyPr/>
          <a:lstStyle/>
          <a:p>
            <a:r>
              <a:rPr lang="en-US" dirty="0">
                <a:solidFill>
                  <a:schemeClr val="bg1"/>
                </a:solidFill>
              </a:rPr>
              <a:t>The first Hub for Developers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4183" y="2334538"/>
            <a:ext cx="5923634" cy="1368178"/>
          </a:xfrm>
          <a:prstGeom prst="rect">
            <a:avLst/>
          </a:prstGeom>
        </p:spPr>
      </p:pic>
      <p:sp>
        <p:nvSpPr>
          <p:cNvPr id="5" name="Subtitle 10"/>
          <p:cNvSpPr txBox="1">
            <a:spLocks/>
          </p:cNvSpPr>
          <p:nvPr/>
        </p:nvSpPr>
        <p:spPr>
          <a:xfrm>
            <a:off x="909679" y="5401639"/>
            <a:ext cx="10515600" cy="6278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atin typeface="Lucida Sans"/>
                <a:cs typeface="Lucida Sans"/>
              </a:rPr>
              <a:t>Dimitris Deligiorgis</a:t>
            </a:r>
            <a:endParaRPr lang="en-US" dirty="0">
              <a:latin typeface="Lucida Sans"/>
              <a:cs typeface="Lucida Sans"/>
            </a:endParaRPr>
          </a:p>
        </p:txBody>
      </p:sp>
      <p:sp>
        <p:nvSpPr>
          <p:cNvPr id="6" name="Subtitle 10"/>
          <p:cNvSpPr txBox="1">
            <a:spLocks/>
          </p:cNvSpPr>
          <p:nvPr/>
        </p:nvSpPr>
        <p:spPr>
          <a:xfrm>
            <a:off x="909679" y="4392525"/>
            <a:ext cx="10515600" cy="99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a:latin typeface="Lucida Sans"/>
                <a:cs typeface="Lucida Sans"/>
              </a:rPr>
              <a:t>Dependency </a:t>
            </a:r>
            <a:r>
              <a:rPr lang="en-US" sz="2600" dirty="0">
                <a:latin typeface="Lucida Sans"/>
                <a:cs typeface="Lucida Sans"/>
              </a:rPr>
              <a:t>Injection</a:t>
            </a:r>
          </a:p>
        </p:txBody>
      </p:sp>
    </p:spTree>
    <p:extLst>
      <p:ext uri="{BB962C8B-B14F-4D97-AF65-F5344CB8AC3E}">
        <p14:creationId xmlns:p14="http://schemas.microsoft.com/office/powerpoint/2010/main" val="327014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Benefits</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normAutofit/>
          </a:bodyPr>
          <a:lstStyle/>
          <a:p>
            <a:r>
              <a:rPr lang="en-US" dirty="0"/>
              <a:t>Independency</a:t>
            </a:r>
          </a:p>
          <a:p>
            <a:r>
              <a:rPr lang="en-US" dirty="0"/>
              <a:t>Reusability</a:t>
            </a:r>
          </a:p>
          <a:p>
            <a:r>
              <a:rPr lang="en-US" dirty="0"/>
              <a:t>Interchangeability</a:t>
            </a:r>
          </a:p>
          <a:p>
            <a:r>
              <a:rPr lang="en-US" dirty="0"/>
              <a:t>Extensibility</a:t>
            </a:r>
          </a:p>
          <a:p>
            <a:r>
              <a:rPr lang="en-US" dirty="0"/>
              <a:t>Testability</a:t>
            </a:r>
          </a:p>
          <a:p>
            <a:r>
              <a:rPr lang="en-US" dirty="0"/>
              <a:t>Allows parallel work</a:t>
            </a:r>
          </a:p>
        </p:txBody>
      </p:sp>
    </p:spTree>
    <p:extLst>
      <p:ext uri="{BB962C8B-B14F-4D97-AF65-F5344CB8AC3E}">
        <p14:creationId xmlns:p14="http://schemas.microsoft.com/office/powerpoint/2010/main" val="237036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ubTitle" idx="1"/>
          </p:nvPr>
        </p:nvSpPr>
        <p:spPr>
          <a:xfrm>
            <a:off x="838200" y="3702729"/>
            <a:ext cx="10515600" cy="231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400"/>
              <a:buFont typeface="Arial"/>
              <a:buNone/>
            </a:pPr>
            <a:endParaRPr dirty="0">
              <a:solidFill>
                <a:schemeClr val="bg2"/>
              </a:solidFill>
              <a:latin typeface="Lucida Sans"/>
              <a:cs typeface="Lucida Sans"/>
            </a:endParaRPr>
          </a:p>
        </p:txBody>
      </p:sp>
      <p:sp>
        <p:nvSpPr>
          <p:cNvPr id="209" name="Shape 209"/>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Lucida Sans"/>
              <a:buNone/>
            </a:pPr>
            <a:r>
              <a:rPr lang="en-US" sz="4400" u="none" strike="noStrike" cap="none" dirty="0">
                <a:solidFill>
                  <a:schemeClr val="lt1"/>
                </a:solidFill>
                <a:latin typeface="Lucida Sans"/>
                <a:ea typeface="Lucida Sans"/>
                <a:cs typeface="Lucida Sans"/>
                <a:sym typeface="Lucida Sans"/>
              </a:rPr>
              <a:t>Thank you</a:t>
            </a:r>
            <a:endParaRPr sz="4400" u="none" strike="noStrike" cap="none" dirty="0">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23963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Agenda</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p:txBody>
          <a:bodyPr/>
          <a:lstStyle/>
          <a:p>
            <a:r>
              <a:rPr lang="en-US" dirty="0"/>
              <a:t>Dependency Injection </a:t>
            </a:r>
            <a:endParaRPr lang="en-US" dirty="0">
              <a:highlight>
                <a:srgbClr val="FFFF00"/>
              </a:highlight>
            </a:endParaRPr>
          </a:p>
          <a:p>
            <a:r>
              <a:rPr lang="en-US" dirty="0"/>
              <a:t>Service Oriented Architecture</a:t>
            </a:r>
            <a:endParaRPr lang="en-US" sz="2000" dirty="0">
              <a:solidFill>
                <a:schemeClr val="tx1">
                  <a:lumMod val="50000"/>
                  <a:lumOff val="50000"/>
                </a:schemeClr>
              </a:solidFill>
            </a:endParaRPr>
          </a:p>
        </p:txBody>
      </p:sp>
    </p:spTree>
    <p:extLst>
      <p:ext uri="{BB962C8B-B14F-4D97-AF65-F5344CB8AC3E}">
        <p14:creationId xmlns:p14="http://schemas.microsoft.com/office/powerpoint/2010/main" val="92109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 (DI)</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How to explain DI to a five-years-old?</a:t>
            </a:r>
          </a:p>
          <a:p>
            <a:endParaRPr lang="en-US" dirty="0"/>
          </a:p>
          <a:p>
            <a:endParaRPr lang="en-US" dirty="0"/>
          </a:p>
        </p:txBody>
      </p:sp>
      <p:sp>
        <p:nvSpPr>
          <p:cNvPr id="6" name="Rectangle 5">
            <a:extLst>
              <a:ext uri="{FF2B5EF4-FFF2-40B4-BE49-F238E27FC236}">
                <a16:creationId xmlns:a16="http://schemas.microsoft.com/office/drawing/2014/main" id="{2DE58CB8-B101-4013-9051-42B5AF5626B5}"/>
              </a:ext>
            </a:extLst>
          </p:cNvPr>
          <p:cNvSpPr/>
          <p:nvPr/>
        </p:nvSpPr>
        <p:spPr>
          <a:xfrm>
            <a:off x="1068730" y="2685328"/>
            <a:ext cx="10042966" cy="2800767"/>
          </a:xfrm>
          <a:prstGeom prst="rect">
            <a:avLst/>
          </a:prstGeom>
        </p:spPr>
        <p:txBody>
          <a:bodyPr wrap="square">
            <a:spAutoFit/>
          </a:bodyPr>
          <a:lstStyle/>
          <a:p>
            <a:pPr fontAlgn="base"/>
            <a:r>
              <a:rPr lang="en-US" sz="2000" dirty="0">
                <a:solidFill>
                  <a:prstClr val="black">
                    <a:lumMod val="50000"/>
                    <a:lumOff val="50000"/>
                  </a:prstClr>
                </a:solidFill>
              </a:rPr>
              <a:t>When you go and get things out of the refrigerator for yourself, you can cause problems. You might leave the door open, you might get something Mommy or Daddy doesn't want you to have. You might even be looking for something we don't even have or which has expired.</a:t>
            </a:r>
          </a:p>
          <a:p>
            <a:pPr fontAlgn="base"/>
            <a:endParaRPr lang="en-US" sz="2000" dirty="0">
              <a:solidFill>
                <a:prstClr val="black">
                  <a:lumMod val="50000"/>
                  <a:lumOff val="50000"/>
                </a:prstClr>
              </a:solidFill>
            </a:endParaRPr>
          </a:p>
          <a:p>
            <a:pPr fontAlgn="base"/>
            <a:r>
              <a:rPr lang="en-US" sz="2000" dirty="0">
                <a:solidFill>
                  <a:prstClr val="black">
                    <a:lumMod val="50000"/>
                    <a:lumOff val="50000"/>
                  </a:prstClr>
                </a:solidFill>
              </a:rPr>
              <a:t>What you should be doing </a:t>
            </a:r>
            <a:r>
              <a:rPr lang="en-US" sz="2800" dirty="0">
                <a:solidFill>
                  <a:schemeClr val="tx2"/>
                </a:solidFill>
              </a:rPr>
              <a:t>is stating a need, "I need something to drink with lunch,"</a:t>
            </a:r>
            <a:r>
              <a:rPr lang="en-US" sz="2000" dirty="0">
                <a:solidFill>
                  <a:prstClr val="black">
                    <a:lumMod val="50000"/>
                    <a:lumOff val="50000"/>
                  </a:prstClr>
                </a:solidFill>
              </a:rPr>
              <a:t> and then we will make sure you have something when you sit down to eat.</a:t>
            </a:r>
          </a:p>
        </p:txBody>
      </p:sp>
    </p:spTree>
    <p:extLst>
      <p:ext uri="{BB962C8B-B14F-4D97-AF65-F5344CB8AC3E}">
        <p14:creationId xmlns:p14="http://schemas.microsoft.com/office/powerpoint/2010/main" val="31107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Inversion Principle (DIP)</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1078033"/>
          </a:xfrm>
        </p:spPr>
        <p:txBody>
          <a:bodyPr>
            <a:normAutofit/>
          </a:bodyPr>
          <a:lstStyle/>
          <a:p>
            <a:r>
              <a:rPr lang="en-US" sz="2100" dirty="0">
                <a:solidFill>
                  <a:prstClr val="black">
                    <a:lumMod val="50000"/>
                    <a:lumOff val="50000"/>
                  </a:prstClr>
                </a:solidFill>
              </a:rPr>
              <a:t>High level modules shouldn't depend on low level modules; </a:t>
            </a:r>
            <a:r>
              <a:rPr lang="en-US" dirty="0"/>
              <a:t>both should depend on abstractions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044" y="2903658"/>
            <a:ext cx="3321933" cy="3321933"/>
          </a:xfrm>
          <a:prstGeom prst="rect">
            <a:avLst/>
          </a:prstGeom>
        </p:spPr>
      </p:pic>
    </p:spTree>
    <p:extLst>
      <p:ext uri="{BB962C8B-B14F-4D97-AF65-F5344CB8AC3E}">
        <p14:creationId xmlns:p14="http://schemas.microsoft.com/office/powerpoint/2010/main" val="98217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Inversion of Control (</a:t>
            </a:r>
            <a:r>
              <a:rPr lang="en-US" dirty="0" err="1"/>
              <a:t>IoC</a:t>
            </a:r>
            <a:r>
              <a:rPr lang="en-US" dirty="0"/>
              <a:t>)</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5"/>
            <a:ext cx="10515600" cy="813403"/>
          </a:xfrm>
        </p:spPr>
        <p:txBody>
          <a:bodyPr>
            <a:normAutofit/>
          </a:bodyPr>
          <a:lstStyle/>
          <a:p>
            <a:r>
              <a:rPr lang="en-US" sz="2100" dirty="0">
                <a:solidFill>
                  <a:prstClr val="black">
                    <a:lumMod val="50000"/>
                    <a:lumOff val="50000"/>
                  </a:prstClr>
                </a:solidFill>
              </a:rPr>
              <a:t>Describes a system that follows the </a:t>
            </a:r>
            <a:r>
              <a:rPr lang="en-US" dirty="0"/>
              <a:t>Hollywood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89" y="2639028"/>
            <a:ext cx="3677977" cy="3677977"/>
          </a:xfrm>
          <a:prstGeom prst="rect">
            <a:avLst/>
          </a:prstGeom>
        </p:spPr>
      </p:pic>
    </p:spTree>
    <p:extLst>
      <p:ext uri="{BB962C8B-B14F-4D97-AF65-F5344CB8AC3E}">
        <p14:creationId xmlns:p14="http://schemas.microsoft.com/office/powerpoint/2010/main" val="273451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Dependency Injection</a:t>
            </a:r>
            <a:endParaRPr lang="el-GR" dirty="0"/>
          </a:p>
        </p:txBody>
      </p:sp>
      <p:sp>
        <p:nvSpPr>
          <p:cNvPr id="3" name="Content Placeholder 2">
            <a:extLst>
              <a:ext uri="{FF2B5EF4-FFF2-40B4-BE49-F238E27FC236}">
                <a16:creationId xmlns:a16="http://schemas.microsoft.com/office/drawing/2014/main" id="{54993B46-BEF5-4B6F-B66B-B948AACEAA86}"/>
              </a:ext>
            </a:extLst>
          </p:cNvPr>
          <p:cNvSpPr>
            <a:spLocks noGrp="1"/>
          </p:cNvSpPr>
          <p:nvPr>
            <p:ph idx="1"/>
          </p:nvPr>
        </p:nvSpPr>
        <p:spPr>
          <a:xfrm>
            <a:off x="838200" y="1825626"/>
            <a:ext cx="10515600" cy="859702"/>
          </a:xfrm>
        </p:spPr>
        <p:txBody>
          <a:bodyPr>
            <a:normAutofit/>
          </a:bodyPr>
          <a:lstStyle/>
          <a:p>
            <a:r>
              <a:rPr lang="en-US" dirty="0"/>
              <a:t>A set of practices to build loosely couple applications</a:t>
            </a:r>
          </a:p>
          <a:p>
            <a:endParaRPr lang="en-US" dirty="0"/>
          </a:p>
          <a:p>
            <a:endParaRPr lang="en-US" dirty="0"/>
          </a:p>
        </p:txBody>
      </p:sp>
      <p:sp>
        <p:nvSpPr>
          <p:cNvPr id="4" name="Content Placeholder 2">
            <a:extLst/>
          </p:cNvPr>
          <p:cNvSpPr txBox="1">
            <a:spLocks/>
          </p:cNvSpPr>
          <p:nvPr/>
        </p:nvSpPr>
        <p:spPr>
          <a:xfrm>
            <a:off x="838200" y="3144354"/>
            <a:ext cx="3513881"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0000"/>
                </a:solidFill>
              </a:rPr>
              <a:t>It’s NOT</a:t>
            </a:r>
          </a:p>
          <a:p>
            <a:r>
              <a:rPr lang="en-US" dirty="0"/>
              <a:t>A library</a:t>
            </a:r>
          </a:p>
          <a:p>
            <a:r>
              <a:rPr lang="en-US" dirty="0"/>
              <a:t>A framework</a:t>
            </a:r>
          </a:p>
          <a:p>
            <a:r>
              <a:rPr lang="en-US" dirty="0"/>
              <a:t>A tool</a:t>
            </a:r>
          </a:p>
          <a:p>
            <a:endParaRPr lang="en-US" dirty="0"/>
          </a:p>
          <a:p>
            <a:endParaRPr lang="en-US" dirty="0"/>
          </a:p>
        </p:txBody>
      </p:sp>
      <p:sp>
        <p:nvSpPr>
          <p:cNvPr id="5" name="Content Placeholder 2">
            <a:extLst/>
          </p:cNvPr>
          <p:cNvSpPr txBox="1">
            <a:spLocks/>
          </p:cNvSpPr>
          <p:nvPr/>
        </p:nvSpPr>
        <p:spPr>
          <a:xfrm>
            <a:off x="5215359" y="3144354"/>
            <a:ext cx="4403203" cy="2512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rPr>
              <a:t>It’s</a:t>
            </a:r>
            <a:r>
              <a:rPr lang="en-US" dirty="0"/>
              <a:t> </a:t>
            </a:r>
          </a:p>
          <a:p>
            <a:r>
              <a:rPr lang="en-US" dirty="0"/>
              <a:t>A way of thinking</a:t>
            </a:r>
          </a:p>
          <a:p>
            <a:r>
              <a:rPr lang="en-US" dirty="0"/>
              <a:t>A way of designing code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5783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normAutofit/>
          </a:bodyPr>
          <a:lstStyle/>
          <a:p>
            <a:r>
              <a:rPr lang="en-US" dirty="0"/>
              <a:t>Traditional Code vs DI</a:t>
            </a:r>
            <a:endParaRPr lang="el-GR" dirty="0"/>
          </a:p>
        </p:txBody>
      </p:sp>
      <p:grpSp>
        <p:nvGrpSpPr>
          <p:cNvPr id="20" name="Group 19"/>
          <p:cNvGrpSpPr/>
          <p:nvPr/>
        </p:nvGrpSpPr>
        <p:grpSpPr>
          <a:xfrm>
            <a:off x="960699" y="2401729"/>
            <a:ext cx="4409954" cy="711861"/>
            <a:chOff x="960699" y="2401729"/>
            <a:chExt cx="4409954" cy="711861"/>
          </a:xfrm>
        </p:grpSpPr>
        <p:sp>
          <p:nvSpPr>
            <p:cNvPr id="7" name="Rectangle: Rounded Corners 6"/>
            <p:cNvSpPr/>
            <p:nvPr/>
          </p:nvSpPr>
          <p:spPr>
            <a:xfrm>
              <a:off x="960699"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8" name="Rectangle: Rounded Corners 7"/>
            <p:cNvSpPr/>
            <p:nvPr/>
          </p:nvSpPr>
          <p:spPr>
            <a:xfrm>
              <a:off x="2687092"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9" name="Rectangle: Rounded Corners 8"/>
            <p:cNvSpPr/>
            <p:nvPr/>
          </p:nvSpPr>
          <p:spPr>
            <a:xfrm>
              <a:off x="4447825" y="2401729"/>
              <a:ext cx="922828" cy="71186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sp>
          <p:nvSpPr>
            <p:cNvPr id="13" name="Arrow: Right 12"/>
            <p:cNvSpPr/>
            <p:nvPr/>
          </p:nvSpPr>
          <p:spPr>
            <a:xfrm>
              <a:off x="2052649"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Arrow: Right 14"/>
            <p:cNvSpPr/>
            <p:nvPr/>
          </p:nvSpPr>
          <p:spPr>
            <a:xfrm>
              <a:off x="3779042" y="2579757"/>
              <a:ext cx="465321" cy="409236"/>
            </a:xfrm>
            <a:prstGeom prst="rightArrow">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 name="Group 11"/>
          <p:cNvGrpSpPr/>
          <p:nvPr/>
        </p:nvGrpSpPr>
        <p:grpSpPr>
          <a:xfrm>
            <a:off x="7170943" y="2401729"/>
            <a:ext cx="3767132" cy="3489785"/>
            <a:chOff x="7170943" y="2401729"/>
            <a:chExt cx="3767132" cy="3489785"/>
          </a:xfrm>
        </p:grpSpPr>
        <p:sp>
          <p:nvSpPr>
            <p:cNvPr id="18" name="Rectangle: Rounded Corners 17"/>
            <p:cNvSpPr/>
            <p:nvPr/>
          </p:nvSpPr>
          <p:spPr>
            <a:xfrm>
              <a:off x="7170943" y="2401729"/>
              <a:ext cx="922828"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Main</a:t>
              </a:r>
              <a:endParaRPr lang="el-GR" sz="1600" dirty="0"/>
            </a:p>
          </p:txBody>
        </p:sp>
        <p:sp>
          <p:nvSpPr>
            <p:cNvPr id="19" name="Arrow: Right 18"/>
            <p:cNvSpPr/>
            <p:nvPr/>
          </p:nvSpPr>
          <p:spPr>
            <a:xfrm rot="10800000">
              <a:off x="8264107" y="2582482"/>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20"/>
            <p:cNvSpPr/>
            <p:nvPr/>
          </p:nvSpPr>
          <p:spPr>
            <a:xfrm>
              <a:off x="8946064" y="2401729"/>
              <a:ext cx="1285956"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Container</a:t>
              </a:r>
              <a:endParaRPr lang="el-GR" sz="1600" dirty="0"/>
            </a:p>
          </p:txBody>
        </p:sp>
        <p:sp>
          <p:nvSpPr>
            <p:cNvPr id="22" name="Arrow: Right 21"/>
            <p:cNvSpPr/>
            <p:nvPr/>
          </p:nvSpPr>
          <p:spPr>
            <a:xfrm rot="5400000">
              <a:off x="9356383" y="3244171"/>
              <a:ext cx="465321" cy="409236"/>
            </a:xfrm>
            <a:prstGeom prst="rightArrow">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Rounded Corners 22"/>
            <p:cNvSpPr/>
            <p:nvPr/>
          </p:nvSpPr>
          <p:spPr>
            <a:xfrm>
              <a:off x="8440667"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IClassA</a:t>
              </a:r>
              <a:endParaRPr lang="el-GR" sz="1600" dirty="0"/>
            </a:p>
          </p:txBody>
        </p:sp>
        <p:sp>
          <p:nvSpPr>
            <p:cNvPr id="24" name="Rectangle: Rounded Corners 23"/>
            <p:cNvSpPr/>
            <p:nvPr/>
          </p:nvSpPr>
          <p:spPr>
            <a:xfrm>
              <a:off x="9688705" y="3883512"/>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IClassB</a:t>
              </a:r>
              <a:endParaRPr lang="el-GR" sz="1600" dirty="0"/>
            </a:p>
          </p:txBody>
        </p:sp>
        <p:sp>
          <p:nvSpPr>
            <p:cNvPr id="25" name="Rectangle 24"/>
            <p:cNvSpPr/>
            <p:nvPr/>
          </p:nvSpPr>
          <p:spPr>
            <a:xfrm>
              <a:off x="8287256" y="3767078"/>
              <a:ext cx="2650819" cy="2124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Rounded Corners 25"/>
            <p:cNvSpPr/>
            <p:nvPr/>
          </p:nvSpPr>
          <p:spPr>
            <a:xfrm>
              <a:off x="8440667"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ClassA</a:t>
              </a:r>
              <a:endParaRPr lang="el-GR" sz="1600" dirty="0"/>
            </a:p>
          </p:txBody>
        </p:sp>
        <p:sp>
          <p:nvSpPr>
            <p:cNvPr id="28" name="Rectangle: Rounded Corners 27"/>
            <p:cNvSpPr/>
            <p:nvPr/>
          </p:nvSpPr>
          <p:spPr>
            <a:xfrm>
              <a:off x="9688705" y="4948410"/>
              <a:ext cx="1098900" cy="711861"/>
            </a:xfrm>
            <a:prstGeom prst="roundRect">
              <a:avLst/>
            </a:prstGeom>
            <a:solidFill>
              <a:srgbClr val="92D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ClassB</a:t>
              </a:r>
              <a:endParaRPr lang="el-GR" sz="1600" dirty="0"/>
            </a:p>
          </p:txBody>
        </p:sp>
        <p:cxnSp>
          <p:nvCxnSpPr>
            <p:cNvPr id="11" name="Straight Connector 10"/>
            <p:cNvCxnSpPr/>
            <p:nvPr/>
          </p:nvCxnSpPr>
          <p:spPr>
            <a:xfrm>
              <a:off x="8287256" y="4794571"/>
              <a:ext cx="2650819" cy="0"/>
            </a:xfrm>
            <a:prstGeom prst="line">
              <a:avLst/>
            </a:prstGeom>
            <a:ln>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826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DIP</a:t>
            </a:r>
            <a:endParaRPr lang="el-GR" dirty="0"/>
          </a:p>
        </p:txBody>
      </p:sp>
      <p:graphicFrame>
        <p:nvGraphicFramePr>
          <p:cNvPr id="5" name="Object 4"/>
          <p:cNvGraphicFramePr>
            <a:graphicFrameLocks noChangeAspect="1"/>
          </p:cNvGraphicFramePr>
          <p:nvPr>
            <p:extLst>
              <p:ext uri="{D42A27DB-BD31-4B8C-83A1-F6EECF244321}">
                <p14:modId xmlns:p14="http://schemas.microsoft.com/office/powerpoint/2010/main" val="2651949582"/>
              </p:ext>
            </p:extLst>
          </p:nvPr>
        </p:nvGraphicFramePr>
        <p:xfrm>
          <a:off x="147638" y="1692275"/>
          <a:ext cx="7402512" cy="3460750"/>
        </p:xfrm>
        <a:graphic>
          <a:graphicData uri="http://schemas.openxmlformats.org/presentationml/2006/ole">
            <mc:AlternateContent xmlns:mc="http://schemas.openxmlformats.org/markup-compatibility/2006">
              <mc:Choice xmlns:v="urn:schemas-microsoft-com:vml" Requires="v">
                <p:oleObj spid="_x0000_s3203" name="Document" r:id="rId3" imgW="3860640" imgH="1805040" progId="Word.OpenDocumentText.12">
                  <p:embed/>
                </p:oleObj>
              </mc:Choice>
              <mc:Fallback>
                <p:oleObj name="Document" r:id="rId3" imgW="3860640" imgH="1805040" progId="Word.OpenDocumentText.12">
                  <p:embed/>
                  <p:pic>
                    <p:nvPicPr>
                      <p:cNvPr id="0" name=""/>
                      <p:cNvPicPr/>
                      <p:nvPr/>
                    </p:nvPicPr>
                    <p:blipFill>
                      <a:blip r:embed="rId4"/>
                      <a:stretch>
                        <a:fillRect/>
                      </a:stretch>
                    </p:blipFill>
                    <p:spPr>
                      <a:xfrm>
                        <a:off x="147638" y="1692275"/>
                        <a:ext cx="7402512" cy="34607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68419456"/>
              </p:ext>
            </p:extLst>
          </p:nvPr>
        </p:nvGraphicFramePr>
        <p:xfrm>
          <a:off x="5338763" y="1185863"/>
          <a:ext cx="7548562" cy="4894262"/>
        </p:xfrm>
        <a:graphic>
          <a:graphicData uri="http://schemas.openxmlformats.org/presentationml/2006/ole">
            <mc:AlternateContent xmlns:mc="http://schemas.openxmlformats.org/markup-compatibility/2006">
              <mc:Choice xmlns:v="urn:schemas-microsoft-com:vml" Requires="v">
                <p:oleObj spid="_x0000_s3204" name="Document" r:id="rId5" imgW="4312800" imgH="2797200" progId="Word.OpenDocumentText.12">
                  <p:embed/>
                </p:oleObj>
              </mc:Choice>
              <mc:Fallback>
                <p:oleObj name="Document" r:id="rId5" imgW="4312800" imgH="2797200" progId="Word.OpenDocumentText.12">
                  <p:embed/>
                  <p:pic>
                    <p:nvPicPr>
                      <p:cNvPr id="0" name=""/>
                      <p:cNvPicPr/>
                      <p:nvPr/>
                    </p:nvPicPr>
                    <p:blipFill>
                      <a:blip r:embed="rId6"/>
                      <a:stretch>
                        <a:fillRect/>
                      </a:stretch>
                    </p:blipFill>
                    <p:spPr>
                      <a:xfrm>
                        <a:off x="5338763" y="1185863"/>
                        <a:ext cx="7548562" cy="4894262"/>
                      </a:xfrm>
                      <a:prstGeom prst="rect">
                        <a:avLst/>
                      </a:prstGeom>
                    </p:spPr>
                  </p:pic>
                </p:oleObj>
              </mc:Fallback>
            </mc:AlternateContent>
          </a:graphicData>
        </a:graphic>
      </p:graphicFrame>
    </p:spTree>
    <p:extLst>
      <p:ext uri="{BB962C8B-B14F-4D97-AF65-F5344CB8AC3E}">
        <p14:creationId xmlns:p14="http://schemas.microsoft.com/office/powerpoint/2010/main" val="52458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1980-6091-47C5-AA28-CF77E450CEF1}"/>
              </a:ext>
            </a:extLst>
          </p:cNvPr>
          <p:cNvSpPr>
            <a:spLocks noGrp="1"/>
          </p:cNvSpPr>
          <p:nvPr>
            <p:ph type="title"/>
          </p:nvPr>
        </p:nvSpPr>
        <p:spPr/>
        <p:txBody>
          <a:bodyPr/>
          <a:lstStyle/>
          <a:p>
            <a:r>
              <a:rPr lang="en-US" dirty="0"/>
              <a:t>Apply </a:t>
            </a:r>
            <a:r>
              <a:rPr lang="en-US" dirty="0" err="1"/>
              <a:t>IoC</a:t>
            </a:r>
            <a:r>
              <a:rPr lang="en-US" dirty="0"/>
              <a:t> (</a:t>
            </a:r>
            <a:r>
              <a:rPr lang="en-US"/>
              <a:t>asp.net core)</a:t>
            </a:r>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4097094882"/>
              </p:ext>
            </p:extLst>
          </p:nvPr>
        </p:nvGraphicFramePr>
        <p:xfrm>
          <a:off x="-42863" y="1743075"/>
          <a:ext cx="8093076" cy="3233738"/>
        </p:xfrm>
        <a:graphic>
          <a:graphicData uri="http://schemas.openxmlformats.org/presentationml/2006/ole">
            <mc:AlternateContent xmlns:mc="http://schemas.openxmlformats.org/markup-compatibility/2006">
              <mc:Choice xmlns:v="urn:schemas-microsoft-com:vml" Requires="v">
                <p:oleObj spid="_x0000_s5202" name="Document" r:id="rId4" imgW="4052520" imgH="1749240" progId="Word.OpenDocumentText.12">
                  <p:embed/>
                </p:oleObj>
              </mc:Choice>
              <mc:Fallback>
                <p:oleObj name="Document" r:id="rId4" imgW="4052520" imgH="1749240" progId="Word.OpenDocumentText.12">
                  <p:embed/>
                  <p:pic>
                    <p:nvPicPr>
                      <p:cNvPr id="5" name="Object 4"/>
                      <p:cNvPicPr/>
                      <p:nvPr/>
                    </p:nvPicPr>
                    <p:blipFill>
                      <a:blip r:embed="rId5"/>
                      <a:stretch>
                        <a:fillRect/>
                      </a:stretch>
                    </p:blipFill>
                    <p:spPr>
                      <a:xfrm>
                        <a:off x="-42863" y="1743075"/>
                        <a:ext cx="8093076" cy="323373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47994488"/>
              </p:ext>
            </p:extLst>
          </p:nvPr>
        </p:nvGraphicFramePr>
        <p:xfrm>
          <a:off x="484348" y="4077163"/>
          <a:ext cx="8031163" cy="3471862"/>
        </p:xfrm>
        <a:graphic>
          <a:graphicData uri="http://schemas.openxmlformats.org/presentationml/2006/ole">
            <mc:AlternateContent xmlns:mc="http://schemas.openxmlformats.org/markup-compatibility/2006">
              <mc:Choice xmlns:v="urn:schemas-microsoft-com:vml" Requires="v">
                <p:oleObj spid="_x0000_s5203" name="Document" r:id="rId6" imgW="4052520" imgH="1749600" progId="Word.OpenDocumentText.12">
                  <p:embed/>
                </p:oleObj>
              </mc:Choice>
              <mc:Fallback>
                <p:oleObj name="Document" r:id="rId6" imgW="4052520" imgH="1749600" progId="Word.OpenDocumentText.12">
                  <p:embed/>
                  <p:pic>
                    <p:nvPicPr>
                      <p:cNvPr id="6" name="Object 5"/>
                      <p:cNvPicPr/>
                      <p:nvPr/>
                    </p:nvPicPr>
                    <p:blipFill>
                      <a:blip r:embed="rId7"/>
                      <a:stretch>
                        <a:fillRect/>
                      </a:stretch>
                    </p:blipFill>
                    <p:spPr>
                      <a:xfrm>
                        <a:off x="484348" y="4077163"/>
                        <a:ext cx="8031163" cy="3471862"/>
                      </a:xfrm>
                      <a:prstGeom prst="rect">
                        <a:avLst/>
                      </a:prstGeom>
                    </p:spPr>
                  </p:pic>
                </p:oleObj>
              </mc:Fallback>
            </mc:AlternateContent>
          </a:graphicData>
        </a:graphic>
      </p:graphicFrame>
    </p:spTree>
    <p:extLst>
      <p:ext uri="{BB962C8B-B14F-4D97-AF65-F5344CB8AC3E}">
        <p14:creationId xmlns:p14="http://schemas.microsoft.com/office/powerpoint/2010/main" val="94488238"/>
      </p:ext>
    </p:extLst>
  </p:cSld>
  <p:clrMapOvr>
    <a:masterClrMapping/>
  </p:clrMapOvr>
</p:sld>
</file>

<file path=ppt/theme/theme1.xml><?xml version="1.0" encoding="utf-8"?>
<a:theme xmlns:a="http://schemas.openxmlformats.org/drawingml/2006/main" name="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1318</TotalTime>
  <Words>491</Words>
  <Application>Microsoft Office PowerPoint</Application>
  <PresentationFormat>Widescreen</PresentationFormat>
  <Paragraphs>78</Paragraphs>
  <Slides>11</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Lucida Sans</vt:lpstr>
      <vt:lpstr>Lucida Sans </vt:lpstr>
      <vt:lpstr>Office Theme</vt:lpstr>
      <vt:lpstr>Document</vt:lpstr>
      <vt:lpstr>PowerPoint Presentation</vt:lpstr>
      <vt:lpstr>Agenda</vt:lpstr>
      <vt:lpstr>Dependency Injection (DI)</vt:lpstr>
      <vt:lpstr>Dependency Inversion Principle (DIP)</vt:lpstr>
      <vt:lpstr>Inversion of Control (IoC)</vt:lpstr>
      <vt:lpstr>Dependency Injection</vt:lpstr>
      <vt:lpstr>Traditional Code vs DI</vt:lpstr>
      <vt:lpstr>Apply DIP</vt:lpstr>
      <vt:lpstr>Apply IoC (asp.net core)</vt:lpstr>
      <vt:lpstr>Benefits</vt:lpstr>
      <vt:lpstr>Thank you</vt:lpstr>
    </vt:vector>
  </TitlesOfParts>
  <Company>CareerBuilder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Moschoula Strevlou</dc:creator>
  <cp:lastModifiedBy>Dimitris Deligiorgis</cp:lastModifiedBy>
  <cp:revision>204</cp:revision>
  <dcterms:created xsi:type="dcterms:W3CDTF">2018-01-12T07:22:47Z</dcterms:created>
  <dcterms:modified xsi:type="dcterms:W3CDTF">2018-06-11T19:11:24Z</dcterms:modified>
</cp:coreProperties>
</file>