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7" r:id="rId1"/>
  </p:sldMasterIdLst>
  <p:notesMasterIdLst>
    <p:notesMasterId r:id="rId15"/>
  </p:notesMasterIdLst>
  <p:sldIdLst>
    <p:sldId id="256" r:id="rId2"/>
    <p:sldId id="328" r:id="rId3"/>
    <p:sldId id="329" r:id="rId4"/>
    <p:sldId id="332" r:id="rId5"/>
    <p:sldId id="322" r:id="rId6"/>
    <p:sldId id="325" r:id="rId7"/>
    <p:sldId id="323" r:id="rId8"/>
    <p:sldId id="324" r:id="rId9"/>
    <p:sldId id="326" r:id="rId10"/>
    <p:sldId id="331" r:id="rId11"/>
    <p:sldId id="327" r:id="rId12"/>
    <p:sldId id="330" r:id="rId13"/>
    <p:sldId id="25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4AB6D8"/>
    <a:srgbClr val="009B74"/>
    <a:srgbClr val="182642"/>
    <a:srgbClr val="F1F1F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5" autoAdjust="0"/>
    <p:restoredTop sz="93513" autoAdjust="0"/>
  </p:normalViewPr>
  <p:slideViewPr>
    <p:cSldViewPr snapToGrid="0">
      <p:cViewPr varScale="1">
        <p:scale>
          <a:sx n="107" d="100"/>
          <a:sy n="107" d="100"/>
        </p:scale>
        <p:origin x="750"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C812FB-F91B-43A8-93CC-C775265DBD4C}" type="datetimeFigureOut">
              <a:rPr lang="en-US" smtClean="0"/>
              <a:t>6/15/2018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231667-F749-447D-B574-B24011B0106B}" type="slidenum">
              <a:rPr lang="en-US" smtClean="0"/>
              <a:t>‹#›</a:t>
            </a:fld>
            <a:endParaRPr lang="en-US"/>
          </a:p>
        </p:txBody>
      </p:sp>
    </p:spTree>
    <p:extLst>
      <p:ext uri="{BB962C8B-B14F-4D97-AF65-F5344CB8AC3E}">
        <p14:creationId xmlns:p14="http://schemas.microsoft.com/office/powerpoint/2010/main" val="1070159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deviq.com/inversion-of-contro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457200" rtl="0" eaLnBrk="1" fontAlgn="auto" latinLnBrk="0" hangingPunct="1">
              <a:lnSpc>
                <a:spcPct val="100000"/>
              </a:lnSpc>
              <a:spcBef>
                <a:spcPts val="0"/>
              </a:spcBef>
              <a:spcAft>
                <a:spcPts val="0"/>
              </a:spcAft>
              <a:buClrTx/>
              <a:buSzTx/>
              <a:buFontTx/>
              <a:buChar char="-"/>
              <a:tabLst/>
              <a:defRPr/>
            </a:pPr>
            <a:endParaRPr lang="en-US" dirty="0"/>
          </a:p>
          <a:p>
            <a:endParaRPr lang="el-GR" dirty="0"/>
          </a:p>
        </p:txBody>
      </p:sp>
      <p:sp>
        <p:nvSpPr>
          <p:cNvPr id="4" name="Slide Number Placeholder 3"/>
          <p:cNvSpPr>
            <a:spLocks noGrp="1"/>
          </p:cNvSpPr>
          <p:nvPr>
            <p:ph type="sldNum" sz="quarter" idx="10"/>
          </p:nvPr>
        </p:nvSpPr>
        <p:spPr/>
        <p:txBody>
          <a:bodyPr/>
          <a:lstStyle/>
          <a:p>
            <a:fld id="{7EC87FAE-DBB4-304A-85B6-C3B042B13BD1}" type="slidenum">
              <a:rPr lang="en-US" smtClean="0"/>
              <a:t>2</a:t>
            </a:fld>
            <a:endParaRPr lang="en-US"/>
          </a:p>
        </p:txBody>
      </p:sp>
    </p:spTree>
    <p:extLst>
      <p:ext uri="{BB962C8B-B14F-4D97-AF65-F5344CB8AC3E}">
        <p14:creationId xmlns:p14="http://schemas.microsoft.com/office/powerpoint/2010/main" val="238333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10"/>
          </p:nvPr>
        </p:nvSpPr>
        <p:spPr/>
        <p:txBody>
          <a:bodyPr/>
          <a:lstStyle/>
          <a:p>
            <a:fld id="{7EC87FAE-DBB4-304A-85B6-C3B042B13BD1}" type="slidenum">
              <a:rPr lang="en-US" smtClean="0"/>
              <a:t>12</a:t>
            </a:fld>
            <a:endParaRPr lang="en-US"/>
          </a:p>
        </p:txBody>
      </p:sp>
    </p:spTree>
    <p:extLst>
      <p:ext uri="{BB962C8B-B14F-4D97-AF65-F5344CB8AC3E}">
        <p14:creationId xmlns:p14="http://schemas.microsoft.com/office/powerpoint/2010/main" val="3738831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 DI is about how one object acquires a dependency. When a dependency is provided externally, then the system is using DI.</a:t>
            </a:r>
          </a:p>
          <a:p>
            <a:pPr marL="171450" indent="-171450" fontAlgn="base">
              <a:buFontTx/>
              <a:buChar char="-"/>
            </a:pPr>
            <a:r>
              <a:rPr lang="en-US" sz="1200" b="0" i="0" kern="1200" dirty="0" err="1">
                <a:solidFill>
                  <a:schemeClr val="tx1"/>
                </a:solidFill>
                <a:effectLst/>
                <a:latin typeface="+mn-lt"/>
                <a:ea typeface="+mn-ea"/>
                <a:cs typeface="+mn-cs"/>
              </a:rPr>
              <a:t>IoC</a:t>
            </a:r>
            <a:r>
              <a:rPr lang="en-US" sz="1200" b="0" i="0" kern="1200" dirty="0">
                <a:solidFill>
                  <a:schemeClr val="tx1"/>
                </a:solidFill>
                <a:effectLst/>
                <a:latin typeface="+mn-lt"/>
                <a:ea typeface="+mn-ea"/>
                <a:cs typeface="+mn-cs"/>
              </a:rPr>
              <a:t> is about who initiates the call. If your code initiates a call, it is not </a:t>
            </a:r>
            <a:r>
              <a:rPr lang="en-US" sz="1200" b="0" i="0" kern="1200" dirty="0" err="1">
                <a:solidFill>
                  <a:schemeClr val="tx1"/>
                </a:solidFill>
                <a:effectLst/>
                <a:latin typeface="+mn-lt"/>
                <a:ea typeface="+mn-ea"/>
                <a:cs typeface="+mn-cs"/>
              </a:rPr>
              <a:t>IoC</a:t>
            </a:r>
            <a:r>
              <a:rPr lang="en-US" sz="1200" b="0" i="0" kern="1200" dirty="0">
                <a:solidFill>
                  <a:schemeClr val="tx1"/>
                </a:solidFill>
                <a:effectLst/>
                <a:latin typeface="+mn-lt"/>
                <a:ea typeface="+mn-ea"/>
                <a:cs typeface="+mn-cs"/>
              </a:rPr>
              <a:t>, if the container/system/library calls back into code that you provided it, is it </a:t>
            </a:r>
            <a:r>
              <a:rPr lang="en-US" sz="1200" b="0" i="0" kern="1200" dirty="0" err="1">
                <a:solidFill>
                  <a:schemeClr val="tx1"/>
                </a:solidFill>
                <a:effectLst/>
                <a:latin typeface="+mn-lt"/>
                <a:ea typeface="+mn-ea"/>
                <a:cs typeface="+mn-cs"/>
              </a:rPr>
              <a:t>IoC</a:t>
            </a:r>
            <a:r>
              <a:rPr lang="en-US" sz="1200" b="0" i="0" kern="1200" dirty="0">
                <a:solidFill>
                  <a:schemeClr val="tx1"/>
                </a:solidFill>
                <a:effectLst/>
                <a:latin typeface="+mn-lt"/>
                <a:ea typeface="+mn-ea"/>
                <a:cs typeface="+mn-cs"/>
              </a:rPr>
              <a:t>.</a:t>
            </a:r>
          </a:p>
          <a:p>
            <a:pPr marL="171450" indent="-171450" fontAlgn="base">
              <a:buFontTx/>
              <a:buChar char="-"/>
            </a:pP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DIP, on the other hand, is about the level of the abstraction in the messages sent from your code to the thing it is calling. (...) DI is about wiring, </a:t>
            </a:r>
            <a:r>
              <a:rPr lang="en-US" sz="1200" b="0" i="0" kern="1200" dirty="0" err="1">
                <a:solidFill>
                  <a:schemeClr val="tx1"/>
                </a:solidFill>
                <a:effectLst/>
                <a:latin typeface="+mn-lt"/>
                <a:ea typeface="+mn-ea"/>
                <a:cs typeface="+mn-cs"/>
              </a:rPr>
              <a:t>IoC</a:t>
            </a:r>
            <a:r>
              <a:rPr lang="en-US" sz="1200" b="0" i="0" kern="1200" dirty="0">
                <a:solidFill>
                  <a:schemeClr val="tx1"/>
                </a:solidFill>
                <a:effectLst/>
                <a:latin typeface="+mn-lt"/>
                <a:ea typeface="+mn-ea"/>
                <a:cs typeface="+mn-cs"/>
              </a:rPr>
              <a:t> is about direction, and DIP is about shape [of the object upon which the code depends].</a:t>
            </a:r>
          </a:p>
        </p:txBody>
      </p:sp>
      <p:sp>
        <p:nvSpPr>
          <p:cNvPr id="4" name="Slide Number Placeholder 3"/>
          <p:cNvSpPr>
            <a:spLocks noGrp="1"/>
          </p:cNvSpPr>
          <p:nvPr>
            <p:ph type="sldNum" sz="quarter" idx="10"/>
          </p:nvPr>
        </p:nvSpPr>
        <p:spPr/>
        <p:txBody>
          <a:bodyPr/>
          <a:lstStyle/>
          <a:p>
            <a:fld id="{7EC87FAE-DBB4-304A-85B6-C3B042B13BD1}" type="slidenum">
              <a:rPr lang="en-US" smtClean="0"/>
              <a:t>3</a:t>
            </a:fld>
            <a:endParaRPr lang="en-US"/>
          </a:p>
        </p:txBody>
      </p:sp>
    </p:spTree>
    <p:extLst>
      <p:ext uri="{BB962C8B-B14F-4D97-AF65-F5344CB8AC3E}">
        <p14:creationId xmlns:p14="http://schemas.microsoft.com/office/powerpoint/2010/main" val="76982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l-GR" dirty="0"/>
          </a:p>
        </p:txBody>
      </p:sp>
      <p:sp>
        <p:nvSpPr>
          <p:cNvPr id="4" name="Slide Number Placeholder 3"/>
          <p:cNvSpPr>
            <a:spLocks noGrp="1"/>
          </p:cNvSpPr>
          <p:nvPr>
            <p:ph type="sldNum" sz="quarter" idx="10"/>
          </p:nvPr>
        </p:nvSpPr>
        <p:spPr/>
        <p:txBody>
          <a:bodyPr/>
          <a:lstStyle/>
          <a:p>
            <a:fld id="{7EC87FAE-DBB4-304A-85B6-C3B042B13BD1}" type="slidenum">
              <a:rPr lang="en-US" smtClean="0"/>
              <a:t>4</a:t>
            </a:fld>
            <a:endParaRPr lang="en-US"/>
          </a:p>
        </p:txBody>
      </p:sp>
    </p:spTree>
    <p:extLst>
      <p:ext uri="{BB962C8B-B14F-4D97-AF65-F5344CB8AC3E}">
        <p14:creationId xmlns:p14="http://schemas.microsoft.com/office/powerpoint/2010/main" val="379318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dirty="0">
                <a:solidFill>
                  <a:schemeClr val="tx1"/>
                </a:solidFill>
                <a:effectLst/>
                <a:latin typeface="+mn-lt"/>
                <a:ea typeface="+mn-ea"/>
                <a:cs typeface="+mn-cs"/>
              </a:rPr>
              <a:t>When classes are designed with DI in mind, they're more loosely coupled because they don't have direct, hard-coded dependencies on their collaborators.</a:t>
            </a:r>
          </a:p>
          <a:p>
            <a:pPr marL="171450" indent="-171450">
              <a:buFontTx/>
              <a:buChar char="-"/>
            </a:pPr>
            <a:r>
              <a:rPr lang="en-US" sz="1200" b="0" i="0" kern="1200" dirty="0">
                <a:solidFill>
                  <a:schemeClr val="tx1"/>
                </a:solidFill>
                <a:effectLst/>
                <a:latin typeface="+mn-lt"/>
                <a:ea typeface="+mn-ea"/>
                <a:cs typeface="+mn-cs"/>
              </a:rPr>
              <a:t>Rather than directly instantiating collaborators, or using static references, the objects a class needs in order to perform its actions are provided to the class in some fashion</a:t>
            </a:r>
          </a:p>
          <a:p>
            <a:pPr marL="171450" indent="-171450">
              <a:buFontTx/>
              <a:buChar char="-"/>
            </a:pPr>
            <a:r>
              <a:rPr lang="en-US" sz="1200" b="0" i="0" kern="1200" dirty="0">
                <a:solidFill>
                  <a:schemeClr val="tx1"/>
                </a:solidFill>
                <a:effectLst/>
                <a:latin typeface="+mn-lt"/>
                <a:ea typeface="+mn-ea"/>
                <a:cs typeface="+mn-cs"/>
              </a:rPr>
              <a:t>Instead of referencing specific implementations, classes request abstractions (typically </a:t>
            </a:r>
            <a:r>
              <a:rPr lang="en-US" dirty="0"/>
              <a:t>interfaces</a:t>
            </a:r>
            <a:r>
              <a:rPr lang="en-US" sz="1200" b="0" i="0" kern="1200" dirty="0">
                <a:solidFill>
                  <a:schemeClr val="tx1"/>
                </a:solidFill>
                <a:effectLst/>
                <a:latin typeface="+mn-lt"/>
                <a:ea typeface="+mn-ea"/>
                <a:cs typeface="+mn-cs"/>
              </a:rPr>
              <a:t>)</a:t>
            </a:r>
            <a:endParaRPr lang="el-GR" dirty="0"/>
          </a:p>
        </p:txBody>
      </p:sp>
      <p:sp>
        <p:nvSpPr>
          <p:cNvPr id="4" name="Slide Number Placeholder 3"/>
          <p:cNvSpPr>
            <a:spLocks noGrp="1"/>
          </p:cNvSpPr>
          <p:nvPr>
            <p:ph type="sldNum" sz="quarter" idx="10"/>
          </p:nvPr>
        </p:nvSpPr>
        <p:spPr/>
        <p:txBody>
          <a:bodyPr/>
          <a:lstStyle/>
          <a:p>
            <a:fld id="{7EC87FAE-DBB4-304A-85B6-C3B042B13BD1}" type="slidenum">
              <a:rPr lang="en-US" smtClean="0"/>
              <a:t>5</a:t>
            </a:fld>
            <a:endParaRPr lang="en-US"/>
          </a:p>
        </p:txBody>
      </p:sp>
    </p:spTree>
    <p:extLst>
      <p:ext uri="{BB962C8B-B14F-4D97-AF65-F5344CB8AC3E}">
        <p14:creationId xmlns:p14="http://schemas.microsoft.com/office/powerpoint/2010/main" val="17794874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dirty="0">
                <a:solidFill>
                  <a:schemeClr val="tx1"/>
                </a:solidFill>
                <a:effectLst/>
                <a:latin typeface="+mn-lt"/>
                <a:ea typeface="+mn-ea"/>
                <a:cs typeface="+mn-cs"/>
              </a:rPr>
              <a:t>When a system is designed to use DI, with many classes requesting their dependencies via their constructor, it's helpful to have a class dedicated to creating these classes with their associated dependencies.</a:t>
            </a:r>
          </a:p>
          <a:p>
            <a:pPr marL="171450" indent="-171450">
              <a:buFontTx/>
              <a:buChar char="-"/>
            </a:pPr>
            <a:r>
              <a:rPr lang="en-US" sz="1200" b="0" i="0" kern="1200" dirty="0">
                <a:solidFill>
                  <a:schemeClr val="tx1"/>
                </a:solidFill>
                <a:effectLst/>
                <a:latin typeface="+mn-lt"/>
                <a:ea typeface="+mn-ea"/>
                <a:cs typeface="+mn-cs"/>
              </a:rPr>
              <a:t>These classes are referred to as </a:t>
            </a:r>
            <a:r>
              <a:rPr lang="en-US" sz="1200" b="0" i="1" kern="1200" dirty="0">
                <a:solidFill>
                  <a:schemeClr val="tx1"/>
                </a:solidFill>
                <a:effectLst/>
                <a:latin typeface="+mn-lt"/>
                <a:ea typeface="+mn-ea"/>
                <a:cs typeface="+mn-cs"/>
              </a:rPr>
              <a:t>containers</a:t>
            </a:r>
            <a:r>
              <a:rPr lang="en-US" sz="1200" b="0" i="0" kern="1200" dirty="0">
                <a:solidFill>
                  <a:schemeClr val="tx1"/>
                </a:solidFill>
                <a:effectLst/>
                <a:latin typeface="+mn-lt"/>
                <a:ea typeface="+mn-ea"/>
                <a:cs typeface="+mn-cs"/>
              </a:rPr>
              <a:t>, or more specifically, </a:t>
            </a:r>
            <a:r>
              <a:rPr lang="en-US" sz="1200" b="0" i="0" u="sng" kern="1200" dirty="0">
                <a:solidFill>
                  <a:schemeClr val="tx1"/>
                </a:solidFill>
                <a:effectLst/>
                <a:latin typeface="+mn-lt"/>
                <a:ea typeface="+mn-ea"/>
                <a:cs typeface="+mn-cs"/>
                <a:hlinkClick r:id="rId3"/>
              </a:rPr>
              <a:t>Inversion of Control (</a:t>
            </a:r>
            <a:r>
              <a:rPr lang="en-US" sz="1200" b="0" i="0" u="sng" kern="1200" dirty="0" err="1">
                <a:solidFill>
                  <a:schemeClr val="tx1"/>
                </a:solidFill>
                <a:effectLst/>
                <a:latin typeface="+mn-lt"/>
                <a:ea typeface="+mn-ea"/>
                <a:cs typeface="+mn-cs"/>
                <a:hlinkClick r:id="rId3"/>
              </a:rPr>
              <a:t>IoC</a:t>
            </a:r>
            <a:r>
              <a:rPr lang="en-US" sz="1200" b="0" i="0" u="sng" kern="1200" dirty="0">
                <a:solidFill>
                  <a:schemeClr val="tx1"/>
                </a:solidFill>
                <a:effectLst/>
                <a:latin typeface="+mn-lt"/>
                <a:ea typeface="+mn-ea"/>
                <a:cs typeface="+mn-cs"/>
                <a:hlinkClick r:id="rId3"/>
              </a:rPr>
              <a:t>)</a:t>
            </a:r>
            <a:r>
              <a:rPr lang="en-US" sz="1200" b="0" i="0" kern="1200" dirty="0">
                <a:solidFill>
                  <a:schemeClr val="tx1"/>
                </a:solidFill>
                <a:effectLst/>
                <a:latin typeface="+mn-lt"/>
                <a:ea typeface="+mn-ea"/>
                <a:cs typeface="+mn-cs"/>
              </a:rPr>
              <a:t> containers or Dependency Injection (DI) containers. </a:t>
            </a:r>
          </a:p>
          <a:p>
            <a:pPr marL="171450" indent="-171450">
              <a:buFontTx/>
              <a:buChar char="-"/>
            </a:pPr>
            <a:r>
              <a:rPr lang="en-US" sz="1200" b="0" i="0" kern="1200" dirty="0">
                <a:solidFill>
                  <a:schemeClr val="tx1"/>
                </a:solidFill>
                <a:effectLst/>
                <a:latin typeface="+mn-lt"/>
                <a:ea typeface="+mn-ea"/>
                <a:cs typeface="+mn-cs"/>
              </a:rPr>
              <a:t>A container is essentially a factory that's responsible for providing instances of types that are requested from it.</a:t>
            </a:r>
          </a:p>
          <a:p>
            <a:pPr marL="171450" indent="-171450">
              <a:buFontTx/>
              <a:buChar char="-"/>
            </a:pPr>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IoC</a:t>
            </a:r>
            <a:r>
              <a:rPr lang="en-US" sz="1200" b="0" i="0" kern="1200" dirty="0">
                <a:solidFill>
                  <a:schemeClr val="tx1"/>
                </a:solidFill>
                <a:effectLst/>
                <a:latin typeface="+mn-lt"/>
                <a:ea typeface="+mn-ea"/>
                <a:cs typeface="+mn-cs"/>
              </a:rPr>
              <a:t> containers can do the heavy lifting provided you tell them how you want things wired, e.g. annotation, definition files or in code.</a:t>
            </a:r>
          </a:p>
          <a:p>
            <a:r>
              <a:rPr lang="en-US" sz="1200" b="0" i="0" kern="1200" dirty="0">
                <a:solidFill>
                  <a:schemeClr val="tx1"/>
                </a:solidFill>
                <a:effectLst/>
                <a:latin typeface="+mn-lt"/>
                <a:ea typeface="+mn-ea"/>
                <a:cs typeface="+mn-cs"/>
              </a:rPr>
              <a:t>An </a:t>
            </a:r>
            <a:r>
              <a:rPr lang="en-US" sz="1200" b="0" i="0" kern="1200" dirty="0" err="1">
                <a:solidFill>
                  <a:schemeClr val="tx1"/>
                </a:solidFill>
                <a:effectLst/>
                <a:latin typeface="+mn-lt"/>
                <a:ea typeface="+mn-ea"/>
                <a:cs typeface="+mn-cs"/>
              </a:rPr>
              <a:t>IoC</a:t>
            </a:r>
            <a:r>
              <a:rPr lang="en-US" sz="1200" b="0" i="0" kern="1200" dirty="0">
                <a:solidFill>
                  <a:schemeClr val="tx1"/>
                </a:solidFill>
                <a:effectLst/>
                <a:latin typeface="+mn-lt"/>
                <a:ea typeface="+mn-ea"/>
                <a:cs typeface="+mn-cs"/>
              </a:rPr>
              <a:t> container facilitates the wiring of components and collaborators. They typically inject the collaborators into the instances.</a:t>
            </a:r>
          </a:p>
          <a:p>
            <a:pPr marL="171450" indent="-171450">
              <a:buFontTx/>
              <a:buChar char="-"/>
            </a:pPr>
            <a:endParaRPr lang="en-US" sz="1200" b="0" i="0" kern="1200" dirty="0">
              <a:solidFill>
                <a:schemeClr val="tx1"/>
              </a:solidFill>
              <a:effectLst/>
              <a:latin typeface="+mn-lt"/>
              <a:ea typeface="+mn-ea"/>
              <a:cs typeface="+mn-cs"/>
            </a:endParaRPr>
          </a:p>
          <a:p>
            <a:pPr marL="171450" indent="-171450">
              <a:buFontTx/>
              <a:buChar char="-"/>
            </a:pPr>
            <a:endParaRPr lang="en-US" sz="1200" b="0" i="0" kern="1200" dirty="0">
              <a:solidFill>
                <a:schemeClr val="tx1"/>
              </a:solidFill>
              <a:effectLst/>
              <a:latin typeface="+mn-lt"/>
              <a:ea typeface="+mn-ea"/>
              <a:cs typeface="+mn-cs"/>
            </a:endParaRPr>
          </a:p>
          <a:p>
            <a:pPr marL="171450" indent="-171450">
              <a:buFontTx/>
              <a:buChar char="-"/>
            </a:pPr>
            <a:r>
              <a:rPr lang="en-US" dirty="0"/>
              <a:t>https://martinfowler.com/articles/dipInTheWild.html#YouMeanDependencyInversionRight</a:t>
            </a:r>
            <a:endParaRPr lang="el-GR" dirty="0"/>
          </a:p>
        </p:txBody>
      </p:sp>
      <p:sp>
        <p:nvSpPr>
          <p:cNvPr id="4" name="Slide Number Placeholder 3"/>
          <p:cNvSpPr>
            <a:spLocks noGrp="1"/>
          </p:cNvSpPr>
          <p:nvPr>
            <p:ph type="sldNum" sz="quarter" idx="10"/>
          </p:nvPr>
        </p:nvSpPr>
        <p:spPr/>
        <p:txBody>
          <a:bodyPr/>
          <a:lstStyle/>
          <a:p>
            <a:fld id="{7EC87FAE-DBB4-304A-85B6-C3B042B13BD1}" type="slidenum">
              <a:rPr lang="en-US" smtClean="0"/>
              <a:t>6</a:t>
            </a:fld>
            <a:endParaRPr lang="en-US"/>
          </a:p>
        </p:txBody>
      </p:sp>
    </p:spTree>
    <p:extLst>
      <p:ext uri="{BB962C8B-B14F-4D97-AF65-F5344CB8AC3E}">
        <p14:creationId xmlns:p14="http://schemas.microsoft.com/office/powerpoint/2010/main" val="355609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Small classes with single responsibility</a:t>
            </a:r>
            <a:endParaRPr lang="el-GR" dirty="0"/>
          </a:p>
          <a:p>
            <a:endParaRPr lang="el-GR" dirty="0"/>
          </a:p>
        </p:txBody>
      </p:sp>
      <p:sp>
        <p:nvSpPr>
          <p:cNvPr id="4" name="Slide Number Placeholder 3"/>
          <p:cNvSpPr>
            <a:spLocks noGrp="1"/>
          </p:cNvSpPr>
          <p:nvPr>
            <p:ph type="sldNum" sz="quarter" idx="10"/>
          </p:nvPr>
        </p:nvSpPr>
        <p:spPr/>
        <p:txBody>
          <a:bodyPr/>
          <a:lstStyle/>
          <a:p>
            <a:fld id="{7EC87FAE-DBB4-304A-85B6-C3B042B13BD1}" type="slidenum">
              <a:rPr lang="en-US" smtClean="0"/>
              <a:t>7</a:t>
            </a:fld>
            <a:endParaRPr lang="en-US"/>
          </a:p>
        </p:txBody>
      </p:sp>
    </p:spTree>
    <p:extLst>
      <p:ext uri="{BB962C8B-B14F-4D97-AF65-F5344CB8AC3E}">
        <p14:creationId xmlns:p14="http://schemas.microsoft.com/office/powerpoint/2010/main" val="20702139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Mapping Abstraction-&gt; Concrete Type</a:t>
            </a:r>
          </a:p>
          <a:p>
            <a:r>
              <a:rPr lang="en-US" sz="1200" b="0" i="0" u="none" strike="noStrike" kern="1200" baseline="0" dirty="0">
                <a:solidFill>
                  <a:schemeClr val="tx1"/>
                </a:solidFill>
                <a:latin typeface="+mn-lt"/>
                <a:ea typeface="+mn-ea"/>
                <a:cs typeface="+mn-cs"/>
              </a:rPr>
              <a:t>– Usually initialized on app start</a:t>
            </a:r>
          </a:p>
          <a:p>
            <a:r>
              <a:rPr lang="en-US" sz="1200" b="0" i="0" u="none" strike="noStrike" kern="1200" baseline="0" dirty="0">
                <a:solidFill>
                  <a:schemeClr val="tx1"/>
                </a:solidFill>
                <a:latin typeface="+mn-lt"/>
                <a:ea typeface="+mn-ea"/>
                <a:cs typeface="+mn-cs"/>
              </a:rPr>
              <a:t>– Methods like</a:t>
            </a:r>
          </a:p>
          <a:p>
            <a:endParaRPr lang="en-US"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Register</a:t>
            </a:r>
            <a:r>
              <a:rPr lang="en-US" sz="1200" b="0" i="0" u="none" strike="noStrike" kern="1200" baseline="0" dirty="0">
                <a:solidFill>
                  <a:schemeClr val="tx1"/>
                </a:solidFill>
                <a:latin typeface="+mn-lt"/>
                <a:ea typeface="+mn-ea"/>
                <a:cs typeface="+mn-cs"/>
              </a:rPr>
              <a:t>&lt;</a:t>
            </a:r>
            <a:r>
              <a:rPr lang="en-US" sz="1200" b="0" i="0" u="none" strike="noStrike" kern="1200" baseline="0" dirty="0" err="1">
                <a:solidFill>
                  <a:schemeClr val="tx1"/>
                </a:solidFill>
                <a:latin typeface="+mn-lt"/>
                <a:ea typeface="+mn-ea"/>
                <a:cs typeface="+mn-cs"/>
              </a:rPr>
              <a:t>IAbstraction,ConcreteType</a:t>
            </a:r>
            <a:r>
              <a:rPr lang="en-US" sz="1200" b="0" i="0" u="none" strike="noStrike" kern="1200" baseline="0" dirty="0">
                <a:solidFill>
                  <a:schemeClr val="tx1"/>
                </a:solidFill>
                <a:latin typeface="+mn-lt"/>
                <a:ea typeface="+mn-ea"/>
                <a:cs typeface="+mn-cs"/>
              </a:rPr>
              <a:t>&gt;()</a:t>
            </a:r>
          </a:p>
          <a:p>
            <a:r>
              <a:rPr lang="en-US" sz="1200" b="0" i="0" u="none" strike="noStrike" kern="1200" baseline="0" dirty="0">
                <a:solidFill>
                  <a:schemeClr val="tx1"/>
                </a:solidFill>
                <a:latin typeface="+mn-lt"/>
                <a:ea typeface="+mn-ea"/>
                <a:cs typeface="+mn-cs"/>
              </a:rPr>
              <a:t>• Method </a:t>
            </a:r>
            <a:r>
              <a:rPr lang="en-US" sz="1200" b="1" i="0" u="none" strike="noStrike" kern="1200" baseline="0" dirty="0">
                <a:solidFill>
                  <a:schemeClr val="tx1"/>
                </a:solidFill>
                <a:latin typeface="+mn-lt"/>
                <a:ea typeface="+mn-ea"/>
                <a:cs typeface="+mn-cs"/>
              </a:rPr>
              <a:t>Resolve</a:t>
            </a:r>
            <a:r>
              <a:rPr lang="en-US" sz="1200" b="0" i="0" u="none" strike="noStrike" kern="1200" baseline="0" dirty="0">
                <a:solidFill>
                  <a:schemeClr val="tx1"/>
                </a:solidFill>
                <a:latin typeface="+mn-lt"/>
                <a:ea typeface="+mn-ea"/>
                <a:cs typeface="+mn-cs"/>
              </a:rPr>
              <a:t>&lt;</a:t>
            </a:r>
            <a:r>
              <a:rPr lang="en-US" sz="1200" b="0" i="0" u="none" strike="noStrike" kern="1200" baseline="0" dirty="0" err="1">
                <a:solidFill>
                  <a:schemeClr val="tx1"/>
                </a:solidFill>
                <a:latin typeface="+mn-lt"/>
                <a:ea typeface="+mn-ea"/>
                <a:cs typeface="+mn-cs"/>
              </a:rPr>
              <a:t>TRequired</a:t>
            </a:r>
            <a:r>
              <a:rPr lang="en-US" sz="1200" b="0" i="0" u="none" strike="noStrike" kern="1200" baseline="0" dirty="0">
                <a:solidFill>
                  <a:schemeClr val="tx1"/>
                </a:solidFill>
                <a:latin typeface="+mn-lt"/>
                <a:ea typeface="+mn-ea"/>
                <a:cs typeface="+mn-cs"/>
              </a:rPr>
              <a:t>&gt;()</a:t>
            </a:r>
          </a:p>
          <a:p>
            <a:r>
              <a:rPr lang="en-US" sz="1200" b="0" i="0" u="none" strike="noStrike" kern="1200" baseline="0" dirty="0">
                <a:solidFill>
                  <a:schemeClr val="tx1"/>
                </a:solidFill>
                <a:latin typeface="+mn-lt"/>
                <a:ea typeface="+mn-ea"/>
                <a:cs typeface="+mn-cs"/>
              </a:rPr>
              <a:t>• Recursively resolves dependencies reading</a:t>
            </a:r>
          </a:p>
          <a:p>
            <a:r>
              <a:rPr lang="en-US" sz="1200" b="0" i="0" u="none" strike="noStrike" kern="1200" baseline="0" dirty="0">
                <a:solidFill>
                  <a:schemeClr val="tx1"/>
                </a:solidFill>
                <a:latin typeface="+mn-lt"/>
                <a:ea typeface="+mn-ea"/>
                <a:cs typeface="+mn-cs"/>
              </a:rPr>
              <a:t>constructor parameters</a:t>
            </a:r>
            <a:endParaRPr lang="el-GR" dirty="0"/>
          </a:p>
        </p:txBody>
      </p:sp>
      <p:sp>
        <p:nvSpPr>
          <p:cNvPr id="4" name="Slide Number Placeholder 3"/>
          <p:cNvSpPr>
            <a:spLocks noGrp="1"/>
          </p:cNvSpPr>
          <p:nvPr>
            <p:ph type="sldNum" sz="quarter" idx="10"/>
          </p:nvPr>
        </p:nvSpPr>
        <p:spPr/>
        <p:txBody>
          <a:bodyPr/>
          <a:lstStyle/>
          <a:p>
            <a:fld id="{7EC87FAE-DBB4-304A-85B6-C3B042B13BD1}" type="slidenum">
              <a:rPr lang="en-US" smtClean="0"/>
              <a:t>9</a:t>
            </a:fld>
            <a:endParaRPr lang="en-US"/>
          </a:p>
        </p:txBody>
      </p:sp>
    </p:spTree>
    <p:extLst>
      <p:ext uri="{BB962C8B-B14F-4D97-AF65-F5344CB8AC3E}">
        <p14:creationId xmlns:p14="http://schemas.microsoft.com/office/powerpoint/2010/main" val="29115299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Small classes with single responsibility</a:t>
            </a:r>
          </a:p>
          <a:p>
            <a:endParaRPr lang="el-GR" dirty="0"/>
          </a:p>
        </p:txBody>
      </p:sp>
      <p:sp>
        <p:nvSpPr>
          <p:cNvPr id="4" name="Slide Number Placeholder 3"/>
          <p:cNvSpPr>
            <a:spLocks noGrp="1"/>
          </p:cNvSpPr>
          <p:nvPr>
            <p:ph type="sldNum" sz="quarter" idx="10"/>
          </p:nvPr>
        </p:nvSpPr>
        <p:spPr/>
        <p:txBody>
          <a:bodyPr/>
          <a:lstStyle/>
          <a:p>
            <a:fld id="{7EC87FAE-DBB4-304A-85B6-C3B042B13BD1}" type="slidenum">
              <a:rPr lang="en-US" smtClean="0"/>
              <a:t>10</a:t>
            </a:fld>
            <a:endParaRPr lang="en-US"/>
          </a:p>
        </p:txBody>
      </p:sp>
    </p:spTree>
    <p:extLst>
      <p:ext uri="{BB962C8B-B14F-4D97-AF65-F5344CB8AC3E}">
        <p14:creationId xmlns:p14="http://schemas.microsoft.com/office/powerpoint/2010/main" val="19255278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Small classes with single responsibility</a:t>
            </a:r>
          </a:p>
          <a:p>
            <a:endParaRPr lang="el-GR" dirty="0"/>
          </a:p>
        </p:txBody>
      </p:sp>
      <p:sp>
        <p:nvSpPr>
          <p:cNvPr id="4" name="Slide Number Placeholder 3"/>
          <p:cNvSpPr>
            <a:spLocks noGrp="1"/>
          </p:cNvSpPr>
          <p:nvPr>
            <p:ph type="sldNum" sz="quarter" idx="10"/>
          </p:nvPr>
        </p:nvSpPr>
        <p:spPr/>
        <p:txBody>
          <a:bodyPr/>
          <a:lstStyle/>
          <a:p>
            <a:fld id="{7EC87FAE-DBB4-304A-85B6-C3B042B13BD1}" type="slidenum">
              <a:rPr lang="en-US" smtClean="0"/>
              <a:t>11</a:t>
            </a:fld>
            <a:endParaRPr lang="en-US"/>
          </a:p>
        </p:txBody>
      </p:sp>
    </p:spTree>
    <p:extLst>
      <p:ext uri="{BB962C8B-B14F-4D97-AF65-F5344CB8AC3E}">
        <p14:creationId xmlns:p14="http://schemas.microsoft.com/office/powerpoint/2010/main" val="18266000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pic>
        <p:nvPicPr>
          <p:cNvPr id="19" name="Picture Placeholder 31"/>
          <p:cNvPicPr>
            <a:picLocks noChangeAspect="1"/>
          </p:cNvPicPr>
          <p:nvPr userDrawn="1"/>
        </p:nvPicPr>
        <p:blipFill rotWithShape="1">
          <a:blip r:embed="rId2">
            <a:extLst>
              <a:ext uri="{28A0092B-C50C-407E-A947-70E740481C1C}">
                <a14:useLocalDpi xmlns:a14="http://schemas.microsoft.com/office/drawing/2010/main" val="0"/>
              </a:ext>
            </a:extLst>
          </a:blip>
          <a:srcRect t="7221" b="28414"/>
          <a:stretch/>
        </p:blipFill>
        <p:spPr>
          <a:xfrm>
            <a:off x="-14453" y="0"/>
            <a:ext cx="12206452" cy="5175422"/>
          </a:xfrm>
          <a:prstGeom prst="rect">
            <a:avLst/>
          </a:prstGeom>
        </p:spPr>
      </p:pic>
      <p:sp>
        <p:nvSpPr>
          <p:cNvPr id="17" name="Rectangle 16"/>
          <p:cNvSpPr/>
          <p:nvPr userDrawn="1"/>
        </p:nvSpPr>
        <p:spPr>
          <a:xfrm>
            <a:off x="-1" y="5168315"/>
            <a:ext cx="12203245" cy="1379016"/>
          </a:xfrm>
          <a:prstGeom prst="rect">
            <a:avLst/>
          </a:prstGeom>
          <a:solidFill>
            <a:srgbClr val="F1F1F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2"/>
          <p:cNvSpPr>
            <a:spLocks noGrp="1"/>
          </p:cNvSpPr>
          <p:nvPr>
            <p:ph type="body" idx="1"/>
          </p:nvPr>
        </p:nvSpPr>
        <p:spPr>
          <a:xfrm>
            <a:off x="495299" y="4391985"/>
            <a:ext cx="7490003" cy="605783"/>
          </a:xfrm>
        </p:spPr>
        <p:txBody>
          <a:bodyPr>
            <a:normAutofit/>
          </a:bodyPr>
          <a:lstStyle>
            <a:lvl1pPr marL="0" indent="0" algn="l">
              <a:buNone/>
              <a:defRPr lang="en-US" dirty="0">
                <a:solidFill>
                  <a:schemeClr val="bg1"/>
                </a:solidFill>
              </a:defRPr>
            </a:lvl1pPr>
          </a:lstStyle>
          <a:p>
            <a:endParaRPr lang="en-US" dirty="0"/>
          </a:p>
        </p:txBody>
      </p:sp>
      <p:sp>
        <p:nvSpPr>
          <p:cNvPr id="14" name="Shape 34"/>
          <p:cNvSpPr/>
          <p:nvPr/>
        </p:nvSpPr>
        <p:spPr>
          <a:xfrm rot="10800000">
            <a:off x="-11246" y="6540224"/>
            <a:ext cx="12203245" cy="329014"/>
          </a:xfrm>
          <a:prstGeom prst="rect">
            <a:avLst/>
          </a:prstGeom>
          <a:solidFill>
            <a:srgbClr val="4AB6D8"/>
          </a:solidFill>
          <a:ln w="12700" cap="flat">
            <a:noFill/>
            <a:miter lim="400000"/>
          </a:ln>
          <a:effectLst/>
        </p:spPr>
        <p:txBody>
          <a:bodyPr wrap="square" lIns="0" tIns="0" rIns="0" bIns="0" numCol="1" anchor="ctr">
            <a:noAutofit/>
          </a:bodyPr>
          <a:lstStyle/>
          <a:p>
            <a:pPr lvl="0">
              <a:defRPr sz="3200">
                <a:solidFill>
                  <a:srgbClr val="FFFFFF"/>
                </a:solidFill>
              </a:defRPr>
            </a:pPr>
            <a:endParaRPr/>
          </a:p>
        </p:txBody>
      </p:sp>
      <p:sp>
        <p:nvSpPr>
          <p:cNvPr id="18" name="Rectangle 17"/>
          <p:cNvSpPr/>
          <p:nvPr userDrawn="1"/>
        </p:nvSpPr>
        <p:spPr>
          <a:xfrm>
            <a:off x="339389" y="6587811"/>
            <a:ext cx="1438214" cy="215444"/>
          </a:xfrm>
          <a:prstGeom prst="rect">
            <a:avLst/>
          </a:prstGeom>
        </p:spPr>
        <p:txBody>
          <a:bodyPr wrap="none">
            <a:spAutoFit/>
          </a:bodyPr>
          <a:lstStyle/>
          <a:p>
            <a:pPr lvl="0" algn="l"/>
            <a:fld id="{28C490BA-722E-45E9-AC52-497E3BC3EA8D}" type="datetime1">
              <a:rPr lang="en-US" sz="800" smtClean="0">
                <a:solidFill>
                  <a:schemeClr val="bg1"/>
                </a:solidFill>
                <a:cs typeface="Arial"/>
              </a:rPr>
              <a:pPr lvl="0" algn="l"/>
              <a:t>6/15/2018</a:t>
            </a:fld>
            <a:r>
              <a:rPr lang="en-US" sz="800" dirty="0">
                <a:solidFill>
                  <a:schemeClr val="bg1"/>
                </a:solidFill>
                <a:cs typeface="Arial"/>
              </a:rPr>
              <a:t> © 2017 by kariera.gr</a:t>
            </a:r>
          </a:p>
        </p:txBody>
      </p:sp>
      <p:sp>
        <p:nvSpPr>
          <p:cNvPr id="24" name="Text Placeholder 23"/>
          <p:cNvSpPr>
            <a:spLocks noGrp="1"/>
          </p:cNvSpPr>
          <p:nvPr>
            <p:ph type="body" sz="quarter" idx="10"/>
          </p:nvPr>
        </p:nvSpPr>
        <p:spPr>
          <a:xfrm>
            <a:off x="495299" y="1600200"/>
            <a:ext cx="7489825" cy="2651125"/>
          </a:xfrm>
        </p:spPr>
        <p:txBody>
          <a:bodyPr anchor="b">
            <a:normAutofit/>
          </a:bodyPr>
          <a:lstStyle>
            <a:lvl1pPr marL="0" indent="0" algn="l" defTabSz="914400" rtl="0" eaLnBrk="1" latinLnBrk="0" hangingPunct="1">
              <a:lnSpc>
                <a:spcPct val="90000"/>
              </a:lnSpc>
              <a:spcBef>
                <a:spcPct val="0"/>
              </a:spcBef>
              <a:buNone/>
              <a:defRPr lang="en-US" sz="5400" b="1" kern="1200" baseline="0" dirty="0">
                <a:solidFill>
                  <a:schemeClr val="bg1"/>
                </a:solidFill>
                <a:latin typeface="+mj-lt"/>
                <a:ea typeface="+mn-ea"/>
                <a:cs typeface="Rockwell"/>
              </a:defRPr>
            </a:lvl1pPr>
          </a:lstStyle>
          <a:p>
            <a:pPr lvl="0"/>
            <a:endParaRPr lang="en-US" dirty="0"/>
          </a:p>
        </p:txBody>
      </p:sp>
      <p:pic>
        <p:nvPicPr>
          <p:cNvPr id="20" name="Picture 1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022852" y="5623733"/>
            <a:ext cx="2933595" cy="468180"/>
          </a:xfrm>
          <a:prstGeom prst="rect">
            <a:avLst/>
          </a:prstGeom>
        </p:spPr>
      </p:pic>
    </p:spTree>
    <p:extLst>
      <p:ext uri="{BB962C8B-B14F-4D97-AF65-F5344CB8AC3E}">
        <p14:creationId xmlns:p14="http://schemas.microsoft.com/office/powerpoint/2010/main" val="418586643"/>
      </p:ext>
    </p:extLst>
  </p:cSld>
  <p:clrMapOvr>
    <a:masterClrMapping/>
  </p:clrMapOvr>
  <p:extLst mod="1">
    <p:ext uri="{DCECCB84-F9BA-43D5-87BE-67443E8EF086}">
      <p15:sldGuideLst xmlns:p15="http://schemas.microsoft.com/office/powerpoint/2012/main">
        <p15:guide id="1" orient="horz" pos="2664">
          <p15:clr>
            <a:srgbClr val="FBAE40"/>
          </p15:clr>
        </p15:guide>
        <p15:guide id="2" pos="31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 Softwar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24700" y="6390744"/>
            <a:ext cx="1872000" cy="272374"/>
          </a:xfrm>
          <a:prstGeom prst="rect">
            <a:avLst/>
          </a:prstGeom>
        </p:spPr>
      </p:pic>
      <p:sp>
        <p:nvSpPr>
          <p:cNvPr id="10" name="Text Placeholder 2"/>
          <p:cNvSpPr>
            <a:spLocks noGrp="1"/>
          </p:cNvSpPr>
          <p:nvPr>
            <p:ph type="body" idx="1" hasCustomPrompt="1"/>
          </p:nvPr>
        </p:nvSpPr>
        <p:spPr>
          <a:xfrm>
            <a:off x="10048873" y="6042356"/>
            <a:ext cx="1724026" cy="307012"/>
          </a:xfrm>
        </p:spPr>
        <p:txBody>
          <a:bodyPr anchor="b">
            <a:noAutofit/>
          </a:bodyPr>
          <a:lstStyle>
            <a:lvl1pPr marL="0" indent="0" algn="r">
              <a:buNone/>
              <a:defRPr sz="1400">
                <a:solidFill>
                  <a:srgbClr val="7F7F7F"/>
                </a:solidFill>
              </a:defRPr>
            </a:lvl1pPr>
          </a:lstStyle>
          <a:p>
            <a:r>
              <a:rPr lang="en-US" dirty="0"/>
              <a:t>Powered by:</a:t>
            </a:r>
          </a:p>
        </p:txBody>
      </p:sp>
    </p:spTree>
    <p:extLst>
      <p:ext uri="{BB962C8B-B14F-4D97-AF65-F5344CB8AC3E}">
        <p14:creationId xmlns:p14="http://schemas.microsoft.com/office/powerpoint/2010/main" val="2793269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ack">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4AB6D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 name="Text Placeholder 2"/>
          <p:cNvSpPr>
            <a:spLocks noGrp="1"/>
          </p:cNvSpPr>
          <p:nvPr>
            <p:ph type="body" idx="1" hasCustomPrompt="1"/>
          </p:nvPr>
        </p:nvSpPr>
        <p:spPr>
          <a:xfrm>
            <a:off x="10048873" y="6042356"/>
            <a:ext cx="1724026" cy="307012"/>
          </a:xfrm>
        </p:spPr>
        <p:txBody>
          <a:bodyPr anchor="b">
            <a:noAutofit/>
          </a:bodyPr>
          <a:lstStyle>
            <a:lvl1pPr marL="0" indent="0" algn="r">
              <a:buNone/>
              <a:defRPr sz="1400">
                <a:solidFill>
                  <a:schemeClr val="bg1"/>
                </a:solidFill>
              </a:defRPr>
            </a:lvl1pPr>
          </a:lstStyle>
          <a:p>
            <a:r>
              <a:rPr lang="en-US" dirty="0"/>
              <a:t>Powered by:</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24700" y="6390744"/>
            <a:ext cx="1871999" cy="272374"/>
          </a:xfrm>
          <a:prstGeom prst="rect">
            <a:avLst/>
          </a:prstGeom>
        </p:spPr>
      </p:pic>
    </p:spTree>
    <p:extLst>
      <p:ext uri="{BB962C8B-B14F-4D97-AF65-F5344CB8AC3E}">
        <p14:creationId xmlns:p14="http://schemas.microsoft.com/office/powerpoint/2010/main" val="30634821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ack">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4AB6D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5" name="Footer Placeholder 4"/>
          <p:cNvSpPr>
            <a:spLocks noGrp="1"/>
          </p:cNvSpPr>
          <p:nvPr>
            <p:ph type="ftr" sz="quarter" idx="11"/>
          </p:nvPr>
        </p:nvSpPr>
        <p:spPr/>
        <p:txBody>
          <a:bodyPr/>
          <a:lstStyle>
            <a:lvl1pPr>
              <a:defRPr>
                <a:solidFill>
                  <a:schemeClr val="bg1"/>
                </a:solidFill>
              </a:defRPr>
            </a:lvl1pPr>
          </a:lstStyle>
          <a:p>
            <a:r>
              <a:rPr lang="en-US" dirty="0">
                <a:cs typeface="Arial"/>
              </a:rPr>
              <a:t>© 2017  by kariera.gr</a:t>
            </a:r>
          </a:p>
        </p:txBody>
      </p:sp>
      <p:sp>
        <p:nvSpPr>
          <p:cNvPr id="6" name="Text Placeholder 2"/>
          <p:cNvSpPr>
            <a:spLocks noGrp="1"/>
          </p:cNvSpPr>
          <p:nvPr>
            <p:ph type="body" idx="1"/>
          </p:nvPr>
        </p:nvSpPr>
        <p:spPr>
          <a:xfrm>
            <a:off x="495299" y="4384431"/>
            <a:ext cx="11201401" cy="1787768"/>
          </a:xfrm>
        </p:spPr>
        <p:txBody>
          <a:bodyPr>
            <a:normAutofit/>
          </a:bodyPr>
          <a:lstStyle>
            <a:lvl1pPr marL="0" indent="0" algn="l">
              <a:buNone/>
              <a:defRPr sz="2400">
                <a:solidFill>
                  <a:schemeClr val="bg1"/>
                </a:solidFill>
              </a:defRPr>
            </a:lvl1pPr>
          </a:lstStyle>
          <a:p>
            <a:endParaRPr lang="en-US" dirty="0"/>
          </a:p>
        </p:txBody>
      </p:sp>
      <p:sp>
        <p:nvSpPr>
          <p:cNvPr id="7" name="Text Placeholder 2"/>
          <p:cNvSpPr>
            <a:spLocks noGrp="1"/>
          </p:cNvSpPr>
          <p:nvPr>
            <p:ph type="body" idx="13"/>
          </p:nvPr>
        </p:nvSpPr>
        <p:spPr>
          <a:xfrm>
            <a:off x="495300" y="3316353"/>
            <a:ext cx="11201400" cy="931553"/>
          </a:xfrm>
        </p:spPr>
        <p:txBody>
          <a:bodyPr wrap="square" anchor="t" anchorCtr="0">
            <a:normAutofit/>
          </a:bodyPr>
          <a:lstStyle>
            <a:lvl1pPr marL="0" indent="0" algn="l">
              <a:buNone/>
              <a:defRPr sz="5400" baseline="0">
                <a:solidFill>
                  <a:schemeClr val="bg1"/>
                </a:solidFill>
                <a:latin typeface="Rockwell"/>
                <a:cs typeface="Rockwell"/>
              </a:defRPr>
            </a:lvl1pPr>
          </a:lstStyle>
          <a:p>
            <a:endParaRPr lang="en-US" dirty="0"/>
          </a:p>
        </p:txBody>
      </p:sp>
    </p:spTree>
    <p:extLst>
      <p:ext uri="{BB962C8B-B14F-4D97-AF65-F5344CB8AC3E}">
        <p14:creationId xmlns:p14="http://schemas.microsoft.com/office/powerpoint/2010/main" val="4077790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95300" y="1600200"/>
            <a:ext cx="11201400" cy="457199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p:cNvSpPr/>
          <p:nvPr userDrawn="1"/>
        </p:nvSpPr>
        <p:spPr>
          <a:xfrm>
            <a:off x="0" y="213720"/>
            <a:ext cx="110359" cy="1068208"/>
          </a:xfrm>
          <a:prstGeom prst="rect">
            <a:avLst/>
          </a:prstGeom>
          <a:solidFill>
            <a:srgbClr val="4AB6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p:cNvSpPr>
            <a:spLocks noGrp="1"/>
          </p:cNvSpPr>
          <p:nvPr>
            <p:ph type="title"/>
          </p:nvPr>
        </p:nvSpPr>
        <p:spPr/>
        <p:txBody>
          <a:bodyPr/>
          <a:lstStyle/>
          <a:p>
            <a:r>
              <a:rPr lang="en-US"/>
              <a:t>Click to edit Master title style</a:t>
            </a:r>
          </a:p>
        </p:txBody>
      </p:sp>
      <p:sp>
        <p:nvSpPr>
          <p:cNvPr id="7" name="Footer Placeholder 6"/>
          <p:cNvSpPr>
            <a:spLocks noGrp="1"/>
          </p:cNvSpPr>
          <p:nvPr>
            <p:ph type="ftr" sz="quarter" idx="10"/>
          </p:nvPr>
        </p:nvSpPr>
        <p:spPr/>
        <p:txBody>
          <a:bodyPr/>
          <a:lstStyle/>
          <a:p>
            <a:r>
              <a:rPr lang="en-US" dirty="0">
                <a:cs typeface="Arial"/>
              </a:rPr>
              <a:t>© 2017  by kariera.gr</a:t>
            </a:r>
          </a:p>
        </p:txBody>
      </p:sp>
      <p:sp>
        <p:nvSpPr>
          <p:cNvPr id="9" name="Slide Number Placeholder 8"/>
          <p:cNvSpPr>
            <a:spLocks noGrp="1"/>
          </p:cNvSpPr>
          <p:nvPr>
            <p:ph type="sldNum" sz="quarter" idx="11"/>
          </p:nvPr>
        </p:nvSpPr>
        <p:spPr/>
        <p:txBody>
          <a:bodyPr/>
          <a:lstStyle/>
          <a:p>
            <a:fld id="{FED92A7F-29E5-4B3A-AAED-FC3768733BF1}" type="slidenum">
              <a:rPr lang="en-US" smtClean="0"/>
              <a:pPr/>
              <a:t>‹#›</a:t>
            </a:fld>
            <a:endParaRPr lang="en-US" dirty="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90017" y="6390744"/>
            <a:ext cx="1706683" cy="272374"/>
          </a:xfrm>
          <a:prstGeom prst="rect">
            <a:avLst/>
          </a:prstGeom>
        </p:spPr>
      </p:pic>
    </p:spTree>
    <p:extLst>
      <p:ext uri="{BB962C8B-B14F-4D97-AF65-F5344CB8AC3E}">
        <p14:creationId xmlns:p14="http://schemas.microsoft.com/office/powerpoint/2010/main" val="2864918861"/>
      </p:ext>
    </p:extLst>
  </p:cSld>
  <p:clrMapOvr>
    <a:masterClrMapping/>
  </p:clrMapOvr>
  <p:extLst mod="1">
    <p:ext uri="{DCECCB84-F9BA-43D5-87BE-67443E8EF086}">
      <p15:sldGuideLst xmlns:p15="http://schemas.microsoft.com/office/powerpoint/2012/main">
        <p15:guide id="1" orient="horz" pos="1008">
          <p15:clr>
            <a:srgbClr val="FBAE40"/>
          </p15:clr>
        </p15:guide>
        <p15:guide id="2" pos="31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with image">
    <p:spTree>
      <p:nvGrpSpPr>
        <p:cNvPr id="1" name=""/>
        <p:cNvGrpSpPr/>
        <p:nvPr/>
      </p:nvGrpSpPr>
      <p:grpSpPr>
        <a:xfrm>
          <a:off x="0" y="0"/>
          <a:ext cx="0" cy="0"/>
          <a:chOff x="0" y="0"/>
          <a:chExt cx="0" cy="0"/>
        </a:xfrm>
      </p:grpSpPr>
      <p:sp>
        <p:nvSpPr>
          <p:cNvPr id="18" name="Picture Placeholder 17"/>
          <p:cNvSpPr>
            <a:spLocks noGrp="1"/>
          </p:cNvSpPr>
          <p:nvPr>
            <p:ph type="pic" sz="quarter" idx="14"/>
          </p:nvPr>
        </p:nvSpPr>
        <p:spPr>
          <a:xfrm>
            <a:off x="0" y="0"/>
            <a:ext cx="12192000" cy="6858000"/>
          </a:xfrm>
        </p:spPr>
        <p:txBody>
          <a:bodyPr/>
          <a:lstStyle/>
          <a:p>
            <a:endParaRPr lang="en-US" dirty="0"/>
          </a:p>
        </p:txBody>
      </p:sp>
      <p:sp>
        <p:nvSpPr>
          <p:cNvPr id="10" name="Text Placeholder 2"/>
          <p:cNvSpPr>
            <a:spLocks noGrp="1"/>
          </p:cNvSpPr>
          <p:nvPr>
            <p:ph type="body" idx="13"/>
          </p:nvPr>
        </p:nvSpPr>
        <p:spPr>
          <a:xfrm>
            <a:off x="495300" y="1615440"/>
            <a:ext cx="5029200" cy="2651760"/>
          </a:xfrm>
        </p:spPr>
        <p:txBody>
          <a:bodyPr wrap="square" tIns="0" anchor="t" anchorCtr="0">
            <a:spAutoFit/>
          </a:bodyPr>
          <a:lstStyle>
            <a:lvl1pPr marL="0" indent="0" algn="l" defTabSz="914400" rtl="0" eaLnBrk="1" latinLnBrk="0" hangingPunct="1">
              <a:lnSpc>
                <a:spcPct val="90000"/>
              </a:lnSpc>
              <a:spcBef>
                <a:spcPct val="0"/>
              </a:spcBef>
              <a:buNone/>
              <a:defRPr lang="en-US" sz="3200" kern="1200" baseline="0" dirty="0">
                <a:solidFill>
                  <a:schemeClr val="bg1"/>
                </a:solidFill>
                <a:latin typeface="Rockwell" panose="02060603020205020403" pitchFamily="18" charset="0"/>
                <a:ea typeface="+mj-ea"/>
                <a:cs typeface="+mj-cs"/>
              </a:defRPr>
            </a:lvl1pPr>
          </a:lstStyle>
          <a:p>
            <a:endParaRPr lang="en-US"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90017" y="6390744"/>
            <a:ext cx="1706683" cy="272374"/>
          </a:xfrm>
          <a:prstGeom prst="rect">
            <a:avLst/>
          </a:prstGeom>
        </p:spPr>
      </p:pic>
    </p:spTree>
    <p:extLst>
      <p:ext uri="{BB962C8B-B14F-4D97-AF65-F5344CB8AC3E}">
        <p14:creationId xmlns:p14="http://schemas.microsoft.com/office/powerpoint/2010/main" val="666294636"/>
      </p:ext>
    </p:extLst>
  </p:cSld>
  <p:clrMapOvr>
    <a:masterClrMapping/>
  </p:clrMapOvr>
  <p:extLst mod="1">
    <p:ext uri="{DCECCB84-F9BA-43D5-87BE-67443E8EF086}">
      <p15:sldGuideLst xmlns:p15="http://schemas.microsoft.com/office/powerpoint/2012/main">
        <p15:guide id="1" orient="horz" pos="2712">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05557" y="1600200"/>
            <a:ext cx="5514243" cy="4576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600200"/>
            <a:ext cx="5514242" cy="4576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userDrawn="1"/>
        </p:nvSpPr>
        <p:spPr>
          <a:xfrm>
            <a:off x="0" y="213720"/>
            <a:ext cx="110359" cy="1068208"/>
          </a:xfrm>
          <a:prstGeom prst="rect">
            <a:avLst/>
          </a:prstGeom>
          <a:solidFill>
            <a:srgbClr val="4AB6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p:txBody>
          <a:bodyPr/>
          <a:lstStyle/>
          <a:p>
            <a:r>
              <a:rPr lang="en-US"/>
              <a:t>Click to edit Master title style</a:t>
            </a:r>
          </a:p>
        </p:txBody>
      </p:sp>
      <p:sp>
        <p:nvSpPr>
          <p:cNvPr id="10" name="Footer Placeholder 9"/>
          <p:cNvSpPr>
            <a:spLocks noGrp="1"/>
          </p:cNvSpPr>
          <p:nvPr>
            <p:ph type="ftr" sz="quarter" idx="10"/>
          </p:nvPr>
        </p:nvSpPr>
        <p:spPr/>
        <p:txBody>
          <a:bodyPr/>
          <a:lstStyle/>
          <a:p>
            <a:r>
              <a:rPr lang="en-US" dirty="0">
                <a:cs typeface="Arial"/>
              </a:rPr>
              <a:t>© 2017  by kariera.gr</a:t>
            </a:r>
          </a:p>
        </p:txBody>
      </p:sp>
      <p:sp>
        <p:nvSpPr>
          <p:cNvPr id="11" name="Slide Number Placeholder 10"/>
          <p:cNvSpPr>
            <a:spLocks noGrp="1"/>
          </p:cNvSpPr>
          <p:nvPr>
            <p:ph type="sldNum" sz="quarter" idx="11"/>
          </p:nvPr>
        </p:nvSpPr>
        <p:spPr/>
        <p:txBody>
          <a:bodyPr/>
          <a:lstStyle/>
          <a:p>
            <a:fld id="{FED92A7F-29E5-4B3A-AAED-FC3768733BF1}" type="slidenum">
              <a:rPr lang="en-US" smtClean="0"/>
              <a:pPr/>
              <a:t>‹#›</a:t>
            </a:fld>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90017" y="6390744"/>
            <a:ext cx="1706683" cy="272374"/>
          </a:xfrm>
          <a:prstGeom prst="rect">
            <a:avLst/>
          </a:prstGeom>
        </p:spPr>
      </p:pic>
    </p:spTree>
    <p:extLst>
      <p:ext uri="{BB962C8B-B14F-4D97-AF65-F5344CB8AC3E}">
        <p14:creationId xmlns:p14="http://schemas.microsoft.com/office/powerpoint/2010/main" val="2413071007"/>
      </p:ext>
    </p:extLst>
  </p:cSld>
  <p:clrMapOvr>
    <a:masterClrMapping/>
  </p:clrMapOvr>
  <p:extLst mod="1">
    <p:ext uri="{DCECCB84-F9BA-43D5-87BE-67443E8EF086}">
      <p15:sldGuideLst xmlns:p15="http://schemas.microsoft.com/office/powerpoint/2012/main">
        <p15:guide id="1" orient="horz" pos="3888">
          <p15:clr>
            <a:srgbClr val="FBAE40"/>
          </p15:clr>
        </p15:guide>
        <p15:guide id="2" pos="736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right text lef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05557" y="1600200"/>
            <a:ext cx="3720079" cy="4576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userDrawn="1"/>
        </p:nvSpPr>
        <p:spPr>
          <a:xfrm>
            <a:off x="0" y="213720"/>
            <a:ext cx="110359" cy="1068208"/>
          </a:xfrm>
          <a:prstGeom prst="rect">
            <a:avLst/>
          </a:prstGeom>
          <a:solidFill>
            <a:srgbClr val="4AB6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p:txBody>
          <a:bodyPr/>
          <a:lstStyle/>
          <a:p>
            <a:r>
              <a:rPr lang="en-US"/>
              <a:t>Click to edit Master title style</a:t>
            </a:r>
          </a:p>
        </p:txBody>
      </p:sp>
      <p:sp>
        <p:nvSpPr>
          <p:cNvPr id="10" name="Footer Placeholder 9"/>
          <p:cNvSpPr>
            <a:spLocks noGrp="1"/>
          </p:cNvSpPr>
          <p:nvPr>
            <p:ph type="ftr" sz="quarter" idx="10"/>
          </p:nvPr>
        </p:nvSpPr>
        <p:spPr/>
        <p:txBody>
          <a:bodyPr/>
          <a:lstStyle/>
          <a:p>
            <a:r>
              <a:rPr lang="en-US" dirty="0">
                <a:cs typeface="Arial"/>
              </a:rPr>
              <a:t>© 2017  by kariera.gr</a:t>
            </a:r>
          </a:p>
        </p:txBody>
      </p:sp>
      <p:sp>
        <p:nvSpPr>
          <p:cNvPr id="11" name="Slide Number Placeholder 10"/>
          <p:cNvSpPr>
            <a:spLocks noGrp="1"/>
          </p:cNvSpPr>
          <p:nvPr>
            <p:ph type="sldNum" sz="quarter" idx="11"/>
          </p:nvPr>
        </p:nvSpPr>
        <p:spPr/>
        <p:txBody>
          <a:bodyPr/>
          <a:lstStyle/>
          <a:p>
            <a:fld id="{FED92A7F-29E5-4B3A-AAED-FC3768733BF1}" type="slidenum">
              <a:rPr lang="en-US" smtClean="0"/>
              <a:pPr/>
              <a:t>‹#›</a:t>
            </a:fld>
            <a:endParaRPr lang="en-US" dirty="0"/>
          </a:p>
        </p:txBody>
      </p:sp>
      <p:sp>
        <p:nvSpPr>
          <p:cNvPr id="6" name="Picture Placeholder 5"/>
          <p:cNvSpPr>
            <a:spLocks noGrp="1"/>
          </p:cNvSpPr>
          <p:nvPr>
            <p:ph type="pic" sz="quarter" idx="12"/>
          </p:nvPr>
        </p:nvSpPr>
        <p:spPr>
          <a:xfrm>
            <a:off x="4378036" y="1600200"/>
            <a:ext cx="7318664" cy="4576763"/>
          </a:xfrm>
        </p:spPr>
        <p:txBody>
          <a:bodyPr/>
          <a:lstStyle/>
          <a:p>
            <a:endParaRPr lang="en-US"/>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90017" y="6390744"/>
            <a:ext cx="1706683" cy="272374"/>
          </a:xfrm>
          <a:prstGeom prst="rect">
            <a:avLst/>
          </a:prstGeom>
        </p:spPr>
      </p:pic>
    </p:spTree>
    <p:extLst>
      <p:ext uri="{BB962C8B-B14F-4D97-AF65-F5344CB8AC3E}">
        <p14:creationId xmlns:p14="http://schemas.microsoft.com/office/powerpoint/2010/main" val="2963966144"/>
      </p:ext>
    </p:extLst>
  </p:cSld>
  <p:clrMapOvr>
    <a:masterClrMapping/>
  </p:clrMapOvr>
  <p:extLst mod="1">
    <p:ext uri="{DCECCB84-F9BA-43D5-87BE-67443E8EF086}">
      <p15:sldGuideLst xmlns:p15="http://schemas.microsoft.com/office/powerpoint/2012/main">
        <p15:guide id="1" orient="horz" pos="3888">
          <p15:clr>
            <a:srgbClr val="FBAE40"/>
          </p15:clr>
        </p15:guide>
        <p15:guide id="2" pos="736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left text righ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976621" y="1600200"/>
            <a:ext cx="3720079" cy="4576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userDrawn="1"/>
        </p:nvSpPr>
        <p:spPr>
          <a:xfrm>
            <a:off x="0" y="213720"/>
            <a:ext cx="110359" cy="1068208"/>
          </a:xfrm>
          <a:prstGeom prst="rect">
            <a:avLst/>
          </a:prstGeom>
          <a:solidFill>
            <a:srgbClr val="4AB6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p:txBody>
          <a:bodyPr/>
          <a:lstStyle/>
          <a:p>
            <a:r>
              <a:rPr lang="en-US"/>
              <a:t>Click to edit Master title style</a:t>
            </a:r>
          </a:p>
        </p:txBody>
      </p:sp>
      <p:sp>
        <p:nvSpPr>
          <p:cNvPr id="10" name="Footer Placeholder 9"/>
          <p:cNvSpPr>
            <a:spLocks noGrp="1"/>
          </p:cNvSpPr>
          <p:nvPr>
            <p:ph type="ftr" sz="quarter" idx="10"/>
          </p:nvPr>
        </p:nvSpPr>
        <p:spPr/>
        <p:txBody>
          <a:bodyPr/>
          <a:lstStyle/>
          <a:p>
            <a:r>
              <a:rPr lang="en-US" dirty="0">
                <a:cs typeface="Arial"/>
              </a:rPr>
              <a:t>© 2017  by kariera.gr</a:t>
            </a:r>
          </a:p>
        </p:txBody>
      </p:sp>
      <p:sp>
        <p:nvSpPr>
          <p:cNvPr id="11" name="Slide Number Placeholder 10"/>
          <p:cNvSpPr>
            <a:spLocks noGrp="1"/>
          </p:cNvSpPr>
          <p:nvPr>
            <p:ph type="sldNum" sz="quarter" idx="11"/>
          </p:nvPr>
        </p:nvSpPr>
        <p:spPr/>
        <p:txBody>
          <a:bodyPr/>
          <a:lstStyle/>
          <a:p>
            <a:fld id="{FED92A7F-29E5-4B3A-AAED-FC3768733BF1}" type="slidenum">
              <a:rPr lang="en-US" smtClean="0"/>
              <a:pPr/>
              <a:t>‹#›</a:t>
            </a:fld>
            <a:endParaRPr lang="en-US" dirty="0"/>
          </a:p>
        </p:txBody>
      </p:sp>
      <p:sp>
        <p:nvSpPr>
          <p:cNvPr id="6" name="Picture Placeholder 5"/>
          <p:cNvSpPr>
            <a:spLocks noGrp="1"/>
          </p:cNvSpPr>
          <p:nvPr>
            <p:ph type="pic" sz="quarter" idx="12"/>
          </p:nvPr>
        </p:nvSpPr>
        <p:spPr>
          <a:xfrm>
            <a:off x="495300" y="1600200"/>
            <a:ext cx="7318664" cy="4576763"/>
          </a:xfrm>
        </p:spPr>
        <p:txBody>
          <a:bodyPr/>
          <a:lstStyle/>
          <a:p>
            <a:endParaRPr lang="en-US"/>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90017" y="6390744"/>
            <a:ext cx="1706683" cy="272374"/>
          </a:xfrm>
          <a:prstGeom prst="rect">
            <a:avLst/>
          </a:prstGeom>
        </p:spPr>
      </p:pic>
    </p:spTree>
    <p:extLst>
      <p:ext uri="{BB962C8B-B14F-4D97-AF65-F5344CB8AC3E}">
        <p14:creationId xmlns:p14="http://schemas.microsoft.com/office/powerpoint/2010/main" val="2913150169"/>
      </p:ext>
    </p:extLst>
  </p:cSld>
  <p:clrMapOvr>
    <a:masterClrMapping/>
  </p:clrMapOvr>
  <p:extLst mod="1">
    <p:ext uri="{DCECCB84-F9BA-43D5-87BE-67443E8EF086}">
      <p15:sldGuideLst xmlns:p15="http://schemas.microsoft.com/office/powerpoint/2012/main">
        <p15:guide id="1" orient="horz" pos="3888">
          <p15:clr>
            <a:srgbClr val="FBAE40"/>
          </p15:clr>
        </p15:guide>
        <p15:guide id="2" pos="736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05558" y="1600200"/>
            <a:ext cx="549201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6172200" y="1600200"/>
            <a:ext cx="551424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Rectangle 10"/>
          <p:cNvSpPr/>
          <p:nvPr userDrawn="1"/>
        </p:nvSpPr>
        <p:spPr>
          <a:xfrm>
            <a:off x="0" y="213720"/>
            <a:ext cx="110359" cy="1068208"/>
          </a:xfrm>
          <a:prstGeom prst="rect">
            <a:avLst/>
          </a:prstGeom>
          <a:solidFill>
            <a:srgbClr val="4AB6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2"/>
          <p:cNvSpPr>
            <a:spLocks noGrp="1"/>
          </p:cNvSpPr>
          <p:nvPr>
            <p:ph sz="half" idx="13"/>
          </p:nvPr>
        </p:nvSpPr>
        <p:spPr>
          <a:xfrm>
            <a:off x="505557" y="2567354"/>
            <a:ext cx="5514243" cy="36096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p:cNvSpPr>
            <a:spLocks noGrp="1"/>
          </p:cNvSpPr>
          <p:nvPr>
            <p:ph sz="half" idx="2"/>
          </p:nvPr>
        </p:nvSpPr>
        <p:spPr>
          <a:xfrm>
            <a:off x="6172200" y="2567354"/>
            <a:ext cx="5514242" cy="36096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p:cNvSpPr>
            <a:spLocks noGrp="1"/>
          </p:cNvSpPr>
          <p:nvPr>
            <p:ph type="title"/>
          </p:nvPr>
        </p:nvSpPr>
        <p:spPr/>
        <p:txBody>
          <a:bodyPr/>
          <a:lstStyle/>
          <a:p>
            <a:r>
              <a:rPr lang="en-US"/>
              <a:t>Click to edit Master title style</a:t>
            </a:r>
          </a:p>
        </p:txBody>
      </p:sp>
      <p:sp>
        <p:nvSpPr>
          <p:cNvPr id="6" name="Footer Placeholder 5"/>
          <p:cNvSpPr>
            <a:spLocks noGrp="1"/>
          </p:cNvSpPr>
          <p:nvPr>
            <p:ph type="ftr" sz="quarter" idx="14"/>
          </p:nvPr>
        </p:nvSpPr>
        <p:spPr/>
        <p:txBody>
          <a:bodyPr/>
          <a:lstStyle/>
          <a:p>
            <a:r>
              <a:rPr lang="en-US" dirty="0">
                <a:cs typeface="Arial"/>
              </a:rPr>
              <a:t>© 2017  by kariera.gr</a:t>
            </a:r>
          </a:p>
        </p:txBody>
      </p:sp>
      <p:sp>
        <p:nvSpPr>
          <p:cNvPr id="7" name="Slide Number Placeholder 6"/>
          <p:cNvSpPr>
            <a:spLocks noGrp="1"/>
          </p:cNvSpPr>
          <p:nvPr>
            <p:ph type="sldNum" sz="quarter" idx="15"/>
          </p:nvPr>
        </p:nvSpPr>
        <p:spPr/>
        <p:txBody>
          <a:bodyPr/>
          <a:lstStyle/>
          <a:p>
            <a:fld id="{FED92A7F-29E5-4B3A-AAED-FC3768733BF1}" type="slidenum">
              <a:rPr lang="en-US" smtClean="0"/>
              <a:pPr/>
              <a:t>‹#›</a:t>
            </a:fld>
            <a:endParaRPr lang="en-US" dirty="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90017" y="6390744"/>
            <a:ext cx="1706683" cy="272374"/>
          </a:xfrm>
          <a:prstGeom prst="rect">
            <a:avLst/>
          </a:prstGeom>
        </p:spPr>
      </p:pic>
    </p:spTree>
    <p:extLst>
      <p:ext uri="{BB962C8B-B14F-4D97-AF65-F5344CB8AC3E}">
        <p14:creationId xmlns:p14="http://schemas.microsoft.com/office/powerpoint/2010/main" val="1821573571"/>
      </p:ext>
    </p:extLst>
  </p:cSld>
  <p:clrMapOvr>
    <a:masterClrMapping/>
  </p:clrMapOvr>
  <p:extLst mod="1">
    <p:ext uri="{DCECCB84-F9BA-43D5-87BE-67443E8EF086}">
      <p15:sldGuideLst xmlns:p15="http://schemas.microsoft.com/office/powerpoint/2012/main">
        <p15:guide id="1" orient="horz" pos="3888">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ogo placeholders">
    <p:spTree>
      <p:nvGrpSpPr>
        <p:cNvPr id="1" name=""/>
        <p:cNvGrpSpPr/>
        <p:nvPr/>
      </p:nvGrpSpPr>
      <p:grpSpPr>
        <a:xfrm>
          <a:off x="0" y="0"/>
          <a:ext cx="0" cy="0"/>
          <a:chOff x="0" y="0"/>
          <a:chExt cx="0" cy="0"/>
        </a:xfrm>
      </p:grpSpPr>
      <p:sp>
        <p:nvSpPr>
          <p:cNvPr id="7" name="Rectangle 6"/>
          <p:cNvSpPr/>
          <p:nvPr userDrawn="1"/>
        </p:nvSpPr>
        <p:spPr>
          <a:xfrm>
            <a:off x="0" y="213720"/>
            <a:ext cx="110359" cy="1068208"/>
          </a:xfrm>
          <a:prstGeom prst="rect">
            <a:avLst/>
          </a:prstGeom>
          <a:solidFill>
            <a:srgbClr val="4AB6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r>
              <a:rPr lang="en-US" dirty="0">
                <a:cs typeface="Arial"/>
              </a:rPr>
              <a:t>© 2017  by kariera.gr</a:t>
            </a:r>
          </a:p>
        </p:txBody>
      </p:sp>
      <p:sp>
        <p:nvSpPr>
          <p:cNvPr id="8" name="Slide Number Placeholder 7"/>
          <p:cNvSpPr>
            <a:spLocks noGrp="1"/>
          </p:cNvSpPr>
          <p:nvPr>
            <p:ph type="sldNum" sz="quarter" idx="11"/>
          </p:nvPr>
        </p:nvSpPr>
        <p:spPr/>
        <p:txBody>
          <a:bodyPr/>
          <a:lstStyle/>
          <a:p>
            <a:fld id="{FED92A7F-29E5-4B3A-AAED-FC3768733BF1}" type="slidenum">
              <a:rPr lang="en-US" smtClean="0"/>
              <a:pPr/>
              <a:t>‹#›</a:t>
            </a:fld>
            <a:endParaRPr lang="en-US" dirty="0"/>
          </a:p>
        </p:txBody>
      </p:sp>
      <p:sp>
        <p:nvSpPr>
          <p:cNvPr id="6" name="Picture Placeholder 4"/>
          <p:cNvSpPr>
            <a:spLocks noGrp="1"/>
          </p:cNvSpPr>
          <p:nvPr>
            <p:ph type="pic" sz="quarter" idx="15"/>
          </p:nvPr>
        </p:nvSpPr>
        <p:spPr>
          <a:xfrm>
            <a:off x="495300" y="1676862"/>
            <a:ext cx="1920000" cy="900000"/>
          </a:xfrm>
          <a:solidFill>
            <a:schemeClr val="bg1"/>
          </a:solidFill>
          <a:effectLst>
            <a:outerShdw blurRad="88900" sx="105000" sy="105000" algn="ctr" rotWithShape="0">
              <a:prstClr val="black">
                <a:alpha val="20000"/>
              </a:prstClr>
            </a:outerShdw>
          </a:effectLst>
        </p:spPr>
        <p:txBody>
          <a:bodyPr anchor="ctr">
            <a:normAutofit/>
          </a:bodyPr>
          <a:lstStyle>
            <a:lvl1pPr marL="0" indent="0" algn="ctr">
              <a:buNone/>
              <a:defRPr/>
            </a:lvl1pPr>
          </a:lstStyle>
          <a:p>
            <a:endParaRPr lang="en-US" dirty="0"/>
          </a:p>
        </p:txBody>
      </p:sp>
      <p:sp>
        <p:nvSpPr>
          <p:cNvPr id="9" name="Picture Placeholder 4"/>
          <p:cNvSpPr>
            <a:spLocks noGrp="1"/>
          </p:cNvSpPr>
          <p:nvPr>
            <p:ph type="pic" sz="quarter" idx="16"/>
          </p:nvPr>
        </p:nvSpPr>
        <p:spPr>
          <a:xfrm>
            <a:off x="2815650" y="1676862"/>
            <a:ext cx="1920000" cy="900000"/>
          </a:xfrm>
          <a:solidFill>
            <a:schemeClr val="bg1"/>
          </a:solidFill>
          <a:effectLst>
            <a:outerShdw blurRad="88900" sx="105000" sy="105000" algn="ctr" rotWithShape="0">
              <a:prstClr val="black">
                <a:alpha val="20000"/>
              </a:prstClr>
            </a:outerShdw>
          </a:effectLst>
        </p:spPr>
        <p:txBody>
          <a:bodyPr anchor="ctr"/>
          <a:lstStyle>
            <a:lvl1pPr marL="0" indent="0" algn="ctr">
              <a:buNone/>
              <a:defRPr/>
            </a:lvl1pPr>
          </a:lstStyle>
          <a:p>
            <a:endParaRPr lang="en-US" dirty="0"/>
          </a:p>
        </p:txBody>
      </p:sp>
      <p:sp>
        <p:nvSpPr>
          <p:cNvPr id="10" name="Picture Placeholder 4"/>
          <p:cNvSpPr>
            <a:spLocks noGrp="1"/>
          </p:cNvSpPr>
          <p:nvPr>
            <p:ph type="pic" sz="quarter" idx="17"/>
          </p:nvPr>
        </p:nvSpPr>
        <p:spPr>
          <a:xfrm>
            <a:off x="5136000" y="1676862"/>
            <a:ext cx="1920000" cy="900000"/>
          </a:xfrm>
          <a:solidFill>
            <a:schemeClr val="bg1"/>
          </a:solidFill>
          <a:effectLst>
            <a:outerShdw blurRad="88900" sx="105000" sy="105000" algn="ctr" rotWithShape="0">
              <a:prstClr val="black">
                <a:alpha val="20000"/>
              </a:prstClr>
            </a:outerShdw>
          </a:effectLst>
        </p:spPr>
        <p:txBody>
          <a:bodyPr anchor="ctr"/>
          <a:lstStyle>
            <a:lvl1pPr marL="0" indent="0" algn="ctr">
              <a:buNone/>
              <a:defRPr/>
            </a:lvl1pPr>
          </a:lstStyle>
          <a:p>
            <a:endParaRPr lang="en-US" dirty="0"/>
          </a:p>
        </p:txBody>
      </p:sp>
      <p:sp>
        <p:nvSpPr>
          <p:cNvPr id="11" name="Picture Placeholder 4"/>
          <p:cNvSpPr>
            <a:spLocks noGrp="1"/>
          </p:cNvSpPr>
          <p:nvPr>
            <p:ph type="pic" sz="quarter" idx="18"/>
          </p:nvPr>
        </p:nvSpPr>
        <p:spPr>
          <a:xfrm>
            <a:off x="7456350" y="1676862"/>
            <a:ext cx="1920000" cy="900000"/>
          </a:xfrm>
          <a:solidFill>
            <a:schemeClr val="bg1"/>
          </a:solidFill>
          <a:effectLst>
            <a:outerShdw blurRad="88900" sx="105000" sy="105000" algn="ctr" rotWithShape="0">
              <a:prstClr val="black">
                <a:alpha val="20000"/>
              </a:prstClr>
            </a:outerShdw>
          </a:effectLst>
        </p:spPr>
        <p:txBody>
          <a:bodyPr anchor="ctr"/>
          <a:lstStyle>
            <a:lvl1pPr marL="0" indent="0" algn="ctr">
              <a:buNone/>
              <a:defRPr/>
            </a:lvl1pPr>
          </a:lstStyle>
          <a:p>
            <a:endParaRPr lang="en-US" dirty="0"/>
          </a:p>
        </p:txBody>
      </p:sp>
      <p:sp>
        <p:nvSpPr>
          <p:cNvPr id="12" name="Picture Placeholder 4"/>
          <p:cNvSpPr>
            <a:spLocks noGrp="1"/>
          </p:cNvSpPr>
          <p:nvPr>
            <p:ph type="pic" sz="quarter" idx="19"/>
          </p:nvPr>
        </p:nvSpPr>
        <p:spPr>
          <a:xfrm>
            <a:off x="9776700" y="1676862"/>
            <a:ext cx="1920000" cy="900000"/>
          </a:xfrm>
          <a:solidFill>
            <a:schemeClr val="bg1"/>
          </a:solidFill>
          <a:effectLst>
            <a:outerShdw blurRad="88900" sx="105000" sy="105000" algn="ctr" rotWithShape="0">
              <a:prstClr val="black">
                <a:alpha val="20000"/>
              </a:prstClr>
            </a:outerShdw>
          </a:effectLst>
        </p:spPr>
        <p:txBody>
          <a:bodyPr anchor="ctr"/>
          <a:lstStyle>
            <a:lvl1pPr marL="0" indent="0" algn="ctr">
              <a:buNone/>
              <a:defRPr/>
            </a:lvl1pPr>
          </a:lstStyle>
          <a:p>
            <a:endParaRPr lang="en-US" dirty="0"/>
          </a:p>
        </p:txBody>
      </p:sp>
      <p:sp>
        <p:nvSpPr>
          <p:cNvPr id="13" name="Picture Placeholder 4"/>
          <p:cNvSpPr>
            <a:spLocks noGrp="1"/>
          </p:cNvSpPr>
          <p:nvPr>
            <p:ph type="pic" sz="quarter" idx="20"/>
          </p:nvPr>
        </p:nvSpPr>
        <p:spPr>
          <a:xfrm>
            <a:off x="495300" y="2875308"/>
            <a:ext cx="1920000" cy="900000"/>
          </a:xfrm>
          <a:solidFill>
            <a:schemeClr val="bg1"/>
          </a:solidFill>
          <a:effectLst>
            <a:outerShdw blurRad="88900" sx="105000" sy="105000" algn="ctr" rotWithShape="0">
              <a:prstClr val="black">
                <a:alpha val="20000"/>
              </a:prstClr>
            </a:outerShdw>
          </a:effectLst>
        </p:spPr>
        <p:txBody>
          <a:bodyPr anchor="ctr"/>
          <a:lstStyle>
            <a:lvl1pPr marL="0" indent="0" algn="ctr">
              <a:buNone/>
              <a:defRPr/>
            </a:lvl1pPr>
          </a:lstStyle>
          <a:p>
            <a:endParaRPr lang="en-US" dirty="0"/>
          </a:p>
        </p:txBody>
      </p:sp>
      <p:sp>
        <p:nvSpPr>
          <p:cNvPr id="14" name="Picture Placeholder 4"/>
          <p:cNvSpPr>
            <a:spLocks noGrp="1"/>
          </p:cNvSpPr>
          <p:nvPr>
            <p:ph type="pic" sz="quarter" idx="21"/>
          </p:nvPr>
        </p:nvSpPr>
        <p:spPr>
          <a:xfrm>
            <a:off x="2815650" y="2875308"/>
            <a:ext cx="1920000" cy="900000"/>
          </a:xfrm>
          <a:solidFill>
            <a:schemeClr val="bg1"/>
          </a:solidFill>
          <a:effectLst>
            <a:outerShdw blurRad="88900" sx="105000" sy="105000" algn="ctr" rotWithShape="0">
              <a:prstClr val="black">
                <a:alpha val="20000"/>
              </a:prstClr>
            </a:outerShdw>
          </a:effectLst>
        </p:spPr>
        <p:txBody>
          <a:bodyPr anchor="ctr"/>
          <a:lstStyle>
            <a:lvl1pPr marL="0" indent="0" algn="ctr">
              <a:buNone/>
              <a:defRPr/>
            </a:lvl1pPr>
          </a:lstStyle>
          <a:p>
            <a:endParaRPr lang="en-US" dirty="0"/>
          </a:p>
        </p:txBody>
      </p:sp>
      <p:sp>
        <p:nvSpPr>
          <p:cNvPr id="15" name="Picture Placeholder 4"/>
          <p:cNvSpPr>
            <a:spLocks noGrp="1"/>
          </p:cNvSpPr>
          <p:nvPr>
            <p:ph type="pic" sz="quarter" idx="22"/>
          </p:nvPr>
        </p:nvSpPr>
        <p:spPr>
          <a:xfrm>
            <a:off x="5136000" y="2875308"/>
            <a:ext cx="1920000" cy="900000"/>
          </a:xfrm>
          <a:solidFill>
            <a:schemeClr val="bg1"/>
          </a:solidFill>
          <a:effectLst>
            <a:outerShdw blurRad="88900" sx="105000" sy="105000" algn="ctr" rotWithShape="0">
              <a:prstClr val="black">
                <a:alpha val="20000"/>
              </a:prstClr>
            </a:outerShdw>
          </a:effectLst>
        </p:spPr>
        <p:txBody>
          <a:bodyPr anchor="ctr"/>
          <a:lstStyle>
            <a:lvl1pPr marL="0" indent="0" algn="ctr">
              <a:buNone/>
              <a:defRPr/>
            </a:lvl1pPr>
          </a:lstStyle>
          <a:p>
            <a:endParaRPr lang="en-US" dirty="0"/>
          </a:p>
        </p:txBody>
      </p:sp>
      <p:sp>
        <p:nvSpPr>
          <p:cNvPr id="16" name="Picture Placeholder 4"/>
          <p:cNvSpPr>
            <a:spLocks noGrp="1"/>
          </p:cNvSpPr>
          <p:nvPr>
            <p:ph type="pic" sz="quarter" idx="23"/>
          </p:nvPr>
        </p:nvSpPr>
        <p:spPr>
          <a:xfrm>
            <a:off x="7456350" y="2875308"/>
            <a:ext cx="1920000" cy="900000"/>
          </a:xfrm>
          <a:solidFill>
            <a:schemeClr val="bg1"/>
          </a:solidFill>
          <a:effectLst>
            <a:outerShdw blurRad="88900" sx="105000" sy="105000" algn="ctr" rotWithShape="0">
              <a:prstClr val="black">
                <a:alpha val="20000"/>
              </a:prstClr>
            </a:outerShdw>
          </a:effectLst>
        </p:spPr>
        <p:txBody>
          <a:bodyPr anchor="ctr"/>
          <a:lstStyle>
            <a:lvl1pPr marL="0" indent="0" algn="ctr">
              <a:buNone/>
              <a:defRPr/>
            </a:lvl1pPr>
          </a:lstStyle>
          <a:p>
            <a:endParaRPr lang="en-US" dirty="0"/>
          </a:p>
        </p:txBody>
      </p:sp>
      <p:sp>
        <p:nvSpPr>
          <p:cNvPr id="17" name="Picture Placeholder 4"/>
          <p:cNvSpPr>
            <a:spLocks noGrp="1"/>
          </p:cNvSpPr>
          <p:nvPr>
            <p:ph type="pic" sz="quarter" idx="24"/>
          </p:nvPr>
        </p:nvSpPr>
        <p:spPr>
          <a:xfrm>
            <a:off x="9776700" y="2875308"/>
            <a:ext cx="1920000" cy="900000"/>
          </a:xfrm>
          <a:solidFill>
            <a:schemeClr val="bg1"/>
          </a:solidFill>
          <a:effectLst>
            <a:outerShdw blurRad="88900" sx="105000" sy="105000" algn="ctr" rotWithShape="0">
              <a:prstClr val="black">
                <a:alpha val="20000"/>
              </a:prstClr>
            </a:outerShdw>
          </a:effectLst>
        </p:spPr>
        <p:txBody>
          <a:bodyPr anchor="ctr"/>
          <a:lstStyle>
            <a:lvl1pPr marL="0" indent="0" algn="ctr">
              <a:buNone/>
              <a:defRPr/>
            </a:lvl1pPr>
          </a:lstStyle>
          <a:p>
            <a:endParaRPr lang="en-US" dirty="0"/>
          </a:p>
        </p:txBody>
      </p:sp>
      <p:sp>
        <p:nvSpPr>
          <p:cNvPr id="18" name="Picture Placeholder 4"/>
          <p:cNvSpPr>
            <a:spLocks noGrp="1"/>
          </p:cNvSpPr>
          <p:nvPr>
            <p:ph type="pic" sz="quarter" idx="25"/>
          </p:nvPr>
        </p:nvSpPr>
        <p:spPr>
          <a:xfrm>
            <a:off x="495300" y="4073754"/>
            <a:ext cx="1920000" cy="900000"/>
          </a:xfrm>
          <a:solidFill>
            <a:schemeClr val="bg1"/>
          </a:solidFill>
          <a:effectLst>
            <a:outerShdw blurRad="88900" sx="105000" sy="105000" algn="ctr" rotWithShape="0">
              <a:prstClr val="black">
                <a:alpha val="20000"/>
              </a:prstClr>
            </a:outerShdw>
          </a:effectLst>
        </p:spPr>
        <p:txBody>
          <a:bodyPr anchor="ctr"/>
          <a:lstStyle>
            <a:lvl1pPr marL="0" indent="0" algn="ctr">
              <a:buNone/>
              <a:defRPr/>
            </a:lvl1pPr>
          </a:lstStyle>
          <a:p>
            <a:endParaRPr lang="en-US" dirty="0"/>
          </a:p>
        </p:txBody>
      </p:sp>
      <p:sp>
        <p:nvSpPr>
          <p:cNvPr id="19" name="Picture Placeholder 4"/>
          <p:cNvSpPr>
            <a:spLocks noGrp="1"/>
          </p:cNvSpPr>
          <p:nvPr>
            <p:ph type="pic" sz="quarter" idx="26"/>
          </p:nvPr>
        </p:nvSpPr>
        <p:spPr>
          <a:xfrm>
            <a:off x="2815650" y="4073754"/>
            <a:ext cx="1920000" cy="900000"/>
          </a:xfrm>
          <a:solidFill>
            <a:schemeClr val="bg1"/>
          </a:solidFill>
          <a:effectLst>
            <a:outerShdw blurRad="88900" sx="105000" sy="105000" algn="ctr" rotWithShape="0">
              <a:prstClr val="black">
                <a:alpha val="20000"/>
              </a:prstClr>
            </a:outerShdw>
          </a:effectLst>
        </p:spPr>
        <p:txBody>
          <a:bodyPr anchor="ctr"/>
          <a:lstStyle>
            <a:lvl1pPr marL="0" indent="0" algn="ctr">
              <a:buNone/>
              <a:defRPr/>
            </a:lvl1pPr>
          </a:lstStyle>
          <a:p>
            <a:endParaRPr lang="en-US" dirty="0"/>
          </a:p>
        </p:txBody>
      </p:sp>
      <p:sp>
        <p:nvSpPr>
          <p:cNvPr id="20" name="Picture Placeholder 4"/>
          <p:cNvSpPr>
            <a:spLocks noGrp="1"/>
          </p:cNvSpPr>
          <p:nvPr>
            <p:ph type="pic" sz="quarter" idx="27"/>
          </p:nvPr>
        </p:nvSpPr>
        <p:spPr>
          <a:xfrm>
            <a:off x="5136000" y="4073754"/>
            <a:ext cx="1920000" cy="900000"/>
          </a:xfrm>
          <a:solidFill>
            <a:schemeClr val="bg1"/>
          </a:solidFill>
          <a:effectLst>
            <a:outerShdw blurRad="88900" sx="105000" sy="105000" algn="ctr" rotWithShape="0">
              <a:prstClr val="black">
                <a:alpha val="20000"/>
              </a:prstClr>
            </a:outerShdw>
          </a:effectLst>
        </p:spPr>
        <p:txBody>
          <a:bodyPr anchor="ctr"/>
          <a:lstStyle>
            <a:lvl1pPr marL="0" indent="0" algn="ctr">
              <a:buNone/>
              <a:defRPr/>
            </a:lvl1pPr>
          </a:lstStyle>
          <a:p>
            <a:endParaRPr lang="en-US" dirty="0"/>
          </a:p>
        </p:txBody>
      </p:sp>
      <p:sp>
        <p:nvSpPr>
          <p:cNvPr id="21" name="Picture Placeholder 4"/>
          <p:cNvSpPr>
            <a:spLocks noGrp="1"/>
          </p:cNvSpPr>
          <p:nvPr>
            <p:ph type="pic" sz="quarter" idx="28"/>
          </p:nvPr>
        </p:nvSpPr>
        <p:spPr>
          <a:xfrm>
            <a:off x="7456350" y="4073754"/>
            <a:ext cx="1920000" cy="900000"/>
          </a:xfrm>
          <a:solidFill>
            <a:schemeClr val="bg1"/>
          </a:solidFill>
          <a:effectLst>
            <a:outerShdw blurRad="88900" sx="105000" sy="105000" algn="ctr" rotWithShape="0">
              <a:prstClr val="black">
                <a:alpha val="20000"/>
              </a:prstClr>
            </a:outerShdw>
          </a:effectLst>
        </p:spPr>
        <p:txBody>
          <a:bodyPr anchor="ctr"/>
          <a:lstStyle>
            <a:lvl1pPr marL="0" indent="0" algn="ctr">
              <a:buNone/>
              <a:defRPr/>
            </a:lvl1pPr>
          </a:lstStyle>
          <a:p>
            <a:endParaRPr lang="en-US" dirty="0"/>
          </a:p>
        </p:txBody>
      </p:sp>
      <p:sp>
        <p:nvSpPr>
          <p:cNvPr id="22" name="Picture Placeholder 4"/>
          <p:cNvSpPr>
            <a:spLocks noGrp="1"/>
          </p:cNvSpPr>
          <p:nvPr>
            <p:ph type="pic" sz="quarter" idx="29"/>
          </p:nvPr>
        </p:nvSpPr>
        <p:spPr>
          <a:xfrm>
            <a:off x="9776700" y="4073754"/>
            <a:ext cx="1920000" cy="900000"/>
          </a:xfrm>
          <a:solidFill>
            <a:schemeClr val="bg1"/>
          </a:solidFill>
          <a:effectLst>
            <a:outerShdw blurRad="88900" sx="105000" sy="105000" algn="ctr" rotWithShape="0">
              <a:prstClr val="black">
                <a:alpha val="20000"/>
              </a:prstClr>
            </a:outerShdw>
          </a:effectLst>
        </p:spPr>
        <p:txBody>
          <a:bodyPr anchor="ctr"/>
          <a:lstStyle>
            <a:lvl1pPr marL="0" indent="0" algn="ctr">
              <a:buNone/>
              <a:defRPr/>
            </a:lvl1pPr>
          </a:lstStyle>
          <a:p>
            <a:endParaRPr lang="en-US" dirty="0"/>
          </a:p>
        </p:txBody>
      </p:sp>
      <p:sp>
        <p:nvSpPr>
          <p:cNvPr id="23" name="Picture Placeholder 4"/>
          <p:cNvSpPr>
            <a:spLocks noGrp="1"/>
          </p:cNvSpPr>
          <p:nvPr>
            <p:ph type="pic" sz="quarter" idx="30"/>
          </p:nvPr>
        </p:nvSpPr>
        <p:spPr>
          <a:xfrm>
            <a:off x="495300" y="5272200"/>
            <a:ext cx="1920000" cy="900000"/>
          </a:xfrm>
          <a:solidFill>
            <a:schemeClr val="bg1"/>
          </a:solidFill>
          <a:effectLst>
            <a:outerShdw blurRad="88900" sx="105000" sy="105000" algn="ctr" rotWithShape="0">
              <a:prstClr val="black">
                <a:alpha val="20000"/>
              </a:prstClr>
            </a:outerShdw>
          </a:effectLst>
        </p:spPr>
        <p:txBody>
          <a:bodyPr anchor="ctr"/>
          <a:lstStyle>
            <a:lvl1pPr marL="0" indent="0" algn="ctr">
              <a:buNone/>
              <a:defRPr/>
            </a:lvl1pPr>
          </a:lstStyle>
          <a:p>
            <a:endParaRPr lang="en-US" dirty="0"/>
          </a:p>
        </p:txBody>
      </p:sp>
      <p:sp>
        <p:nvSpPr>
          <p:cNvPr id="24" name="Picture Placeholder 4"/>
          <p:cNvSpPr>
            <a:spLocks noGrp="1"/>
          </p:cNvSpPr>
          <p:nvPr>
            <p:ph type="pic" sz="quarter" idx="31"/>
          </p:nvPr>
        </p:nvSpPr>
        <p:spPr>
          <a:xfrm>
            <a:off x="2815650" y="5272200"/>
            <a:ext cx="1920000" cy="900000"/>
          </a:xfrm>
          <a:solidFill>
            <a:schemeClr val="bg1"/>
          </a:solidFill>
          <a:effectLst>
            <a:outerShdw blurRad="88900" sx="105000" sy="105000" algn="ctr" rotWithShape="0">
              <a:prstClr val="black">
                <a:alpha val="20000"/>
              </a:prstClr>
            </a:outerShdw>
          </a:effectLst>
        </p:spPr>
        <p:txBody>
          <a:bodyPr anchor="ctr"/>
          <a:lstStyle>
            <a:lvl1pPr marL="0" indent="0" algn="ctr">
              <a:buNone/>
              <a:defRPr/>
            </a:lvl1pPr>
          </a:lstStyle>
          <a:p>
            <a:endParaRPr lang="en-US" dirty="0"/>
          </a:p>
        </p:txBody>
      </p:sp>
      <p:sp>
        <p:nvSpPr>
          <p:cNvPr id="25" name="Picture Placeholder 4"/>
          <p:cNvSpPr>
            <a:spLocks noGrp="1"/>
          </p:cNvSpPr>
          <p:nvPr>
            <p:ph type="pic" sz="quarter" idx="32"/>
          </p:nvPr>
        </p:nvSpPr>
        <p:spPr>
          <a:xfrm>
            <a:off x="5136000" y="5272200"/>
            <a:ext cx="1920000" cy="900000"/>
          </a:xfrm>
          <a:solidFill>
            <a:schemeClr val="bg1"/>
          </a:solidFill>
          <a:effectLst>
            <a:outerShdw blurRad="88900" sx="105000" sy="105000" algn="ctr" rotWithShape="0">
              <a:prstClr val="black">
                <a:alpha val="20000"/>
              </a:prstClr>
            </a:outerShdw>
          </a:effectLst>
        </p:spPr>
        <p:txBody>
          <a:bodyPr anchor="ctr"/>
          <a:lstStyle>
            <a:lvl1pPr marL="0" indent="0" algn="ctr">
              <a:buNone/>
              <a:defRPr/>
            </a:lvl1pPr>
          </a:lstStyle>
          <a:p>
            <a:endParaRPr lang="en-US" dirty="0"/>
          </a:p>
        </p:txBody>
      </p:sp>
      <p:sp>
        <p:nvSpPr>
          <p:cNvPr id="26" name="Picture Placeholder 4"/>
          <p:cNvSpPr>
            <a:spLocks noGrp="1"/>
          </p:cNvSpPr>
          <p:nvPr>
            <p:ph type="pic" sz="quarter" idx="33"/>
          </p:nvPr>
        </p:nvSpPr>
        <p:spPr>
          <a:xfrm>
            <a:off x="7456350" y="5272200"/>
            <a:ext cx="1920000" cy="900000"/>
          </a:xfrm>
          <a:solidFill>
            <a:schemeClr val="bg1"/>
          </a:solidFill>
          <a:effectLst>
            <a:outerShdw blurRad="88900" sx="105000" sy="105000" algn="ctr" rotWithShape="0">
              <a:prstClr val="black">
                <a:alpha val="20000"/>
              </a:prstClr>
            </a:outerShdw>
          </a:effectLst>
        </p:spPr>
        <p:txBody>
          <a:bodyPr anchor="ctr"/>
          <a:lstStyle>
            <a:lvl1pPr marL="0" indent="0" algn="ctr">
              <a:buNone/>
              <a:defRPr/>
            </a:lvl1pPr>
          </a:lstStyle>
          <a:p>
            <a:endParaRPr lang="en-US" dirty="0"/>
          </a:p>
        </p:txBody>
      </p:sp>
      <p:sp>
        <p:nvSpPr>
          <p:cNvPr id="27" name="Picture Placeholder 4"/>
          <p:cNvSpPr>
            <a:spLocks noGrp="1"/>
          </p:cNvSpPr>
          <p:nvPr>
            <p:ph type="pic" sz="quarter" idx="34"/>
          </p:nvPr>
        </p:nvSpPr>
        <p:spPr>
          <a:xfrm>
            <a:off x="9776700" y="5272200"/>
            <a:ext cx="1920000" cy="900000"/>
          </a:xfrm>
          <a:solidFill>
            <a:schemeClr val="bg1"/>
          </a:solidFill>
          <a:effectLst>
            <a:outerShdw blurRad="88900" sx="105000" sy="105000" algn="ctr" rotWithShape="0">
              <a:prstClr val="black">
                <a:alpha val="20000"/>
              </a:prstClr>
            </a:outerShdw>
          </a:effectLst>
        </p:spPr>
        <p:txBody>
          <a:bodyPr anchor="ctr"/>
          <a:lstStyle>
            <a:lvl1pPr marL="0" indent="0" algn="ctr">
              <a:buNone/>
              <a:defRPr/>
            </a:lvl1pPr>
          </a:lstStyle>
          <a:p>
            <a:endParaRPr lang="en-US" dirty="0"/>
          </a:p>
        </p:txBody>
      </p:sp>
      <p:pic>
        <p:nvPicPr>
          <p:cNvPr id="28" name="Picture 2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90017" y="6390744"/>
            <a:ext cx="1706683" cy="272374"/>
          </a:xfrm>
          <a:prstGeom prst="rect">
            <a:avLst/>
          </a:prstGeom>
        </p:spPr>
      </p:pic>
    </p:spTree>
    <p:extLst>
      <p:ext uri="{BB962C8B-B14F-4D97-AF65-F5344CB8AC3E}">
        <p14:creationId xmlns:p14="http://schemas.microsoft.com/office/powerpoint/2010/main" val="1271694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 Software">
    <p:spTree>
      <p:nvGrpSpPr>
        <p:cNvPr id="1" name=""/>
        <p:cNvGrpSpPr/>
        <p:nvPr/>
      </p:nvGrpSpPr>
      <p:grpSpPr>
        <a:xfrm>
          <a:off x="0" y="0"/>
          <a:ext cx="0" cy="0"/>
          <a:chOff x="0" y="0"/>
          <a:chExt cx="0" cy="0"/>
        </a:xfrm>
      </p:grpSpPr>
      <p:sp>
        <p:nvSpPr>
          <p:cNvPr id="7" name="Rectangle 6"/>
          <p:cNvSpPr/>
          <p:nvPr userDrawn="1"/>
        </p:nvSpPr>
        <p:spPr>
          <a:xfrm>
            <a:off x="0" y="213720"/>
            <a:ext cx="110359" cy="1068208"/>
          </a:xfrm>
          <a:prstGeom prst="rect">
            <a:avLst/>
          </a:prstGeom>
          <a:solidFill>
            <a:srgbClr val="4AB6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r>
              <a:rPr lang="en-US" dirty="0">
                <a:cs typeface="Arial"/>
              </a:rPr>
              <a:t>© 2017  by kariera.gr</a:t>
            </a:r>
          </a:p>
        </p:txBody>
      </p:sp>
      <p:sp>
        <p:nvSpPr>
          <p:cNvPr id="8" name="Slide Number Placeholder 7"/>
          <p:cNvSpPr>
            <a:spLocks noGrp="1"/>
          </p:cNvSpPr>
          <p:nvPr>
            <p:ph type="sldNum" sz="quarter" idx="11"/>
          </p:nvPr>
        </p:nvSpPr>
        <p:spPr/>
        <p:txBody>
          <a:bodyPr/>
          <a:lstStyle/>
          <a:p>
            <a:fld id="{FED92A7F-29E5-4B3A-AAED-FC3768733BF1}" type="slidenum">
              <a:rPr lang="en-US" smtClean="0"/>
              <a:pPr/>
              <a:t>‹#›</a:t>
            </a:fld>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90017" y="6390744"/>
            <a:ext cx="1706683" cy="272374"/>
          </a:xfrm>
          <a:prstGeom prst="rect">
            <a:avLst/>
          </a:prstGeom>
        </p:spPr>
      </p:pic>
    </p:spTree>
    <p:extLst>
      <p:ext uri="{BB962C8B-B14F-4D97-AF65-F5344CB8AC3E}">
        <p14:creationId xmlns:p14="http://schemas.microsoft.com/office/powerpoint/2010/main" val="530511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IO_EK=1463;MIO_UPDATE=True;MIO_VERSION=29.09.2015 09:24:53;MIO_DBID=13AFE5B2-300B-4455-88B7-51C17E0F218E;MIO_LASTDOWNLOADED=09.10.2015 12:03:08;MIO_OBJECTNAME=Master Office Theme;MIO_LASTEDITORNAME=Karsten Borgmann">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63636"/>
            <a:ext cx="11201400" cy="96837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95300" y="1600200"/>
            <a:ext cx="11201400" cy="457199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err="1"/>
              <a:t>Thirdlevel</a:t>
            </a:r>
            <a:endParaRPr lang="en-US" dirty="0"/>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rgbClr val="7F7F7F"/>
                </a:solidFill>
                <a:latin typeface="+mj-lt"/>
              </a:defRPr>
            </a:lvl1pPr>
          </a:lstStyle>
          <a:p>
            <a:r>
              <a:rPr lang="en-US" dirty="0">
                <a:cs typeface="Arial"/>
              </a:rPr>
              <a:t>© 2017  by kariera.gr</a:t>
            </a:r>
          </a:p>
        </p:txBody>
      </p:sp>
      <p:sp>
        <p:nvSpPr>
          <p:cNvPr id="6" name="Slide Number Placeholder 5"/>
          <p:cNvSpPr>
            <a:spLocks noGrp="1"/>
          </p:cNvSpPr>
          <p:nvPr>
            <p:ph type="sldNum" sz="quarter" idx="4"/>
          </p:nvPr>
        </p:nvSpPr>
        <p:spPr>
          <a:xfrm>
            <a:off x="497507" y="6356349"/>
            <a:ext cx="2743200" cy="365125"/>
          </a:xfrm>
          <a:prstGeom prst="rect">
            <a:avLst/>
          </a:prstGeom>
        </p:spPr>
        <p:txBody>
          <a:bodyPr vert="horz" lIns="91440" tIns="45720" rIns="91440" bIns="45720" rtlCol="0" anchor="ctr"/>
          <a:lstStyle>
            <a:lvl1pPr algn="l">
              <a:defRPr sz="1000">
                <a:solidFill>
                  <a:schemeClr val="bg2">
                    <a:lumMod val="50000"/>
                  </a:schemeClr>
                </a:solidFill>
                <a:latin typeface="+mj-lt"/>
              </a:defRPr>
            </a:lvl1pPr>
          </a:lstStyle>
          <a:p>
            <a:fld id="{FED92A7F-29E5-4B3A-AAED-FC3768733BF1}" type="slidenum">
              <a:rPr lang="en-US" smtClean="0"/>
              <a:pPr/>
              <a:t>‹#›</a:t>
            </a:fld>
            <a:endParaRPr lang="en-US" dirty="0"/>
          </a:p>
        </p:txBody>
      </p:sp>
      <p:sp>
        <p:nvSpPr>
          <p:cNvPr id="4" name="empower - DO NOT DELETE!!!" hidden="1"/>
          <p:cNvSpPr/>
          <p:nvPr userDrawn="1">
            <p:custDataLst>
              <p:tags r:id="rId14"/>
            </p:custDataLst>
          </p:nvPr>
        </p:nvSpPr>
        <p:spPr>
          <a:xfrm>
            <a:off x="-1270000" y="-1270000"/>
            <a:ext cx="0" cy="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16329559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701" r:id="rId10"/>
    <p:sldLayoutId id="2147483700" r:id="rId11"/>
    <p:sldLayoutId id="2147483702" r:id="rId12"/>
  </p:sldLayoutIdLst>
  <p:hf hdr="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1"/>
        </a:buClr>
        <a:buFont typeface="Arial" panose="020B0604020202020204" pitchFamily="34" charset="0"/>
        <a:buChar char="•"/>
        <a:defRPr sz="1800" kern="1200">
          <a:solidFill>
            <a:schemeClr val="tx1">
              <a:lumMod val="90000"/>
              <a:lumOff val="10000"/>
            </a:schemeClr>
          </a:solidFill>
          <a:latin typeface="+mj-lt"/>
          <a:ea typeface="+mn-ea"/>
          <a:cs typeface="+mn-cs"/>
        </a:defRPr>
      </a:lvl1pPr>
      <a:lvl2pPr marL="685800" indent="-228600" algn="l" defTabSz="914400" rtl="0" eaLnBrk="1" latinLnBrk="0" hangingPunct="1">
        <a:lnSpc>
          <a:spcPct val="100000"/>
        </a:lnSpc>
        <a:spcBef>
          <a:spcPts val="500"/>
        </a:spcBef>
        <a:buClr>
          <a:schemeClr val="accent1"/>
        </a:buClr>
        <a:buFont typeface="Arial" panose="020B0604020202020204" pitchFamily="34" charset="0"/>
        <a:buChar char="•"/>
        <a:defRPr sz="1800" kern="1200">
          <a:solidFill>
            <a:schemeClr val="tx1">
              <a:lumMod val="90000"/>
              <a:lumOff val="10000"/>
            </a:schemeClr>
          </a:solidFill>
          <a:latin typeface="+mj-lt"/>
          <a:ea typeface="+mn-ea"/>
          <a:cs typeface="+mn-cs"/>
        </a:defRPr>
      </a:lvl2pPr>
      <a:lvl3pPr marL="1143000" indent="-228600" algn="l" defTabSz="914400" rtl="0" eaLnBrk="1" latinLnBrk="0" hangingPunct="1">
        <a:lnSpc>
          <a:spcPct val="100000"/>
        </a:lnSpc>
        <a:spcBef>
          <a:spcPts val="500"/>
        </a:spcBef>
        <a:buClr>
          <a:schemeClr val="accent1"/>
        </a:buClr>
        <a:buFont typeface="Arial" panose="020B0604020202020204" pitchFamily="34" charset="0"/>
        <a:buChar char="•"/>
        <a:defRPr sz="1800" kern="1200">
          <a:solidFill>
            <a:schemeClr val="tx1">
              <a:lumMod val="90000"/>
              <a:lumOff val="10000"/>
            </a:schemeClr>
          </a:solidFill>
          <a:latin typeface="+mj-lt"/>
          <a:ea typeface="+mn-ea"/>
          <a:cs typeface="+mn-cs"/>
        </a:defRPr>
      </a:lvl3pPr>
      <a:lvl4pPr marL="1600200" indent="-228600" algn="l" defTabSz="914400" rtl="0" eaLnBrk="1" latinLnBrk="0" hangingPunct="1">
        <a:lnSpc>
          <a:spcPct val="100000"/>
        </a:lnSpc>
        <a:spcBef>
          <a:spcPts val="500"/>
        </a:spcBef>
        <a:buClr>
          <a:schemeClr val="accent1"/>
        </a:buClr>
        <a:buFont typeface="Arial" panose="020B0604020202020204" pitchFamily="34" charset="0"/>
        <a:buChar char="•"/>
        <a:defRPr sz="1800" kern="1200">
          <a:solidFill>
            <a:schemeClr val="tx1">
              <a:lumMod val="90000"/>
              <a:lumOff val="10000"/>
            </a:schemeClr>
          </a:solidFill>
          <a:latin typeface="+mj-lt"/>
          <a:ea typeface="+mn-ea"/>
          <a:cs typeface="+mn-cs"/>
        </a:defRPr>
      </a:lvl4pPr>
      <a:lvl5pPr marL="2057400" indent="-228600" algn="l" defTabSz="914400" rtl="0" eaLnBrk="1" latinLnBrk="0" hangingPunct="1">
        <a:lnSpc>
          <a:spcPct val="100000"/>
        </a:lnSpc>
        <a:spcBef>
          <a:spcPts val="500"/>
        </a:spcBef>
        <a:buClr>
          <a:schemeClr val="accent1"/>
        </a:buClr>
        <a:buFont typeface="Arial" panose="020B0604020202020204" pitchFamily="34" charset="0"/>
        <a:buChar char="•"/>
        <a:defRPr sz="1800" kern="1200">
          <a:solidFill>
            <a:schemeClr val="tx1">
              <a:lumMod val="90000"/>
              <a:lumOff val="10000"/>
            </a:schemeClr>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888">
          <p15:clr>
            <a:srgbClr val="F26B43"/>
          </p15:clr>
        </p15:guide>
        <p15:guide id="2" pos="736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aspnet/core/fundamentals/dependency-injection?view=aspnetcore-2.1"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www.martinfowler.com/articles/injection.html" TargetMode="External"/><Relationship Id="rId4" Type="http://schemas.openxmlformats.org/officeDocument/2006/relationships/hyperlink" Target="https://martinfowler.com/articles/dipInTheWild.html#YouMeanDependencyInversionRigh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2.bin"/><Relationship Id="rId4" Type="http://schemas.openxmlformats.org/officeDocument/2006/relationships/image" Target="../media/image7.w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9.wmf"/><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Dimitris Deligiorgis</a:t>
            </a:r>
          </a:p>
        </p:txBody>
      </p:sp>
      <p:sp>
        <p:nvSpPr>
          <p:cNvPr id="3" name="Text Placeholder 2"/>
          <p:cNvSpPr>
            <a:spLocks noGrp="1"/>
          </p:cNvSpPr>
          <p:nvPr>
            <p:ph type="body" sz="quarter" idx="10"/>
          </p:nvPr>
        </p:nvSpPr>
        <p:spPr/>
        <p:txBody>
          <a:bodyPr/>
          <a:lstStyle/>
          <a:p>
            <a:r>
              <a:rPr lang="en-US" dirty="0"/>
              <a:t>Dependency Injection</a:t>
            </a:r>
          </a:p>
        </p:txBody>
      </p:sp>
    </p:spTree>
    <p:extLst>
      <p:ext uri="{BB962C8B-B14F-4D97-AF65-F5344CB8AC3E}">
        <p14:creationId xmlns:p14="http://schemas.microsoft.com/office/powerpoint/2010/main" val="3995457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71980-6091-47C5-AA28-CF77E450CEF1}"/>
              </a:ext>
            </a:extLst>
          </p:cNvPr>
          <p:cNvSpPr>
            <a:spLocks noGrp="1"/>
          </p:cNvSpPr>
          <p:nvPr>
            <p:ph type="title"/>
          </p:nvPr>
        </p:nvSpPr>
        <p:spPr/>
        <p:txBody>
          <a:bodyPr>
            <a:normAutofit/>
          </a:bodyPr>
          <a:lstStyle/>
          <a:p>
            <a:r>
              <a:rPr lang="en-US" dirty="0"/>
              <a:t>Lifetime</a:t>
            </a:r>
            <a:endParaRPr lang="el-GR" dirty="0"/>
          </a:p>
        </p:txBody>
      </p:sp>
      <p:sp>
        <p:nvSpPr>
          <p:cNvPr id="3" name="Content Placeholder 2">
            <a:extLst>
              <a:ext uri="{FF2B5EF4-FFF2-40B4-BE49-F238E27FC236}">
                <a16:creationId xmlns:a16="http://schemas.microsoft.com/office/drawing/2014/main" id="{54993B46-BEF5-4B6F-B66B-B948AACEAA86}"/>
              </a:ext>
            </a:extLst>
          </p:cNvPr>
          <p:cNvSpPr>
            <a:spLocks noGrp="1"/>
          </p:cNvSpPr>
          <p:nvPr>
            <p:ph idx="1"/>
          </p:nvPr>
        </p:nvSpPr>
        <p:spPr/>
        <p:txBody>
          <a:bodyPr>
            <a:normAutofit/>
          </a:bodyPr>
          <a:lstStyle/>
          <a:p>
            <a:r>
              <a:rPr lang="en-US" sz="2400" b="1" dirty="0">
                <a:solidFill>
                  <a:prstClr val="black">
                    <a:lumMod val="50000"/>
                    <a:lumOff val="50000"/>
                  </a:prstClr>
                </a:solidFill>
                <a:latin typeface="+mn-lt"/>
              </a:rPr>
              <a:t>Transient</a:t>
            </a:r>
            <a:r>
              <a:rPr lang="en-US" sz="2400" dirty="0">
                <a:solidFill>
                  <a:prstClr val="black">
                    <a:lumMod val="50000"/>
                    <a:lumOff val="50000"/>
                  </a:prstClr>
                </a:solidFill>
                <a:latin typeface="+mn-lt"/>
              </a:rPr>
              <a:t> – created each time they requested</a:t>
            </a:r>
          </a:p>
          <a:p>
            <a:r>
              <a:rPr lang="en-US" sz="2400" b="1" dirty="0">
                <a:solidFill>
                  <a:prstClr val="black">
                    <a:lumMod val="50000"/>
                    <a:lumOff val="50000"/>
                  </a:prstClr>
                </a:solidFill>
                <a:latin typeface="+mn-lt"/>
              </a:rPr>
              <a:t>Scoped</a:t>
            </a:r>
            <a:r>
              <a:rPr lang="en-US" sz="2400" dirty="0">
                <a:solidFill>
                  <a:prstClr val="black">
                    <a:lumMod val="50000"/>
                    <a:lumOff val="50000"/>
                  </a:prstClr>
                </a:solidFill>
                <a:latin typeface="+mn-lt"/>
              </a:rPr>
              <a:t> – created once per request</a:t>
            </a:r>
          </a:p>
          <a:p>
            <a:r>
              <a:rPr lang="en-US" sz="2400" b="1" dirty="0">
                <a:solidFill>
                  <a:prstClr val="black">
                    <a:lumMod val="50000"/>
                    <a:lumOff val="50000"/>
                  </a:prstClr>
                </a:solidFill>
                <a:latin typeface="+mn-lt"/>
              </a:rPr>
              <a:t>Singleton</a:t>
            </a:r>
            <a:r>
              <a:rPr lang="en-US" sz="2400" dirty="0">
                <a:solidFill>
                  <a:prstClr val="black">
                    <a:lumMod val="50000"/>
                    <a:lumOff val="50000"/>
                  </a:prstClr>
                </a:solidFill>
                <a:latin typeface="+mn-lt"/>
              </a:rPr>
              <a:t> - created first time they requested, and then every subsequent request will use the same instance</a:t>
            </a:r>
          </a:p>
        </p:txBody>
      </p:sp>
    </p:spTree>
    <p:extLst>
      <p:ext uri="{BB962C8B-B14F-4D97-AF65-F5344CB8AC3E}">
        <p14:creationId xmlns:p14="http://schemas.microsoft.com/office/powerpoint/2010/main" val="184231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71980-6091-47C5-AA28-CF77E450CEF1}"/>
              </a:ext>
            </a:extLst>
          </p:cNvPr>
          <p:cNvSpPr>
            <a:spLocks noGrp="1"/>
          </p:cNvSpPr>
          <p:nvPr>
            <p:ph type="title"/>
          </p:nvPr>
        </p:nvSpPr>
        <p:spPr/>
        <p:txBody>
          <a:bodyPr>
            <a:normAutofit/>
          </a:bodyPr>
          <a:lstStyle/>
          <a:p>
            <a:r>
              <a:rPr lang="en-US" dirty="0"/>
              <a:t>Benefits</a:t>
            </a:r>
            <a:endParaRPr lang="el-GR" dirty="0"/>
          </a:p>
        </p:txBody>
      </p:sp>
      <p:sp>
        <p:nvSpPr>
          <p:cNvPr id="3" name="Content Placeholder 2">
            <a:extLst>
              <a:ext uri="{FF2B5EF4-FFF2-40B4-BE49-F238E27FC236}">
                <a16:creationId xmlns:a16="http://schemas.microsoft.com/office/drawing/2014/main" id="{54993B46-BEF5-4B6F-B66B-B948AACEAA86}"/>
              </a:ext>
            </a:extLst>
          </p:cNvPr>
          <p:cNvSpPr>
            <a:spLocks noGrp="1"/>
          </p:cNvSpPr>
          <p:nvPr>
            <p:ph idx="1"/>
          </p:nvPr>
        </p:nvSpPr>
        <p:spPr/>
        <p:txBody>
          <a:bodyPr>
            <a:normAutofit/>
          </a:bodyPr>
          <a:lstStyle/>
          <a:p>
            <a:r>
              <a:rPr lang="en-US" sz="2400" dirty="0">
                <a:solidFill>
                  <a:prstClr val="black">
                    <a:lumMod val="50000"/>
                    <a:lumOff val="50000"/>
                  </a:prstClr>
                </a:solidFill>
                <a:latin typeface="+mn-lt"/>
              </a:rPr>
              <a:t>Independency</a:t>
            </a:r>
          </a:p>
          <a:p>
            <a:r>
              <a:rPr lang="en-US" sz="2400" dirty="0">
                <a:solidFill>
                  <a:prstClr val="black">
                    <a:lumMod val="50000"/>
                    <a:lumOff val="50000"/>
                  </a:prstClr>
                </a:solidFill>
                <a:latin typeface="+mn-lt"/>
              </a:rPr>
              <a:t>Reusability</a:t>
            </a:r>
          </a:p>
          <a:p>
            <a:r>
              <a:rPr lang="en-US" sz="2400" dirty="0">
                <a:solidFill>
                  <a:prstClr val="black">
                    <a:lumMod val="50000"/>
                    <a:lumOff val="50000"/>
                  </a:prstClr>
                </a:solidFill>
                <a:latin typeface="+mn-lt"/>
              </a:rPr>
              <a:t>Interchangeability</a:t>
            </a:r>
          </a:p>
          <a:p>
            <a:r>
              <a:rPr lang="en-US" sz="2400" dirty="0">
                <a:solidFill>
                  <a:prstClr val="black">
                    <a:lumMod val="50000"/>
                    <a:lumOff val="50000"/>
                  </a:prstClr>
                </a:solidFill>
                <a:latin typeface="+mn-lt"/>
              </a:rPr>
              <a:t>Extensibility</a:t>
            </a:r>
          </a:p>
          <a:p>
            <a:r>
              <a:rPr lang="en-US" sz="2400" dirty="0">
                <a:solidFill>
                  <a:prstClr val="black">
                    <a:lumMod val="50000"/>
                    <a:lumOff val="50000"/>
                  </a:prstClr>
                </a:solidFill>
                <a:latin typeface="+mn-lt"/>
              </a:rPr>
              <a:t>Testability</a:t>
            </a:r>
          </a:p>
          <a:p>
            <a:r>
              <a:rPr lang="en-US" sz="2400" dirty="0">
                <a:solidFill>
                  <a:prstClr val="black">
                    <a:lumMod val="50000"/>
                    <a:lumOff val="50000"/>
                  </a:prstClr>
                </a:solidFill>
                <a:latin typeface="+mn-lt"/>
              </a:rPr>
              <a:t>Allows parallel work</a:t>
            </a:r>
          </a:p>
        </p:txBody>
      </p:sp>
    </p:spTree>
    <p:extLst>
      <p:ext uri="{BB962C8B-B14F-4D97-AF65-F5344CB8AC3E}">
        <p14:creationId xmlns:p14="http://schemas.microsoft.com/office/powerpoint/2010/main" val="2370361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71980-6091-47C5-AA28-CF77E450CEF1}"/>
              </a:ext>
            </a:extLst>
          </p:cNvPr>
          <p:cNvSpPr>
            <a:spLocks noGrp="1"/>
          </p:cNvSpPr>
          <p:nvPr>
            <p:ph type="title"/>
          </p:nvPr>
        </p:nvSpPr>
        <p:spPr/>
        <p:txBody>
          <a:bodyPr>
            <a:normAutofit/>
          </a:bodyPr>
          <a:lstStyle/>
          <a:p>
            <a:r>
              <a:rPr lang="en-US" dirty="0"/>
              <a:t>Resources</a:t>
            </a:r>
            <a:endParaRPr lang="el-GR" dirty="0"/>
          </a:p>
        </p:txBody>
      </p:sp>
      <p:sp>
        <p:nvSpPr>
          <p:cNvPr id="3" name="Content Placeholder 2">
            <a:extLst>
              <a:ext uri="{FF2B5EF4-FFF2-40B4-BE49-F238E27FC236}">
                <a16:creationId xmlns:a16="http://schemas.microsoft.com/office/drawing/2014/main" id="{54993B46-BEF5-4B6F-B66B-B948AACEAA86}"/>
              </a:ext>
            </a:extLst>
          </p:cNvPr>
          <p:cNvSpPr>
            <a:spLocks noGrp="1"/>
          </p:cNvSpPr>
          <p:nvPr>
            <p:ph idx="1"/>
          </p:nvPr>
        </p:nvSpPr>
        <p:spPr/>
        <p:txBody>
          <a:bodyPr>
            <a:normAutofit/>
          </a:bodyPr>
          <a:lstStyle/>
          <a:p>
            <a:r>
              <a:rPr lang="en-US" dirty="0">
                <a:hlinkClick r:id="rId3"/>
              </a:rPr>
              <a:t>https://docs.microsoft.com/en-us/aspnet/core/fundamentals/dependency-injection?view=aspnetcore-2.1</a:t>
            </a:r>
            <a:endParaRPr lang="en-US" dirty="0"/>
          </a:p>
          <a:p>
            <a:r>
              <a:rPr lang="en-US" dirty="0">
                <a:hlinkClick r:id="rId4"/>
              </a:rPr>
              <a:t>https://martinfowler.com/articles/dipInTheWild.html#YouMeanDependencyInversionRight</a:t>
            </a:r>
            <a:endParaRPr lang="en-US" dirty="0"/>
          </a:p>
          <a:p>
            <a:r>
              <a:rPr lang="en-US" dirty="0">
                <a:hlinkClick r:id="rId5"/>
              </a:rPr>
              <a:t>https://www.martinfowler.com/articles/injection.html</a:t>
            </a:r>
            <a:endParaRPr lang="en-US" dirty="0"/>
          </a:p>
        </p:txBody>
      </p:sp>
    </p:spTree>
    <p:extLst>
      <p:ext uri="{BB962C8B-B14F-4D97-AF65-F5344CB8AC3E}">
        <p14:creationId xmlns:p14="http://schemas.microsoft.com/office/powerpoint/2010/main" val="3399134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ln>
            <a:noFill/>
          </a:ln>
        </p:spPr>
        <p:txBody>
          <a:bodyPr/>
          <a:lstStyle/>
          <a:p>
            <a:endParaRPr lang="en-US"/>
          </a:p>
        </p:txBody>
      </p:sp>
      <p:sp>
        <p:nvSpPr>
          <p:cNvPr id="3" name="TextBox 2"/>
          <p:cNvSpPr txBox="1"/>
          <p:nvPr/>
        </p:nvSpPr>
        <p:spPr>
          <a:xfrm>
            <a:off x="752475" y="2486025"/>
            <a:ext cx="8010525" cy="769441"/>
          </a:xfrm>
          <a:prstGeom prst="rect">
            <a:avLst/>
          </a:prstGeom>
          <a:noFill/>
        </p:spPr>
        <p:txBody>
          <a:bodyPr wrap="square" rtlCol="0">
            <a:spAutoFit/>
          </a:bodyPr>
          <a:lstStyle/>
          <a:p>
            <a:r>
              <a:rPr lang="en-US" sz="4400" dirty="0">
                <a:solidFill>
                  <a:schemeClr val="bg1"/>
                </a:solidFill>
              </a:rPr>
              <a:t>THANK YOU </a:t>
            </a:r>
          </a:p>
        </p:txBody>
      </p:sp>
    </p:spTree>
    <p:extLst>
      <p:ext uri="{BB962C8B-B14F-4D97-AF65-F5344CB8AC3E}">
        <p14:creationId xmlns:p14="http://schemas.microsoft.com/office/powerpoint/2010/main" val="713409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71980-6091-47C5-AA28-CF77E450CEF1}"/>
              </a:ext>
            </a:extLst>
          </p:cNvPr>
          <p:cNvSpPr>
            <a:spLocks noGrp="1"/>
          </p:cNvSpPr>
          <p:nvPr>
            <p:ph type="title"/>
          </p:nvPr>
        </p:nvSpPr>
        <p:spPr/>
        <p:txBody>
          <a:bodyPr>
            <a:normAutofit/>
          </a:bodyPr>
          <a:lstStyle/>
          <a:p>
            <a:r>
              <a:rPr lang="en-US" dirty="0"/>
              <a:t>How to explain?</a:t>
            </a:r>
            <a:endParaRPr lang="el-GR" dirty="0"/>
          </a:p>
        </p:txBody>
      </p:sp>
      <p:sp>
        <p:nvSpPr>
          <p:cNvPr id="6" name="Rectangle 5">
            <a:extLst>
              <a:ext uri="{FF2B5EF4-FFF2-40B4-BE49-F238E27FC236}">
                <a16:creationId xmlns:a16="http://schemas.microsoft.com/office/drawing/2014/main" id="{2DE58CB8-B101-4013-9051-42B5AF5626B5}"/>
              </a:ext>
            </a:extLst>
          </p:cNvPr>
          <p:cNvSpPr/>
          <p:nvPr/>
        </p:nvSpPr>
        <p:spPr>
          <a:xfrm>
            <a:off x="984870" y="1813173"/>
            <a:ext cx="10042966" cy="3231654"/>
          </a:xfrm>
          <a:prstGeom prst="rect">
            <a:avLst/>
          </a:prstGeom>
        </p:spPr>
        <p:txBody>
          <a:bodyPr wrap="square">
            <a:spAutoFit/>
          </a:bodyPr>
          <a:lstStyle/>
          <a:p>
            <a:pPr fontAlgn="base"/>
            <a:r>
              <a:rPr lang="en-US" sz="2400" dirty="0">
                <a:solidFill>
                  <a:prstClr val="black">
                    <a:lumMod val="50000"/>
                    <a:lumOff val="50000"/>
                  </a:prstClr>
                </a:solidFill>
              </a:rPr>
              <a:t>When you go and get things out of the refrigerator for yourself, you can cause problems. You might leave the door open, you might get something Mommy or Daddy doesn't want you to have. You might even be looking for something we don't even have or which has expired.</a:t>
            </a:r>
          </a:p>
          <a:p>
            <a:pPr fontAlgn="base"/>
            <a:endParaRPr lang="en-US" sz="2000" dirty="0">
              <a:solidFill>
                <a:prstClr val="black">
                  <a:lumMod val="50000"/>
                  <a:lumOff val="50000"/>
                </a:prstClr>
              </a:solidFill>
            </a:endParaRPr>
          </a:p>
          <a:p>
            <a:pPr fontAlgn="base"/>
            <a:r>
              <a:rPr lang="en-US" sz="2400" dirty="0">
                <a:solidFill>
                  <a:prstClr val="black">
                    <a:lumMod val="50000"/>
                    <a:lumOff val="50000"/>
                  </a:prstClr>
                </a:solidFill>
              </a:rPr>
              <a:t>What you should be doing </a:t>
            </a:r>
            <a:r>
              <a:rPr lang="en-US" sz="3200" dirty="0">
                <a:solidFill>
                  <a:schemeClr val="tx2"/>
                </a:solidFill>
              </a:rPr>
              <a:t>is stating a need, "I need something to drink with lunch,"</a:t>
            </a:r>
            <a:r>
              <a:rPr lang="en-US" sz="2400" dirty="0">
                <a:solidFill>
                  <a:prstClr val="black">
                    <a:lumMod val="50000"/>
                    <a:lumOff val="50000"/>
                  </a:prstClr>
                </a:solidFill>
              </a:rPr>
              <a:t> and then we will make sure you have something when you sit down to eat.</a:t>
            </a:r>
          </a:p>
        </p:txBody>
      </p:sp>
    </p:spTree>
    <p:extLst>
      <p:ext uri="{BB962C8B-B14F-4D97-AF65-F5344CB8AC3E}">
        <p14:creationId xmlns:p14="http://schemas.microsoft.com/office/powerpoint/2010/main" val="3110799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71980-6091-47C5-AA28-CF77E450CEF1}"/>
              </a:ext>
            </a:extLst>
          </p:cNvPr>
          <p:cNvSpPr>
            <a:spLocks noGrp="1"/>
          </p:cNvSpPr>
          <p:nvPr>
            <p:ph type="title"/>
          </p:nvPr>
        </p:nvSpPr>
        <p:spPr/>
        <p:txBody>
          <a:bodyPr>
            <a:normAutofit/>
          </a:bodyPr>
          <a:lstStyle/>
          <a:p>
            <a:r>
              <a:rPr lang="en-US" dirty="0"/>
              <a:t>Dependency Injection</a:t>
            </a:r>
            <a:endParaRPr lang="el-GR" dirty="0"/>
          </a:p>
        </p:txBody>
      </p:sp>
      <p:sp>
        <p:nvSpPr>
          <p:cNvPr id="3" name="Content Placeholder 2">
            <a:extLst>
              <a:ext uri="{FF2B5EF4-FFF2-40B4-BE49-F238E27FC236}">
                <a16:creationId xmlns:a16="http://schemas.microsoft.com/office/drawing/2014/main" id="{54993B46-BEF5-4B6F-B66B-B948AACEAA86}"/>
              </a:ext>
            </a:extLst>
          </p:cNvPr>
          <p:cNvSpPr>
            <a:spLocks noGrp="1"/>
          </p:cNvSpPr>
          <p:nvPr>
            <p:ph idx="1"/>
          </p:nvPr>
        </p:nvSpPr>
        <p:spPr>
          <a:xfrm>
            <a:off x="838200" y="1825626"/>
            <a:ext cx="10515600" cy="859702"/>
          </a:xfrm>
        </p:spPr>
        <p:txBody>
          <a:bodyPr>
            <a:normAutofit/>
          </a:bodyPr>
          <a:lstStyle/>
          <a:p>
            <a:r>
              <a:rPr lang="en-US" sz="2400" dirty="0">
                <a:solidFill>
                  <a:prstClr val="black">
                    <a:lumMod val="50000"/>
                    <a:lumOff val="50000"/>
                  </a:prstClr>
                </a:solidFill>
                <a:latin typeface="+mn-lt"/>
              </a:rPr>
              <a:t>A set of practices to build </a:t>
            </a:r>
            <a:r>
              <a:rPr lang="en-US" sz="2400" b="1" dirty="0">
                <a:solidFill>
                  <a:prstClr val="black">
                    <a:lumMod val="50000"/>
                    <a:lumOff val="50000"/>
                  </a:prstClr>
                </a:solidFill>
                <a:latin typeface="+mn-lt"/>
              </a:rPr>
              <a:t>loosely couple</a:t>
            </a:r>
            <a:r>
              <a:rPr lang="en-US" sz="2400" dirty="0">
                <a:solidFill>
                  <a:prstClr val="black">
                    <a:lumMod val="50000"/>
                    <a:lumOff val="50000"/>
                  </a:prstClr>
                </a:solidFill>
                <a:latin typeface="+mn-lt"/>
              </a:rPr>
              <a:t> applications</a:t>
            </a:r>
          </a:p>
          <a:p>
            <a:endParaRPr lang="en-US" sz="2000" dirty="0"/>
          </a:p>
          <a:p>
            <a:endParaRPr lang="en-US" sz="2000" dirty="0"/>
          </a:p>
        </p:txBody>
      </p:sp>
      <p:sp>
        <p:nvSpPr>
          <p:cNvPr id="4" name="Content Placeholder 2">
            <a:extLst/>
          </p:cNvPr>
          <p:cNvSpPr txBox="1">
            <a:spLocks/>
          </p:cNvSpPr>
          <p:nvPr/>
        </p:nvSpPr>
        <p:spPr>
          <a:xfrm>
            <a:off x="838200" y="3144354"/>
            <a:ext cx="3513881" cy="25129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FF0000"/>
                </a:solidFill>
              </a:rPr>
              <a:t>It’s NOT</a:t>
            </a:r>
          </a:p>
          <a:p>
            <a:pPr>
              <a:lnSpc>
                <a:spcPct val="100000"/>
              </a:lnSpc>
              <a:buClr>
                <a:schemeClr val="accent1"/>
              </a:buClr>
            </a:pPr>
            <a:r>
              <a:rPr lang="en-US" sz="2400" dirty="0">
                <a:solidFill>
                  <a:prstClr val="black">
                    <a:lumMod val="50000"/>
                    <a:lumOff val="50000"/>
                  </a:prstClr>
                </a:solidFill>
              </a:rPr>
              <a:t>A library</a:t>
            </a:r>
          </a:p>
          <a:p>
            <a:pPr>
              <a:lnSpc>
                <a:spcPct val="100000"/>
              </a:lnSpc>
              <a:buClr>
                <a:schemeClr val="accent1"/>
              </a:buClr>
            </a:pPr>
            <a:r>
              <a:rPr lang="en-US" sz="2400" dirty="0">
                <a:solidFill>
                  <a:prstClr val="black">
                    <a:lumMod val="50000"/>
                    <a:lumOff val="50000"/>
                  </a:prstClr>
                </a:solidFill>
              </a:rPr>
              <a:t>A framework</a:t>
            </a:r>
          </a:p>
          <a:p>
            <a:pPr>
              <a:lnSpc>
                <a:spcPct val="100000"/>
              </a:lnSpc>
              <a:buClr>
                <a:schemeClr val="accent1"/>
              </a:buClr>
            </a:pPr>
            <a:r>
              <a:rPr lang="en-US" sz="2400" dirty="0">
                <a:solidFill>
                  <a:prstClr val="black">
                    <a:lumMod val="50000"/>
                    <a:lumOff val="50000"/>
                  </a:prstClr>
                </a:solidFill>
              </a:rPr>
              <a:t>A tool</a:t>
            </a:r>
          </a:p>
          <a:p>
            <a:endParaRPr lang="en-US" dirty="0"/>
          </a:p>
          <a:p>
            <a:endParaRPr lang="en-US" dirty="0"/>
          </a:p>
        </p:txBody>
      </p:sp>
      <p:sp>
        <p:nvSpPr>
          <p:cNvPr id="5" name="Content Placeholder 2">
            <a:extLst/>
          </p:cNvPr>
          <p:cNvSpPr txBox="1">
            <a:spLocks/>
          </p:cNvSpPr>
          <p:nvPr/>
        </p:nvSpPr>
        <p:spPr>
          <a:xfrm>
            <a:off x="5215359" y="3144354"/>
            <a:ext cx="4403203" cy="25129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rPr>
              <a:t>It’s</a:t>
            </a:r>
            <a:r>
              <a:rPr lang="en-US" dirty="0"/>
              <a:t> </a:t>
            </a:r>
          </a:p>
          <a:p>
            <a:pPr>
              <a:lnSpc>
                <a:spcPct val="100000"/>
              </a:lnSpc>
              <a:buClr>
                <a:schemeClr val="accent1"/>
              </a:buClr>
            </a:pPr>
            <a:r>
              <a:rPr lang="en-US" sz="2400" dirty="0">
                <a:solidFill>
                  <a:prstClr val="black">
                    <a:lumMod val="50000"/>
                    <a:lumOff val="50000"/>
                  </a:prstClr>
                </a:solidFill>
              </a:rPr>
              <a:t>A way of thinking</a:t>
            </a:r>
          </a:p>
          <a:p>
            <a:pPr>
              <a:lnSpc>
                <a:spcPct val="100000"/>
              </a:lnSpc>
              <a:buClr>
                <a:schemeClr val="accent1"/>
              </a:buClr>
            </a:pPr>
            <a:r>
              <a:rPr lang="en-US" sz="2400" dirty="0">
                <a:solidFill>
                  <a:prstClr val="black">
                    <a:lumMod val="50000"/>
                    <a:lumOff val="50000"/>
                  </a:prstClr>
                </a:solidFill>
              </a:rPr>
              <a:t>A way of designing code</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857833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71980-6091-47C5-AA28-CF77E450CEF1}"/>
              </a:ext>
            </a:extLst>
          </p:cNvPr>
          <p:cNvSpPr>
            <a:spLocks noGrp="1"/>
          </p:cNvSpPr>
          <p:nvPr>
            <p:ph type="title"/>
          </p:nvPr>
        </p:nvSpPr>
        <p:spPr/>
        <p:txBody>
          <a:bodyPr>
            <a:normAutofit/>
          </a:bodyPr>
          <a:lstStyle/>
          <a:p>
            <a:r>
              <a:rPr lang="en-US" dirty="0"/>
              <a:t>Dependency Injection (DI)</a:t>
            </a:r>
            <a:endParaRPr lang="el-GR" dirty="0"/>
          </a:p>
        </p:txBody>
      </p:sp>
      <p:sp>
        <p:nvSpPr>
          <p:cNvPr id="3" name="Content Placeholder 2">
            <a:extLst>
              <a:ext uri="{FF2B5EF4-FFF2-40B4-BE49-F238E27FC236}">
                <a16:creationId xmlns:a16="http://schemas.microsoft.com/office/drawing/2014/main" id="{54993B46-BEF5-4B6F-B66B-B948AACEAA86}"/>
              </a:ext>
            </a:extLst>
          </p:cNvPr>
          <p:cNvSpPr>
            <a:spLocks noGrp="1"/>
          </p:cNvSpPr>
          <p:nvPr>
            <p:ph idx="1"/>
          </p:nvPr>
        </p:nvSpPr>
        <p:spPr>
          <a:xfrm>
            <a:off x="838200" y="1825625"/>
            <a:ext cx="10515600" cy="1078033"/>
          </a:xfrm>
        </p:spPr>
        <p:txBody>
          <a:bodyPr>
            <a:normAutofit/>
          </a:bodyPr>
          <a:lstStyle/>
          <a:p>
            <a:r>
              <a:rPr lang="en-US" sz="2400" dirty="0">
                <a:solidFill>
                  <a:prstClr val="black">
                    <a:lumMod val="50000"/>
                    <a:lumOff val="50000"/>
                  </a:prstClr>
                </a:solidFill>
                <a:latin typeface="+mn-lt"/>
              </a:rPr>
              <a:t>Giving an object its instance variables, </a:t>
            </a:r>
            <a:r>
              <a:rPr lang="en-US" sz="2400" b="1" dirty="0">
                <a:solidFill>
                  <a:prstClr val="black">
                    <a:lumMod val="50000"/>
                    <a:lumOff val="50000"/>
                  </a:prstClr>
                </a:solidFill>
                <a:latin typeface="+mn-lt"/>
              </a:rPr>
              <a:t>externally</a:t>
            </a:r>
            <a:r>
              <a:rPr lang="en-US" sz="2400" dirty="0">
                <a:solidFill>
                  <a:prstClr val="black">
                    <a:lumMod val="50000"/>
                    <a:lumOff val="50000"/>
                  </a:prstClr>
                </a:solidFill>
                <a:latin typeface="+mn-lt"/>
              </a:rPr>
              <a:t>!</a:t>
            </a:r>
          </a:p>
        </p:txBody>
      </p:sp>
    </p:spTree>
    <p:extLst>
      <p:ext uri="{BB962C8B-B14F-4D97-AF65-F5344CB8AC3E}">
        <p14:creationId xmlns:p14="http://schemas.microsoft.com/office/powerpoint/2010/main" val="638128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71980-6091-47C5-AA28-CF77E450CEF1}"/>
              </a:ext>
            </a:extLst>
          </p:cNvPr>
          <p:cNvSpPr>
            <a:spLocks noGrp="1"/>
          </p:cNvSpPr>
          <p:nvPr>
            <p:ph type="title"/>
          </p:nvPr>
        </p:nvSpPr>
        <p:spPr/>
        <p:txBody>
          <a:bodyPr>
            <a:normAutofit/>
          </a:bodyPr>
          <a:lstStyle/>
          <a:p>
            <a:r>
              <a:rPr lang="en-US" dirty="0"/>
              <a:t>Dependency Inversion Principle (DIP)</a:t>
            </a:r>
            <a:endParaRPr lang="el-GR" dirty="0"/>
          </a:p>
        </p:txBody>
      </p:sp>
      <p:sp>
        <p:nvSpPr>
          <p:cNvPr id="3" name="Content Placeholder 2">
            <a:extLst>
              <a:ext uri="{FF2B5EF4-FFF2-40B4-BE49-F238E27FC236}">
                <a16:creationId xmlns:a16="http://schemas.microsoft.com/office/drawing/2014/main" id="{54993B46-BEF5-4B6F-B66B-B948AACEAA86}"/>
              </a:ext>
            </a:extLst>
          </p:cNvPr>
          <p:cNvSpPr>
            <a:spLocks noGrp="1"/>
          </p:cNvSpPr>
          <p:nvPr>
            <p:ph idx="1"/>
          </p:nvPr>
        </p:nvSpPr>
        <p:spPr>
          <a:xfrm>
            <a:off x="838200" y="1825625"/>
            <a:ext cx="10515600" cy="1078033"/>
          </a:xfrm>
        </p:spPr>
        <p:txBody>
          <a:bodyPr>
            <a:normAutofit/>
          </a:bodyPr>
          <a:lstStyle/>
          <a:p>
            <a:r>
              <a:rPr lang="en-US" sz="2100" dirty="0">
                <a:solidFill>
                  <a:prstClr val="black">
                    <a:lumMod val="50000"/>
                    <a:lumOff val="50000"/>
                  </a:prstClr>
                </a:solidFill>
              </a:rPr>
              <a:t>High level modules shouldn't depend on low level modules; </a:t>
            </a:r>
            <a:r>
              <a:rPr lang="en-US" dirty="0"/>
              <a:t>both should depend on abstractions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9044" y="2903658"/>
            <a:ext cx="3321933" cy="3321933"/>
          </a:xfrm>
          <a:prstGeom prst="rect">
            <a:avLst/>
          </a:prstGeom>
        </p:spPr>
      </p:pic>
    </p:spTree>
    <p:extLst>
      <p:ext uri="{BB962C8B-B14F-4D97-AF65-F5344CB8AC3E}">
        <p14:creationId xmlns:p14="http://schemas.microsoft.com/office/powerpoint/2010/main" val="982178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71980-6091-47C5-AA28-CF77E450CEF1}"/>
              </a:ext>
            </a:extLst>
          </p:cNvPr>
          <p:cNvSpPr>
            <a:spLocks noGrp="1"/>
          </p:cNvSpPr>
          <p:nvPr>
            <p:ph type="title"/>
          </p:nvPr>
        </p:nvSpPr>
        <p:spPr/>
        <p:txBody>
          <a:bodyPr>
            <a:normAutofit/>
          </a:bodyPr>
          <a:lstStyle/>
          <a:p>
            <a:r>
              <a:rPr lang="en-US" dirty="0"/>
              <a:t>Inversion of Control (</a:t>
            </a:r>
            <a:r>
              <a:rPr lang="en-US" dirty="0" err="1"/>
              <a:t>IoC</a:t>
            </a:r>
            <a:r>
              <a:rPr lang="en-US" dirty="0"/>
              <a:t>)</a:t>
            </a:r>
            <a:endParaRPr lang="el-GR" dirty="0"/>
          </a:p>
        </p:txBody>
      </p:sp>
      <p:sp>
        <p:nvSpPr>
          <p:cNvPr id="3" name="Content Placeholder 2">
            <a:extLst>
              <a:ext uri="{FF2B5EF4-FFF2-40B4-BE49-F238E27FC236}">
                <a16:creationId xmlns:a16="http://schemas.microsoft.com/office/drawing/2014/main" id="{54993B46-BEF5-4B6F-B66B-B948AACEAA86}"/>
              </a:ext>
            </a:extLst>
          </p:cNvPr>
          <p:cNvSpPr>
            <a:spLocks noGrp="1"/>
          </p:cNvSpPr>
          <p:nvPr>
            <p:ph idx="1"/>
          </p:nvPr>
        </p:nvSpPr>
        <p:spPr>
          <a:xfrm>
            <a:off x="838200" y="1825625"/>
            <a:ext cx="10515600" cy="813403"/>
          </a:xfrm>
        </p:spPr>
        <p:txBody>
          <a:bodyPr>
            <a:normAutofit/>
          </a:bodyPr>
          <a:lstStyle/>
          <a:p>
            <a:r>
              <a:rPr lang="en-US" sz="2100" dirty="0">
                <a:solidFill>
                  <a:prstClr val="black">
                    <a:lumMod val="50000"/>
                    <a:lumOff val="50000"/>
                  </a:prstClr>
                </a:solidFill>
              </a:rPr>
              <a:t>Describes a system that follows the </a:t>
            </a:r>
            <a:r>
              <a:rPr lang="en-US" dirty="0"/>
              <a:t>Hollywood Principle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3489" y="2639028"/>
            <a:ext cx="3677977" cy="3677977"/>
          </a:xfrm>
          <a:prstGeom prst="rect">
            <a:avLst/>
          </a:prstGeom>
        </p:spPr>
      </p:pic>
    </p:spTree>
    <p:extLst>
      <p:ext uri="{BB962C8B-B14F-4D97-AF65-F5344CB8AC3E}">
        <p14:creationId xmlns:p14="http://schemas.microsoft.com/office/powerpoint/2010/main" val="2734517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71980-6091-47C5-AA28-CF77E450CEF1}"/>
              </a:ext>
            </a:extLst>
          </p:cNvPr>
          <p:cNvSpPr>
            <a:spLocks noGrp="1"/>
          </p:cNvSpPr>
          <p:nvPr>
            <p:ph type="title"/>
          </p:nvPr>
        </p:nvSpPr>
        <p:spPr/>
        <p:txBody>
          <a:bodyPr>
            <a:normAutofit/>
          </a:bodyPr>
          <a:lstStyle/>
          <a:p>
            <a:r>
              <a:rPr lang="en-US" dirty="0"/>
              <a:t>Traditional Code vs DI</a:t>
            </a:r>
            <a:endParaRPr lang="el-GR" dirty="0"/>
          </a:p>
        </p:txBody>
      </p:sp>
      <p:grpSp>
        <p:nvGrpSpPr>
          <p:cNvPr id="20" name="Group 19"/>
          <p:cNvGrpSpPr/>
          <p:nvPr/>
        </p:nvGrpSpPr>
        <p:grpSpPr>
          <a:xfrm>
            <a:off x="960699" y="2401729"/>
            <a:ext cx="4409954" cy="711861"/>
            <a:chOff x="960699" y="2401729"/>
            <a:chExt cx="4409954" cy="711861"/>
          </a:xfrm>
        </p:grpSpPr>
        <p:sp>
          <p:nvSpPr>
            <p:cNvPr id="7" name="Rectangle: Rounded Corners 6"/>
            <p:cNvSpPr/>
            <p:nvPr/>
          </p:nvSpPr>
          <p:spPr>
            <a:xfrm>
              <a:off x="960699" y="2401729"/>
              <a:ext cx="922828" cy="711861"/>
            </a:xfrm>
            <a:prstGeom prst="roundRect">
              <a:avLst/>
            </a:prstGeom>
            <a:solidFill>
              <a:schemeClr val="accent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Main</a:t>
              </a:r>
              <a:endParaRPr lang="el-GR" sz="1600" dirty="0"/>
            </a:p>
          </p:txBody>
        </p:sp>
        <p:sp>
          <p:nvSpPr>
            <p:cNvPr id="8" name="Rectangle: Rounded Corners 7"/>
            <p:cNvSpPr/>
            <p:nvPr/>
          </p:nvSpPr>
          <p:spPr>
            <a:xfrm>
              <a:off x="2687092" y="2401729"/>
              <a:ext cx="922828" cy="711861"/>
            </a:xfrm>
            <a:prstGeom prst="roundRect">
              <a:avLst/>
            </a:prstGeom>
            <a:solidFill>
              <a:schemeClr val="accent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ClassA</a:t>
              </a:r>
              <a:endParaRPr lang="el-GR" sz="1600" dirty="0"/>
            </a:p>
          </p:txBody>
        </p:sp>
        <p:sp>
          <p:nvSpPr>
            <p:cNvPr id="9" name="Rectangle: Rounded Corners 8"/>
            <p:cNvSpPr/>
            <p:nvPr/>
          </p:nvSpPr>
          <p:spPr>
            <a:xfrm>
              <a:off x="4447825" y="2401729"/>
              <a:ext cx="922828" cy="711861"/>
            </a:xfrm>
            <a:prstGeom prst="roundRect">
              <a:avLst/>
            </a:prstGeom>
            <a:solidFill>
              <a:schemeClr val="accent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ClassB</a:t>
              </a:r>
              <a:endParaRPr lang="el-GR" sz="1600" dirty="0"/>
            </a:p>
          </p:txBody>
        </p:sp>
        <p:sp>
          <p:nvSpPr>
            <p:cNvPr id="13" name="Arrow: Right 12"/>
            <p:cNvSpPr/>
            <p:nvPr/>
          </p:nvSpPr>
          <p:spPr>
            <a:xfrm>
              <a:off x="2052649" y="2579757"/>
              <a:ext cx="465321" cy="409236"/>
            </a:xfrm>
            <a:prstGeom prst="rightArrow">
              <a:avLst/>
            </a:prstGeom>
            <a:solidFill>
              <a:schemeClr val="accent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5" name="Arrow: Right 14"/>
            <p:cNvSpPr/>
            <p:nvPr/>
          </p:nvSpPr>
          <p:spPr>
            <a:xfrm>
              <a:off x="3779042" y="2579757"/>
              <a:ext cx="465321" cy="409236"/>
            </a:xfrm>
            <a:prstGeom prst="rightArrow">
              <a:avLst/>
            </a:prstGeom>
            <a:solidFill>
              <a:schemeClr val="accent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grpSp>
        <p:nvGrpSpPr>
          <p:cNvPr id="12" name="Group 11"/>
          <p:cNvGrpSpPr/>
          <p:nvPr/>
        </p:nvGrpSpPr>
        <p:grpSpPr>
          <a:xfrm>
            <a:off x="7170943" y="2401729"/>
            <a:ext cx="3767132" cy="3489785"/>
            <a:chOff x="7170943" y="2401729"/>
            <a:chExt cx="3767132" cy="3489785"/>
          </a:xfrm>
        </p:grpSpPr>
        <p:sp>
          <p:nvSpPr>
            <p:cNvPr id="18" name="Rectangle: Rounded Corners 17"/>
            <p:cNvSpPr/>
            <p:nvPr/>
          </p:nvSpPr>
          <p:spPr>
            <a:xfrm>
              <a:off x="7170943" y="2401729"/>
              <a:ext cx="922828" cy="711861"/>
            </a:xfrm>
            <a:prstGeom prst="roundRect">
              <a:avLst/>
            </a:prstGeom>
            <a:solidFill>
              <a:srgbClr val="92D050">
                <a:alpha val="8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Main</a:t>
              </a:r>
              <a:endParaRPr lang="el-GR" sz="1600" dirty="0"/>
            </a:p>
          </p:txBody>
        </p:sp>
        <p:sp>
          <p:nvSpPr>
            <p:cNvPr id="19" name="Arrow: Right 18"/>
            <p:cNvSpPr/>
            <p:nvPr/>
          </p:nvSpPr>
          <p:spPr>
            <a:xfrm rot="10800000">
              <a:off x="8264107" y="2582482"/>
              <a:ext cx="465321" cy="409236"/>
            </a:xfrm>
            <a:prstGeom prst="rightArrow">
              <a:avLst/>
            </a:prstGeom>
            <a:solidFill>
              <a:srgbClr val="92D050">
                <a:alpha val="8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1" name="Rectangle: Rounded Corners 20"/>
            <p:cNvSpPr/>
            <p:nvPr/>
          </p:nvSpPr>
          <p:spPr>
            <a:xfrm>
              <a:off x="8946064" y="2401729"/>
              <a:ext cx="1285956" cy="711861"/>
            </a:xfrm>
            <a:prstGeom prst="roundRect">
              <a:avLst/>
            </a:prstGeom>
            <a:solidFill>
              <a:srgbClr val="92D050">
                <a:alpha val="8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Container</a:t>
              </a:r>
              <a:endParaRPr lang="el-GR" sz="1600" dirty="0"/>
            </a:p>
          </p:txBody>
        </p:sp>
        <p:sp>
          <p:nvSpPr>
            <p:cNvPr id="22" name="Arrow: Right 21"/>
            <p:cNvSpPr/>
            <p:nvPr/>
          </p:nvSpPr>
          <p:spPr>
            <a:xfrm rot="5400000">
              <a:off x="9356383" y="3244171"/>
              <a:ext cx="465321" cy="409236"/>
            </a:xfrm>
            <a:prstGeom prst="rightArrow">
              <a:avLst/>
            </a:prstGeom>
            <a:solidFill>
              <a:srgbClr val="92D050">
                <a:alpha val="8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3" name="Rectangle: Rounded Corners 22"/>
            <p:cNvSpPr/>
            <p:nvPr/>
          </p:nvSpPr>
          <p:spPr>
            <a:xfrm>
              <a:off x="8440667" y="3883512"/>
              <a:ext cx="1098900" cy="711861"/>
            </a:xfrm>
            <a:prstGeom prst="roundRect">
              <a:avLst/>
            </a:prstGeom>
            <a:solidFill>
              <a:srgbClr val="92D050">
                <a:alpha val="8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IClassA</a:t>
              </a:r>
              <a:endParaRPr lang="el-GR" sz="1600" dirty="0"/>
            </a:p>
          </p:txBody>
        </p:sp>
        <p:sp>
          <p:nvSpPr>
            <p:cNvPr id="24" name="Rectangle: Rounded Corners 23"/>
            <p:cNvSpPr/>
            <p:nvPr/>
          </p:nvSpPr>
          <p:spPr>
            <a:xfrm>
              <a:off x="9688705" y="3883512"/>
              <a:ext cx="1098900" cy="711861"/>
            </a:xfrm>
            <a:prstGeom prst="roundRect">
              <a:avLst/>
            </a:prstGeom>
            <a:solidFill>
              <a:srgbClr val="92D050">
                <a:alpha val="8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IClassB</a:t>
              </a:r>
              <a:endParaRPr lang="el-GR" sz="1600" dirty="0"/>
            </a:p>
          </p:txBody>
        </p:sp>
        <p:sp>
          <p:nvSpPr>
            <p:cNvPr id="25" name="Rectangle 24"/>
            <p:cNvSpPr/>
            <p:nvPr/>
          </p:nvSpPr>
          <p:spPr>
            <a:xfrm>
              <a:off x="8287256" y="3767078"/>
              <a:ext cx="2650819" cy="212443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6" name="Rectangle: Rounded Corners 25"/>
            <p:cNvSpPr/>
            <p:nvPr/>
          </p:nvSpPr>
          <p:spPr>
            <a:xfrm>
              <a:off x="8440667" y="4948410"/>
              <a:ext cx="1098900" cy="711861"/>
            </a:xfrm>
            <a:prstGeom prst="roundRect">
              <a:avLst/>
            </a:prstGeom>
            <a:solidFill>
              <a:srgbClr val="92D050">
                <a:alpha val="8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ClassA</a:t>
              </a:r>
              <a:endParaRPr lang="el-GR" sz="1600" dirty="0"/>
            </a:p>
          </p:txBody>
        </p:sp>
        <p:sp>
          <p:nvSpPr>
            <p:cNvPr id="28" name="Rectangle: Rounded Corners 27"/>
            <p:cNvSpPr/>
            <p:nvPr/>
          </p:nvSpPr>
          <p:spPr>
            <a:xfrm>
              <a:off x="9688705" y="4948410"/>
              <a:ext cx="1098900" cy="711861"/>
            </a:xfrm>
            <a:prstGeom prst="roundRect">
              <a:avLst/>
            </a:prstGeom>
            <a:solidFill>
              <a:srgbClr val="92D050">
                <a:alpha val="8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ClassB</a:t>
              </a:r>
              <a:endParaRPr lang="el-GR" sz="1600" dirty="0"/>
            </a:p>
          </p:txBody>
        </p:sp>
        <p:cxnSp>
          <p:nvCxnSpPr>
            <p:cNvPr id="11" name="Straight Connector 10"/>
            <p:cNvCxnSpPr/>
            <p:nvPr/>
          </p:nvCxnSpPr>
          <p:spPr>
            <a:xfrm>
              <a:off x="8287256" y="4794571"/>
              <a:ext cx="2650819" cy="0"/>
            </a:xfrm>
            <a:prstGeom prst="line">
              <a:avLst/>
            </a:prstGeom>
            <a:ln>
              <a:solidFill>
                <a:schemeClr val="tx2">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78260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71980-6091-47C5-AA28-CF77E450CEF1}"/>
              </a:ext>
            </a:extLst>
          </p:cNvPr>
          <p:cNvSpPr>
            <a:spLocks noGrp="1"/>
          </p:cNvSpPr>
          <p:nvPr>
            <p:ph type="title"/>
          </p:nvPr>
        </p:nvSpPr>
        <p:spPr/>
        <p:txBody>
          <a:bodyPr/>
          <a:lstStyle/>
          <a:p>
            <a:r>
              <a:rPr lang="en-US" dirty="0"/>
              <a:t>Apply DIP &amp; DI</a:t>
            </a:r>
            <a:endParaRPr lang="el-GR" dirty="0"/>
          </a:p>
        </p:txBody>
      </p:sp>
      <p:graphicFrame>
        <p:nvGraphicFramePr>
          <p:cNvPr id="5" name="Object 4"/>
          <p:cNvGraphicFramePr>
            <a:graphicFrameLocks noChangeAspect="1"/>
          </p:cNvGraphicFramePr>
          <p:nvPr>
            <p:extLst/>
          </p:nvPr>
        </p:nvGraphicFramePr>
        <p:xfrm>
          <a:off x="147638" y="1692275"/>
          <a:ext cx="7402512" cy="3460750"/>
        </p:xfrm>
        <a:graphic>
          <a:graphicData uri="http://schemas.openxmlformats.org/presentationml/2006/ole">
            <mc:AlternateContent xmlns:mc="http://schemas.openxmlformats.org/markup-compatibility/2006">
              <mc:Choice xmlns:v="urn:schemas-microsoft-com:vml" Requires="v">
                <p:oleObj spid="_x0000_s1054" name="Document" r:id="rId3" imgW="3860640" imgH="1805040" progId="Word.OpenDocumentText.12">
                  <p:embed/>
                </p:oleObj>
              </mc:Choice>
              <mc:Fallback>
                <p:oleObj name="Document" r:id="rId3" imgW="3860640" imgH="1805040" progId="Word.OpenDocumentText.12">
                  <p:embed/>
                  <p:pic>
                    <p:nvPicPr>
                      <p:cNvPr id="5" name="Object 4"/>
                      <p:cNvPicPr/>
                      <p:nvPr/>
                    </p:nvPicPr>
                    <p:blipFill>
                      <a:blip r:embed="rId4"/>
                      <a:stretch>
                        <a:fillRect/>
                      </a:stretch>
                    </p:blipFill>
                    <p:spPr>
                      <a:xfrm>
                        <a:off x="147638" y="1692275"/>
                        <a:ext cx="7402512" cy="3460750"/>
                      </a:xfrm>
                      <a:prstGeom prst="rect">
                        <a:avLst/>
                      </a:prstGeom>
                    </p:spPr>
                  </p:pic>
                </p:oleObj>
              </mc:Fallback>
            </mc:AlternateContent>
          </a:graphicData>
        </a:graphic>
      </p:graphicFrame>
      <p:graphicFrame>
        <p:nvGraphicFramePr>
          <p:cNvPr id="3" name="Object 2"/>
          <p:cNvGraphicFramePr>
            <a:graphicFrameLocks noChangeAspect="1"/>
          </p:cNvGraphicFramePr>
          <p:nvPr>
            <p:extLst/>
          </p:nvPr>
        </p:nvGraphicFramePr>
        <p:xfrm>
          <a:off x="5338763" y="1185863"/>
          <a:ext cx="7548562" cy="4894262"/>
        </p:xfrm>
        <a:graphic>
          <a:graphicData uri="http://schemas.openxmlformats.org/presentationml/2006/ole">
            <mc:AlternateContent xmlns:mc="http://schemas.openxmlformats.org/markup-compatibility/2006">
              <mc:Choice xmlns:v="urn:schemas-microsoft-com:vml" Requires="v">
                <p:oleObj spid="_x0000_s1055" name="Document" r:id="rId5" imgW="4312800" imgH="2797200" progId="Word.OpenDocumentText.12">
                  <p:embed/>
                </p:oleObj>
              </mc:Choice>
              <mc:Fallback>
                <p:oleObj name="Document" r:id="rId5" imgW="4312800" imgH="2797200" progId="Word.OpenDocumentText.12">
                  <p:embed/>
                  <p:pic>
                    <p:nvPicPr>
                      <p:cNvPr id="3" name="Object 2"/>
                      <p:cNvPicPr/>
                      <p:nvPr/>
                    </p:nvPicPr>
                    <p:blipFill>
                      <a:blip r:embed="rId6"/>
                      <a:stretch>
                        <a:fillRect/>
                      </a:stretch>
                    </p:blipFill>
                    <p:spPr>
                      <a:xfrm>
                        <a:off x="5338763" y="1185863"/>
                        <a:ext cx="7548562" cy="4894262"/>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545A3C53-35DD-4158-97F7-FE2FA7E495FC}"/>
              </a:ext>
            </a:extLst>
          </p:cNvPr>
          <p:cNvSpPr/>
          <p:nvPr/>
        </p:nvSpPr>
        <p:spPr>
          <a:xfrm>
            <a:off x="6096000" y="4688541"/>
            <a:ext cx="5082988" cy="1156446"/>
          </a:xfrm>
          <a:prstGeom prst="rect">
            <a:avLst/>
          </a:prstGeom>
          <a:noFill/>
          <a:ln w="28575">
            <a:prstDash val="sysDash"/>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l-GR"/>
          </a:p>
        </p:txBody>
      </p:sp>
      <p:sp>
        <p:nvSpPr>
          <p:cNvPr id="6" name="Rectangle 5">
            <a:extLst>
              <a:ext uri="{FF2B5EF4-FFF2-40B4-BE49-F238E27FC236}">
                <a16:creationId xmlns:a16="http://schemas.microsoft.com/office/drawing/2014/main" id="{FD85FDBA-669A-4E29-BAAD-9EC1EA4ADADB}"/>
              </a:ext>
            </a:extLst>
          </p:cNvPr>
          <p:cNvSpPr/>
          <p:nvPr/>
        </p:nvSpPr>
        <p:spPr>
          <a:xfrm>
            <a:off x="6096000" y="1577788"/>
            <a:ext cx="5082988" cy="1613647"/>
          </a:xfrm>
          <a:prstGeom prst="rect">
            <a:avLst/>
          </a:prstGeom>
          <a:noFill/>
          <a:ln w="28575">
            <a:prstDash val="sysDash"/>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524584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71980-6091-47C5-AA28-CF77E450CEF1}"/>
              </a:ext>
            </a:extLst>
          </p:cNvPr>
          <p:cNvSpPr>
            <a:spLocks noGrp="1"/>
          </p:cNvSpPr>
          <p:nvPr>
            <p:ph type="title"/>
          </p:nvPr>
        </p:nvSpPr>
        <p:spPr/>
        <p:txBody>
          <a:bodyPr/>
          <a:lstStyle/>
          <a:p>
            <a:r>
              <a:rPr lang="en-US" dirty="0"/>
              <a:t>Apply </a:t>
            </a:r>
            <a:r>
              <a:rPr lang="en-US" dirty="0" err="1"/>
              <a:t>IoC</a:t>
            </a:r>
            <a:r>
              <a:rPr lang="en-US" dirty="0"/>
              <a:t> (</a:t>
            </a:r>
            <a:r>
              <a:rPr lang="en-US"/>
              <a:t>asp.net core)</a:t>
            </a:r>
            <a:endParaRPr lang="el-GR" dirty="0"/>
          </a:p>
        </p:txBody>
      </p:sp>
      <p:graphicFrame>
        <p:nvGraphicFramePr>
          <p:cNvPr id="6" name="Object 5"/>
          <p:cNvGraphicFramePr>
            <a:graphicFrameLocks noChangeAspect="1"/>
          </p:cNvGraphicFramePr>
          <p:nvPr>
            <p:extLst/>
          </p:nvPr>
        </p:nvGraphicFramePr>
        <p:xfrm>
          <a:off x="-42863" y="1743075"/>
          <a:ext cx="8093076" cy="3233738"/>
        </p:xfrm>
        <a:graphic>
          <a:graphicData uri="http://schemas.openxmlformats.org/presentationml/2006/ole">
            <mc:AlternateContent xmlns:mc="http://schemas.openxmlformats.org/markup-compatibility/2006">
              <mc:Choice xmlns:v="urn:schemas-microsoft-com:vml" Requires="v">
                <p:oleObj spid="_x0000_s2078" name="Document" r:id="rId4" imgW="4052520" imgH="1749240" progId="Word.OpenDocumentText.12">
                  <p:embed/>
                </p:oleObj>
              </mc:Choice>
              <mc:Fallback>
                <p:oleObj name="Document" r:id="rId4" imgW="4052520" imgH="1749240" progId="Word.OpenDocumentText.12">
                  <p:embed/>
                  <p:pic>
                    <p:nvPicPr>
                      <p:cNvPr id="6" name="Object 5"/>
                      <p:cNvPicPr/>
                      <p:nvPr/>
                    </p:nvPicPr>
                    <p:blipFill>
                      <a:blip r:embed="rId5"/>
                      <a:stretch>
                        <a:fillRect/>
                      </a:stretch>
                    </p:blipFill>
                    <p:spPr>
                      <a:xfrm>
                        <a:off x="-42863" y="1743075"/>
                        <a:ext cx="8093076" cy="3233738"/>
                      </a:xfrm>
                      <a:prstGeom prst="rect">
                        <a:avLst/>
                      </a:prstGeom>
                    </p:spPr>
                  </p:pic>
                </p:oleObj>
              </mc:Fallback>
            </mc:AlternateContent>
          </a:graphicData>
        </a:graphic>
      </p:graphicFrame>
      <p:graphicFrame>
        <p:nvGraphicFramePr>
          <p:cNvPr id="7" name="Object 6"/>
          <p:cNvGraphicFramePr>
            <a:graphicFrameLocks noChangeAspect="1"/>
          </p:cNvGraphicFramePr>
          <p:nvPr>
            <p:extLst/>
          </p:nvPr>
        </p:nvGraphicFramePr>
        <p:xfrm>
          <a:off x="484348" y="4077163"/>
          <a:ext cx="8031163" cy="3471862"/>
        </p:xfrm>
        <a:graphic>
          <a:graphicData uri="http://schemas.openxmlformats.org/presentationml/2006/ole">
            <mc:AlternateContent xmlns:mc="http://schemas.openxmlformats.org/markup-compatibility/2006">
              <mc:Choice xmlns:v="urn:schemas-microsoft-com:vml" Requires="v">
                <p:oleObj spid="_x0000_s2079" name="Document" r:id="rId6" imgW="4052520" imgH="1749600" progId="Word.OpenDocumentText.12">
                  <p:embed/>
                </p:oleObj>
              </mc:Choice>
              <mc:Fallback>
                <p:oleObj name="Document" r:id="rId6" imgW="4052520" imgH="1749600" progId="Word.OpenDocumentText.12">
                  <p:embed/>
                  <p:pic>
                    <p:nvPicPr>
                      <p:cNvPr id="7" name="Object 6"/>
                      <p:cNvPicPr/>
                      <p:nvPr/>
                    </p:nvPicPr>
                    <p:blipFill>
                      <a:blip r:embed="rId7"/>
                      <a:stretch>
                        <a:fillRect/>
                      </a:stretch>
                    </p:blipFill>
                    <p:spPr>
                      <a:xfrm>
                        <a:off x="484348" y="4077163"/>
                        <a:ext cx="8031163" cy="3471862"/>
                      </a:xfrm>
                      <a:prstGeom prst="rect">
                        <a:avLst/>
                      </a:prstGeom>
                    </p:spPr>
                  </p:pic>
                </p:oleObj>
              </mc:Fallback>
            </mc:AlternateContent>
          </a:graphicData>
        </a:graphic>
      </p:graphicFrame>
    </p:spTree>
    <p:extLst>
      <p:ext uri="{BB962C8B-B14F-4D97-AF65-F5344CB8AC3E}">
        <p14:creationId xmlns:p14="http://schemas.microsoft.com/office/powerpoint/2010/main" val="9448823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IO_MST_COLOR_1" val="24,38,66,Dark 1"/>
  <p:tag name="MIO_MST_COLOR_2" val="255,255,255,Light 1"/>
  <p:tag name="MIO_MST_COLOR_3" val="0,155,116,Dark 2"/>
  <p:tag name="MIO_MST_COLOR_4" val="255,255,255,Light 2"/>
  <p:tag name="MIO_MST_COLOR_5" val="40,122,185,Accent 1"/>
  <p:tag name="MIO_MST_COLOR_6" val="231,133,35,Accent 2"/>
  <p:tag name="MIO_MST_COLOR_7" val="253,184,22,Accent 3"/>
  <p:tag name="MIO_MST_COLOR_8" val="9,160,219,Accent 4"/>
  <p:tag name="MIO_MST_COLOR_9" val="133,206,63,Accent 5"/>
  <p:tag name="MIO_MST_COLOR_10" val="99,192,185,Accent 6"/>
  <p:tag name="MIO_MST_COLOR_11" val="15,160,219,"/>
  <p:tag name="MIO_MST_COLOR_12" val="11,120,164,"/>
  <p:tag name="MIO_PRESI_FIRST_SLIDENUMBER" val="1"/>
  <p:tag name="MIO_HDS" val="True"/>
  <p:tag name="MIO_EK" val="1463"/>
  <p:tag name="MIO_UPDATE" val="True"/>
  <p:tag name="MIO_VERSION" val="29.09.2015 09:24:53"/>
  <p:tag name="MIO_DBID" val="13AFE5B2-300B-4455-88B7-51C17E0F218E"/>
  <p:tag name="MIO_LASTDOWNLOADED" val="09.10.2015 12:03:08"/>
  <p:tag name="MIO_OBJECTNAME" val="Master Office Theme"/>
  <p:tag name="MIO_LASTEDITORNAME" val="Karsten Borgmann"/>
</p:tagLst>
</file>

<file path=ppt/theme/theme1.xml><?xml version="1.0" encoding="utf-8"?>
<a:theme xmlns:a="http://schemas.openxmlformats.org/drawingml/2006/main" name="Office Theme">
  <a:themeElements>
    <a:clrScheme name="CareerBuilder Rebrand 2015">
      <a:dk1>
        <a:srgbClr val="182642"/>
      </a:dk1>
      <a:lt1>
        <a:sysClr val="window" lastClr="FFFFFF"/>
      </a:lt1>
      <a:dk2>
        <a:srgbClr val="009B74"/>
      </a:dk2>
      <a:lt2>
        <a:srgbClr val="FFFFFF"/>
      </a:lt2>
      <a:accent1>
        <a:srgbClr val="287AB9"/>
      </a:accent1>
      <a:accent2>
        <a:srgbClr val="E78523"/>
      </a:accent2>
      <a:accent3>
        <a:srgbClr val="FDB816"/>
      </a:accent3>
      <a:accent4>
        <a:srgbClr val="09A0DB"/>
      </a:accent4>
      <a:accent5>
        <a:srgbClr val="85CE3F"/>
      </a:accent5>
      <a:accent6>
        <a:srgbClr val="63C0B9"/>
      </a:accent6>
      <a:hlink>
        <a:srgbClr val="0FA0DB"/>
      </a:hlink>
      <a:folHlink>
        <a:srgbClr val="0B78A4"/>
      </a:folHlink>
    </a:clrScheme>
    <a:fontScheme name="CareerBuilder Rebrand 2015">
      <a:majorFont>
        <a:latin typeface="Calibri Light"/>
        <a:ea typeface=""/>
        <a:cs typeface=""/>
      </a:majorFont>
      <a:minorFont>
        <a:latin typeface="Calibri Light"/>
        <a:ea typeface=""/>
        <a:cs typeface=""/>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8442</TotalTime>
  <Words>576</Words>
  <Application>Microsoft Office PowerPoint</Application>
  <PresentationFormat>Widescreen</PresentationFormat>
  <Paragraphs>87</Paragraphs>
  <Slides>13</Slides>
  <Notes>10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9" baseType="lpstr">
      <vt:lpstr>Arial</vt:lpstr>
      <vt:lpstr>Calibri</vt:lpstr>
      <vt:lpstr>Calibri Light</vt:lpstr>
      <vt:lpstr>Rockwell</vt:lpstr>
      <vt:lpstr>Office Theme</vt:lpstr>
      <vt:lpstr>Document</vt:lpstr>
      <vt:lpstr>PowerPoint Presentation</vt:lpstr>
      <vt:lpstr>How to explain?</vt:lpstr>
      <vt:lpstr>Dependency Injection</vt:lpstr>
      <vt:lpstr>Dependency Injection (DI)</vt:lpstr>
      <vt:lpstr>Dependency Inversion Principle (DIP)</vt:lpstr>
      <vt:lpstr>Inversion of Control (IoC)</vt:lpstr>
      <vt:lpstr>Traditional Code vs DI</vt:lpstr>
      <vt:lpstr>Apply DIP &amp; DI</vt:lpstr>
      <vt:lpstr>Apply IoC (asp.net core)</vt:lpstr>
      <vt:lpstr>Lifetime</vt:lpstr>
      <vt:lpstr>Benefits</vt:lpstr>
      <vt:lpstr>Resources</vt:lpstr>
      <vt:lpstr>PowerPoint Presentation</vt:lpstr>
    </vt:vector>
  </TitlesOfParts>
  <Company>CareerBuilder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Stephanie Gaspary</dc:creator>
  <cp:lastModifiedBy>Dimitris Deligiorgis</cp:lastModifiedBy>
  <cp:revision>337</cp:revision>
  <dcterms:created xsi:type="dcterms:W3CDTF">2015-07-10T13:13:35Z</dcterms:created>
  <dcterms:modified xsi:type="dcterms:W3CDTF">2018-06-15T17:39:12Z</dcterms:modified>
</cp:coreProperties>
</file>