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3" r:id="rId3"/>
    <p:sldId id="264" r:id="rId4"/>
    <p:sldId id="265" r:id="rId5"/>
    <p:sldId id="268" r:id="rId6"/>
    <p:sldId id="266" r:id="rId7"/>
    <p:sldId id="267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CD4D-F4AA-46FB-B696-15368B945C0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DB7D-7F36-45EA-B09D-DCA1B02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7DB7D-7F36-45EA-B09D-DCA1B0218A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BD-B5A0-C441-A083-3BD943BD9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8628-0BEC-E5BC-6C62-98FE3D5E3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E6DC-0CCE-361E-ED65-7D3015B9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1793-DFEF-AE08-D614-7E616562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7C24-3CC9-B83D-534C-3B5D36E7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A797-4EEB-13D5-37A0-5AF4F3C2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320B6-49CC-7669-D55B-1D6437B0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B3BA-715C-074B-5983-EDB74A3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B7CD-5004-96B4-ACC3-791BF8B7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30A1-EB47-B6FB-7531-593724DB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20021-3A1C-1E59-3BB0-4F157203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779BA-6EA9-1ABB-76E4-626AB6406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7772-CC16-95DD-F118-889AA1C6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7B87-92B2-838A-3AAD-2B056A62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C746-CCF2-DBF6-5D13-0420F6E9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504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9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5AEA-C38E-FE4B-AEFC-5F92075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7B4D-E08B-7974-3E41-2EAB6A77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5DC4-E1EB-CE56-6E1F-CE40F06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EF6F-9358-C531-34C5-112BE5F7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E7A3-AFAD-23A3-B926-E3728CBB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3B19-503A-90A0-3908-7402C79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1C69-1847-C55E-E1DD-6FCD56F6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E266-56A5-B40F-2DED-E82CEB7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286B-55F0-8C06-2452-DADB58D7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48BC-EBEB-632F-45F0-1200444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AB39-F27B-35A2-0B8D-07F5D8DB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DDC3-9B98-9C7A-7020-2F72B8FFC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C4860-283F-54AE-5BF1-7F15F430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EE0F5-25B8-DA1C-C031-D2E03F0A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E9D6-9E51-274B-46F9-70E4280B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A0AC-2DF5-BE5D-E474-32FDC50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4B2F-D274-8AE0-F952-EEE803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052B4-1F16-E0FB-B294-67131ED0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F9D8-DD85-2FC6-5513-6650548F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04876-862F-CBD2-229E-ED2282F7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6AE1D-73B7-C408-2FF8-34C6C9C3F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99A9D-5EB7-13A9-7DA1-03E5BBD2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D9D0F-CC30-EA90-902E-F09F5FCA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87A8F-F907-BF33-BEFC-AC00F9E0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DEBD-710C-D00F-30A3-50CCA20D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04C20-F2B6-50D0-BAA5-6A0B824F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C4C4-E386-BF85-5EBF-B043FAA0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AD8AB-2181-AA10-0882-0FE9CF65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D6AF0-AF2F-7EF3-AC92-FB547349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09B26-C429-A15E-A82B-810A5723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CB907-C0E1-3E30-5BFF-39081A78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4C2-B0BB-6017-D195-A5E6071F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98F0-CA7F-FACE-86E9-E6E154A3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84C58-8315-A572-7475-4FB616E5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2797-4F38-EE1E-2203-D72CFB63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9168-8F0A-08B3-AB2C-F0EDA5D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6FB26-D13E-9C45-A31A-10F61C17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6B0-0EAA-E874-E864-532CBBEA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72EBC-C8C9-5C83-7A1A-70401B7E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697E-A755-E6A2-CCBF-F508D1B74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D874-E1A2-027B-0818-AA8F1854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F8967-AB47-3FE4-8AC4-40EC79A1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F589-9C58-D0A9-7C69-D39036AE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5FAFE-3CBB-08B8-873C-63230289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0A4D-E73C-691A-BD25-370ABA15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9BD5-E056-DB97-D8B3-A0BEAA092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22EA5-E489-4A9B-8768-24594FC4A13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965C-37C5-97BA-13A1-2D09181A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8A22-B846-46EE-F502-F902CBB4B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46476" y="1588656"/>
            <a:ext cx="8553753" cy="202225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Translation from Unstructured Meshes to Combinatorial Geometry for Nuclear Energy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7311" y="3610913"/>
            <a:ext cx="281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Dimitri Kalinichenko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Mentor: Prof. April Novak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8316F-7249-C405-3D55-1C4C74ED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74EA66-B6BC-9B26-0C50-220A3B5B5EED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 – Future 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14962E-B493-96E0-D161-D1321E3D43AA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B96B4-B7F7-B8C0-248B-821D6431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1" y="956733"/>
            <a:ext cx="1843009" cy="17821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F21346-20FA-2318-EBBA-AC7809B24405}"/>
              </a:ext>
            </a:extLst>
          </p:cNvPr>
          <p:cNvSpPr/>
          <p:nvPr/>
        </p:nvSpPr>
        <p:spPr>
          <a:xfrm rot="2738617">
            <a:off x="2638242" y="1939937"/>
            <a:ext cx="1630439" cy="7453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0ACD28-4B6B-465D-2A1E-7E8DFB90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480" y="4377313"/>
            <a:ext cx="2481805" cy="220604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17C494-56CA-5B2A-E789-4099B6D3E6D0}"/>
              </a:ext>
            </a:extLst>
          </p:cNvPr>
          <p:cNvSpPr/>
          <p:nvPr/>
        </p:nvSpPr>
        <p:spPr>
          <a:xfrm rot="2453818">
            <a:off x="5907800" y="4237580"/>
            <a:ext cx="1630439" cy="7453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64F2D-5615-BEB7-F3F7-20FD64495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616" y="3082747"/>
            <a:ext cx="5897638" cy="716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E8B527-2466-BE7A-74D3-05C07483C8C1}"/>
              </a:ext>
            </a:extLst>
          </p:cNvPr>
          <p:cNvSpPr txBox="1"/>
          <p:nvPr/>
        </p:nvSpPr>
        <p:spPr>
          <a:xfrm>
            <a:off x="545360" y="4142938"/>
            <a:ext cx="5226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existing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OpenMC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methods for reading surfaces from 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surface types to corresponding MOOSE mesh generator operation</a:t>
            </a:r>
          </a:p>
        </p:txBody>
      </p:sp>
    </p:spTree>
    <p:extLst>
      <p:ext uri="{BB962C8B-B14F-4D97-AF65-F5344CB8AC3E}">
        <p14:creationId xmlns:p14="http://schemas.microsoft.com/office/powerpoint/2010/main" val="40845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7DF4C-C18E-7CBB-9815-B5259A86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5C69F7-F894-09E5-298A-E1D26D1E824A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423F55-336B-E509-768B-364EAA6A022E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E41403-7226-CA53-E29F-1A2FEC3F1692}"/>
              </a:ext>
            </a:extLst>
          </p:cNvPr>
          <p:cNvSpPr txBox="1">
            <a:spLocks/>
          </p:cNvSpPr>
          <p:nvPr/>
        </p:nvSpPr>
        <p:spPr>
          <a:xfrm>
            <a:off x="539260" y="11938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Gill, F. Livens and A.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"Chapter 9 - Nuclear Fission," in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Energy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2014, pp. 181-198.</a:t>
            </a:r>
            <a:endParaRPr lang="en-US" sz="1800" dirty="0">
              <a:solidFill>
                <a:srgbClr val="13294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J.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Duderstadt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L. J. Hamilton, Nuclear Reactor Analysis, John Wiley &amp; Sons, 1976.</a:t>
            </a:r>
            <a:endParaRPr lang="en-US" sz="1800" dirty="0">
              <a:solidFill>
                <a:srgbClr val="13294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 Nuclear Data Center, "Evaluated Nuclear Data File (ENDF)," [Online]. Available: https://www.nndc.bnl.gov/endf/. [Accessed January 2025].</a:t>
            </a:r>
            <a:endParaRPr lang="en-US" sz="1800" dirty="0">
              <a:solidFill>
                <a:srgbClr val="13294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Idaho National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Labratory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"Multiphysics Object-Oriented Simulation Environment," [Online]. Available: https://mooseframework.inl.gov/releases/moose/v1.0.0/. [Accessed January 2025].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Massachusetts Institute of Technology, UChicago Argonne LLC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OpenMC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contributors, "The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OpenMC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Monte Carlo Code," [Online]. Available: https://docs.openmc.org/en/stable/index.html#. [Accessed January 2025].</a:t>
            </a:r>
            <a:endParaRPr lang="en-US" sz="1800" dirty="0">
              <a:solidFill>
                <a:srgbClr val="13294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Idaho National Laboratory,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SphereMeshGenerator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Reference," [Online]. Available: https://mooseframework.inl.gov/docs/doxygen/moose/classSphereMeshGenerator.html. [Accessed January 2025].</a:t>
            </a:r>
            <a:endParaRPr lang="en-US" sz="1800" dirty="0">
              <a:solidFill>
                <a:srgbClr val="13294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7368F9-7CE0-D946-BB5F-6E8EA73738D1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Project 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EBA842-8BF1-4542-B32D-15B6A7B6F438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Neutron behavior is important for nuclear reactor design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Drive nuclear reaction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Directly proportional to power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Determine the criticality and controllability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Governing equation is very complex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Integrals and derivatives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7 dimensions (time, space, energy, direction)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B2350-568B-1CFD-FB63-67E3444DBC67}"/>
                  </a:ext>
                </a:extLst>
              </p:cNvPr>
              <p:cNvSpPr txBox="1"/>
              <p:nvPr/>
            </p:nvSpPr>
            <p:spPr>
              <a:xfrm>
                <a:off x="4124727" y="3757970"/>
                <a:ext cx="6096000" cy="2610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B2350-568B-1CFD-FB63-67E3444D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727" y="3757970"/>
                <a:ext cx="6096000" cy="2610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4A4C9D-0231-3F36-2860-94E797938CE0}"/>
              </a:ext>
            </a:extLst>
          </p:cNvPr>
          <p:cNvSpPr txBox="1"/>
          <p:nvPr/>
        </p:nvSpPr>
        <p:spPr>
          <a:xfrm>
            <a:off x="4714160" y="6245382"/>
            <a:ext cx="5169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[2] 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J. J. </a:t>
            </a:r>
            <a:r>
              <a:rPr lang="en-US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Duderstadt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L. J. Hamilton, Nuclear Reactor Analysis, John Wiley &amp; Sons, 1976.</a:t>
            </a:r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EBE5E-8D83-FCE7-7331-5B0EA5C5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2" y="3757970"/>
            <a:ext cx="3948281" cy="20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54F2D-0F1B-2572-B9E8-0FC7AC6A0067}"/>
              </a:ext>
            </a:extLst>
          </p:cNvPr>
          <p:cNvSpPr txBox="1"/>
          <p:nvPr/>
        </p:nvSpPr>
        <p:spPr>
          <a:xfrm>
            <a:off x="386860" y="5775455"/>
            <a:ext cx="432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M. Gill, F. Livens and A. </a:t>
            </a:r>
            <a:r>
              <a:rPr lang="en-US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Peakman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"Chapter 9 - Nuclear Fission," in </a:t>
            </a:r>
            <a:r>
              <a:rPr lang="en-US" sz="10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Energy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2014, pp. 181-198.</a:t>
            </a:r>
            <a:r>
              <a:rPr lang="en-US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8F58E-31F3-3B5C-D3DA-46E74703F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EDB67C-8EA5-1A38-76C9-9FDCC04A86CE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Project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6508C8-63A5-ABCA-D086-A5840D33CD2E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Monte Carlo methods are state-of-the-art for numerical simulation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Statistical sampling of individual neutron behavior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Millions/billions of simulations needed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Invaluable for generation of interaction data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Deterministic solvers (finite element, finite volume…) are often used</a:t>
            </a: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Collapse continuous energy spectrum into discrete energy groups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Divide space into nodes and edges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Can be used for rapid iteration &amp; time-dependent problems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614B9-F6F8-B4EB-D68C-384DDA2E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17" y="3774314"/>
            <a:ext cx="4468150" cy="2974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4C22D6-03AB-E802-D2FE-9E2F0498D628}"/>
              </a:ext>
            </a:extLst>
          </p:cNvPr>
          <p:cNvCxnSpPr/>
          <p:nvPr/>
        </p:nvCxnSpPr>
        <p:spPr>
          <a:xfrm>
            <a:off x="5331580" y="4073676"/>
            <a:ext cx="0" cy="24771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706C06-9501-5F9B-8ADB-DF2BB9092984}"/>
              </a:ext>
            </a:extLst>
          </p:cNvPr>
          <p:cNvCxnSpPr/>
          <p:nvPr/>
        </p:nvCxnSpPr>
        <p:spPr>
          <a:xfrm>
            <a:off x="6449179" y="4073676"/>
            <a:ext cx="0" cy="24771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1900BA-DDD3-706B-7822-1FD78F0F6314}"/>
              </a:ext>
            </a:extLst>
          </p:cNvPr>
          <p:cNvCxnSpPr>
            <a:cxnSpLocks/>
          </p:cNvCxnSpPr>
          <p:nvPr/>
        </p:nvCxnSpPr>
        <p:spPr>
          <a:xfrm>
            <a:off x="4213981" y="4789715"/>
            <a:ext cx="1117599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F1E27-28CA-DE3B-76E5-A0FC88AF6CC4}"/>
              </a:ext>
            </a:extLst>
          </p:cNvPr>
          <p:cNvCxnSpPr>
            <a:cxnSpLocks/>
          </p:cNvCxnSpPr>
          <p:nvPr/>
        </p:nvCxnSpPr>
        <p:spPr>
          <a:xfrm>
            <a:off x="5331580" y="5871030"/>
            <a:ext cx="1117599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D96AB-9CEB-9202-C397-7009683BA85D}"/>
              </a:ext>
            </a:extLst>
          </p:cNvPr>
          <p:cNvCxnSpPr>
            <a:cxnSpLocks/>
          </p:cNvCxnSpPr>
          <p:nvPr/>
        </p:nvCxnSpPr>
        <p:spPr>
          <a:xfrm>
            <a:off x="6449179" y="6275010"/>
            <a:ext cx="1117599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93E4E-7AAF-A8CA-094C-EC718BE12F96}"/>
              </a:ext>
            </a:extLst>
          </p:cNvPr>
          <p:cNvSpPr txBox="1"/>
          <p:nvPr/>
        </p:nvSpPr>
        <p:spPr>
          <a:xfrm>
            <a:off x="7842552" y="5941182"/>
            <a:ext cx="22400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[3] 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National Nuclear Data Center, "Evaluated Nuclear Data File (ENDF)," [Online]. Available: https://www.nndc.bnl.gov/endf/. [Accessed January 2025].</a:t>
            </a:r>
            <a:endParaRPr lang="en-US" sz="1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8D7D-2A1A-141D-1247-D3A439D46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871A17-A5B8-3659-2029-BA69AAE0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576" y="911373"/>
            <a:ext cx="3762593" cy="36600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F7FC9-14AB-E50C-45CD-CF26EE6E08EF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Project Goal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B95A4-8C51-88FE-8EBB-8B6ED01B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9" y="911373"/>
            <a:ext cx="3867815" cy="366002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7990E2F-964D-CF76-0D86-1F9F24446F76}"/>
              </a:ext>
            </a:extLst>
          </p:cNvPr>
          <p:cNvSpPr/>
          <p:nvPr/>
        </p:nvSpPr>
        <p:spPr>
          <a:xfrm>
            <a:off x="3954444" y="2113039"/>
            <a:ext cx="2477105" cy="13159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219D4C7B-7BE2-28D9-84A8-20D9F326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56" y="4632082"/>
            <a:ext cx="2880632" cy="65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A0D9E2-BA8E-8776-74A5-07D799E2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2" y="4632082"/>
            <a:ext cx="3321959" cy="6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BE0A1A-2CD3-DCB9-B2A9-3072F487F863}"/>
              </a:ext>
            </a:extLst>
          </p:cNvPr>
          <p:cNvSpPr txBox="1"/>
          <p:nvPr/>
        </p:nvSpPr>
        <p:spPr>
          <a:xfrm>
            <a:off x="6236304" y="5346474"/>
            <a:ext cx="39624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[5] 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Massachusetts Institute of Technology, UChicago Argonne LLC and </a:t>
            </a:r>
            <a:r>
              <a:rPr lang="en-US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OpenMC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contributors, "The </a:t>
            </a:r>
            <a:r>
              <a:rPr lang="en-US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OpenMC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Monte Carlo Code," [Online]. Available: https://docs.openmc.org/en/stable/index.html#. [Accessed January 2025].</a:t>
            </a:r>
            <a:endParaRPr lang="en-US" sz="1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42B08-AB85-8C4C-28A0-74B1D3DCC12C}"/>
              </a:ext>
            </a:extLst>
          </p:cNvPr>
          <p:cNvSpPr txBox="1"/>
          <p:nvPr/>
        </p:nvSpPr>
        <p:spPr>
          <a:xfrm>
            <a:off x="358019" y="5374866"/>
            <a:ext cx="43010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Idaho National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Labratory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"Multiphysics Object-Oriented Simulation Environment," [Online]. Available: https://mooseframework.inl.gov/releases/moose/v1.0.0/. [Accessed January 2025].</a:t>
            </a:r>
          </a:p>
        </p:txBody>
      </p:sp>
    </p:spTree>
    <p:extLst>
      <p:ext uri="{BB962C8B-B14F-4D97-AF65-F5344CB8AC3E}">
        <p14:creationId xmlns:p14="http://schemas.microsoft.com/office/powerpoint/2010/main" val="346905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81F6-985D-CE47-503F-63C541A3A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D04971-E218-1764-1E11-5DCEC5497120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 – MOOSE mesh building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88DC22-25D9-8C28-36B2-E6EB5CA5858C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MOOSE is a finite element simulation framework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Can be used to make meshes that look like nuclear reactors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Meshing system is object-oriented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Uses mesh generator objects to operate on meshes in steps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Can leverage framework to identify geometry being created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D5DC3-E5B4-10F5-5546-81406ECF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34" y="3496733"/>
            <a:ext cx="8350552" cy="1743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089FC-60BB-8A7A-8C76-F06178CA1D0A}"/>
              </a:ext>
            </a:extLst>
          </p:cNvPr>
          <p:cNvSpPr txBox="1"/>
          <p:nvPr/>
        </p:nvSpPr>
        <p:spPr>
          <a:xfrm>
            <a:off x="2423884" y="5325218"/>
            <a:ext cx="6207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1329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Idaho National Laboratory, "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SphereMeshGenerator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Reference," [Online]. Available: https://mooseframework.inl.gov/docs/doxygen/moose/classSphereMeshGenerator.html. [Accessed January 2025].</a:t>
            </a:r>
            <a:endParaRPr lang="en-US" sz="1000" dirty="0">
              <a:solidFill>
                <a:srgbClr val="13294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1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BC8AD-DF4A-3F09-E28E-62E436BD5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57BA5F-C8BD-2ED2-A7FD-388E58F1BB30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 – MOOSE mesh building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E4D6BE-6ECC-F498-1066-926877766CE6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4418A-C32E-4627-DA3F-942327BF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60" y="1239762"/>
            <a:ext cx="2661140" cy="2048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97D13-3348-1C76-4E1B-27C65E23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61" y="3735285"/>
            <a:ext cx="2661140" cy="20086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49592-E5BE-9F89-B580-F8BE9A57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87" y="3668012"/>
            <a:ext cx="2910741" cy="2915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37F3C1-572B-D91E-1841-01A959FDC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01" y="1058718"/>
            <a:ext cx="240063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A5117-0B28-0A77-D069-358FBCE13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F1CC57-A4D3-8072-9F9F-282EE899E8C4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 – MOOSE mesh building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F83F2-F7F5-EE7E-50C1-1AF2432800DA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3437A-A293-E0E8-4A4F-E7640A6E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3" y="956733"/>
            <a:ext cx="3030420" cy="2429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13BA7-805B-4067-8D91-F072F5D5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55" y="3982303"/>
            <a:ext cx="4023815" cy="1374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EB81B0-1718-275C-AC14-29E6F533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96" y="3778678"/>
            <a:ext cx="4574854" cy="2804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2B1BD8-9166-CD64-0871-F0D1A4CD1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98" y="862394"/>
            <a:ext cx="2806322" cy="265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5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E8B32-276B-D418-F2CE-CC6B8D6AB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21C44A-336A-D091-CE49-0331255FB54A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 – Translation to </a:t>
            </a:r>
            <a:r>
              <a:rPr lang="en-US" sz="3600" b="1" dirty="0" err="1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OpenMC</a:t>
            </a:r>
            <a:endParaRPr lang="en-US" sz="36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638505-C5A2-6F04-4FC7-C090F5E60294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OpenMC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is an open-source Monte Carlo code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Geometry represented by </a:t>
            </a:r>
            <a:r>
              <a:rPr lang="en-US" sz="24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combinations of surfaces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Surfaces in 3-D can be described by a characteristic equation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Half-spaces are regions that satisfy surface inequalities</a:t>
            </a:r>
          </a:p>
          <a:p>
            <a:r>
              <a:rPr lang="en-US" sz="24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OpenMC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input is in the form of .xml files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Geometry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Material selection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Simulation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42FACD-8A8D-8F68-F2BC-F9541DE649CC}"/>
                  </a:ext>
                </a:extLst>
              </p:cNvPr>
              <p:cNvSpPr txBox="1"/>
              <p:nvPr/>
            </p:nvSpPr>
            <p:spPr>
              <a:xfrm>
                <a:off x="5655734" y="4501421"/>
                <a:ext cx="540899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Sphere: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/>
                <a:r>
                  <a:rPr lang="en-US" dirty="0"/>
                  <a:t>Negative half-space: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/>
                <a:r>
                  <a:rPr lang="en-US" dirty="0"/>
                  <a:t>Positive half-space: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42FACD-8A8D-8F68-F2BC-F9541DE64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34" y="4501421"/>
                <a:ext cx="5408991" cy="923330"/>
              </a:xfrm>
              <a:prstGeom prst="rect">
                <a:avLst/>
              </a:prstGeom>
              <a:blipFill>
                <a:blip r:embed="rId2"/>
                <a:stretch>
                  <a:fillRect l="-101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3F82EE1-5502-BE03-E9EB-FAE63991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17" y="4228490"/>
            <a:ext cx="4124921" cy="18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B4B5-4208-A4FC-74E5-D1739F85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029D9E-0203-6023-72CD-404FDCC7AB69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 – Translation to </a:t>
            </a:r>
            <a:r>
              <a:rPr lang="en-US" sz="3600" b="1" dirty="0" err="1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OpenMC</a:t>
            </a:r>
            <a:endParaRPr lang="en-US" sz="36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CCBE87-80CA-D848-AAB3-231F316A2EF8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E3FC7-C10D-E2D0-E79B-A6FC39DA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76" y="1112054"/>
            <a:ext cx="4960402" cy="2339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29FA8-8778-343A-EB61-D220657D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9" y="956733"/>
            <a:ext cx="2939380" cy="284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31421-3B46-252E-7FEB-B6B167F54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9" y="4611143"/>
            <a:ext cx="4877398" cy="87690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6F3366E-F68E-940B-404E-8304BFF6506C}"/>
              </a:ext>
            </a:extLst>
          </p:cNvPr>
          <p:cNvSpPr/>
          <p:nvPr/>
        </p:nvSpPr>
        <p:spPr>
          <a:xfrm>
            <a:off x="3436528" y="2073123"/>
            <a:ext cx="1630439" cy="7453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5184DE-4A20-D1F1-5B13-1EA2EF8D2F95}"/>
              </a:ext>
            </a:extLst>
          </p:cNvPr>
          <p:cNvSpPr/>
          <p:nvPr/>
        </p:nvSpPr>
        <p:spPr>
          <a:xfrm rot="8431474">
            <a:off x="4550907" y="3666782"/>
            <a:ext cx="1395114" cy="7453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6BEE6B-41C7-D87B-7392-97ED1B4CC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09" y="3799114"/>
            <a:ext cx="3003929" cy="267015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21A7822-F929-363C-BACD-F3DDD0F7776B}"/>
              </a:ext>
            </a:extLst>
          </p:cNvPr>
          <p:cNvSpPr/>
          <p:nvPr/>
        </p:nvSpPr>
        <p:spPr>
          <a:xfrm>
            <a:off x="5477209" y="4676896"/>
            <a:ext cx="1630439" cy="7453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760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Kalinichenko, Dimitri</dc:creator>
  <cp:lastModifiedBy>Kalinichenko, Dimitri</cp:lastModifiedBy>
  <cp:revision>8</cp:revision>
  <dcterms:created xsi:type="dcterms:W3CDTF">2025-01-27T15:54:16Z</dcterms:created>
  <dcterms:modified xsi:type="dcterms:W3CDTF">2025-01-27T18:18:26Z</dcterms:modified>
</cp:coreProperties>
</file>