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mforta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0cb81c2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0cb81c2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0cb81c2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0cb81c2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0cb81c2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0cb81c2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0cb81c2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0cb81c2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0cb81c2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0cb81c2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0cb81c2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0cb81c2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4025" y="-60150"/>
            <a:ext cx="9144000" cy="5203650"/>
          </a:xfrm>
          <a:prstGeom prst="rect">
            <a:avLst/>
          </a:prstGeom>
          <a:noFill/>
          <a:ln>
            <a:noFill/>
          </a:ln>
        </p:spPr>
      </p:pic>
      <p:sp>
        <p:nvSpPr>
          <p:cNvPr id="55" name="Google Shape;55;p13"/>
          <p:cNvSpPr txBox="1"/>
          <p:nvPr>
            <p:ph type="ctrTitle"/>
          </p:nvPr>
        </p:nvSpPr>
        <p:spPr>
          <a:xfrm>
            <a:off x="311700" y="2663325"/>
            <a:ext cx="8520600" cy="13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sp>
        <p:nvSpPr>
          <p:cNvPr id="56" name="Google Shape;56;p13"/>
          <p:cNvSpPr txBox="1"/>
          <p:nvPr>
            <p:ph idx="1" type="subTitle"/>
          </p:nvPr>
        </p:nvSpPr>
        <p:spPr>
          <a:xfrm>
            <a:off x="237675" y="41940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Feltrinelli Music</a:t>
            </a:r>
            <a:endParaRPr/>
          </a:p>
        </p:txBody>
      </p:sp>
      <p:sp>
        <p:nvSpPr>
          <p:cNvPr id="57" name="Google Shape;57;p13"/>
          <p:cNvSpPr txBox="1"/>
          <p:nvPr/>
        </p:nvSpPr>
        <p:spPr>
          <a:xfrm>
            <a:off x="6565500" y="3617800"/>
            <a:ext cx="25785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Emanuele Sellaroli</a:t>
            </a:r>
            <a:endParaRPr sz="1800">
              <a:solidFill>
                <a:schemeClr val="dk2"/>
              </a:solidFill>
            </a:endParaRPr>
          </a:p>
          <a:p>
            <a:pPr indent="0" lvl="0" marL="0" rtl="0" algn="l">
              <a:spcBef>
                <a:spcPts val="0"/>
              </a:spcBef>
              <a:spcAft>
                <a:spcPts val="0"/>
              </a:spcAft>
              <a:buNone/>
            </a:pPr>
            <a:r>
              <a:rPr lang="en" sz="1800">
                <a:solidFill>
                  <a:schemeClr val="dk2"/>
                </a:solidFill>
              </a:rPr>
              <a:t>Giorgio Di Meglio</a:t>
            </a:r>
            <a:endParaRPr sz="1800">
              <a:solidFill>
                <a:schemeClr val="dk2"/>
              </a:solidFill>
            </a:endParaRPr>
          </a:p>
          <a:p>
            <a:pPr indent="0" lvl="0" marL="0" rtl="0" algn="l">
              <a:spcBef>
                <a:spcPts val="0"/>
              </a:spcBef>
              <a:spcAft>
                <a:spcPts val="0"/>
              </a:spcAft>
              <a:buNone/>
            </a:pPr>
            <a:r>
              <a:rPr lang="en" sz="1800">
                <a:solidFill>
                  <a:schemeClr val="dk2"/>
                </a:solidFill>
              </a:rPr>
              <a:t>Carlo Minniti</a:t>
            </a:r>
            <a:endParaRPr sz="1800">
              <a:solidFill>
                <a:schemeClr val="dk2"/>
              </a:solidFill>
            </a:endParaRPr>
          </a:p>
          <a:p>
            <a:pPr indent="0" lvl="0" marL="0" rtl="0" algn="l">
              <a:spcBef>
                <a:spcPts val="0"/>
              </a:spcBef>
              <a:spcAft>
                <a:spcPts val="0"/>
              </a:spcAft>
              <a:buNone/>
            </a:pPr>
            <a:r>
              <a:rPr lang="en" sz="1800">
                <a:solidFill>
                  <a:schemeClr val="dk2"/>
                </a:solidFill>
              </a:rPr>
              <a:t>Vincenzo Fontanella</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latin typeface="Comfortaa"/>
                <a:ea typeface="Comfortaa"/>
                <a:cs typeface="Comfortaa"/>
                <a:sym typeface="Comfortaa"/>
              </a:rPr>
              <a:t>Il problema:</a:t>
            </a:r>
            <a:endParaRPr>
              <a:solidFill>
                <a:srgbClr val="980000"/>
              </a:solidFill>
              <a:latin typeface="Comfortaa"/>
              <a:ea typeface="Comfortaa"/>
              <a:cs typeface="Comfortaa"/>
              <a:sym typeface="Comforta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latin typeface="Comfortaa"/>
                <a:ea typeface="Comfortaa"/>
                <a:cs typeface="Comfortaa"/>
                <a:sym typeface="Comfortaa"/>
              </a:rPr>
              <a:t>Inizialmente, avevamo pensato di creare una piattaforma in grado di fornire informazioni sui cantanti, ma ci siamo resi conto che questa visione fosse limitante. Per questo motivo, abbiamo deciso di evolverla in una web app completa, ponendoci nel caso in cui la Feltrinelli volesse investire nel campo musicale, iniziando a offrire un servizio che fornisce all’utente informazioni dettagliate su tutti i concerti che si terranno in Italia, ma che inoltre consente di esplorare le ultime novità musicali con una classifica del mese. </a:t>
            </a:r>
            <a:endParaRPr>
              <a:solidFill>
                <a:srgbClr val="00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latin typeface="Comfortaa"/>
                <a:ea typeface="Comfortaa"/>
                <a:cs typeface="Comfortaa"/>
                <a:sym typeface="Comfortaa"/>
              </a:rPr>
              <a:t>Mockup:</a:t>
            </a:r>
            <a:endParaRPr>
              <a:solidFill>
                <a:srgbClr val="980000"/>
              </a:solidFill>
              <a:latin typeface="Comfortaa"/>
              <a:ea typeface="Comfortaa"/>
              <a:cs typeface="Comfortaa"/>
              <a:sym typeface="Comfortaa"/>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latin typeface="Comfortaa"/>
                <a:ea typeface="Comfortaa"/>
                <a:cs typeface="Comfortaa"/>
                <a:sym typeface="Comfortaa"/>
              </a:rPr>
              <a:t>	LOGIN:</a:t>
            </a:r>
            <a:endParaRPr>
              <a:latin typeface="Comfortaa"/>
              <a:ea typeface="Comfortaa"/>
              <a:cs typeface="Comfortaa"/>
              <a:sym typeface="Comfortaa"/>
            </a:endParaRPr>
          </a:p>
        </p:txBody>
      </p:sp>
      <p:pic>
        <p:nvPicPr>
          <p:cNvPr id="70" name="Google Shape;70;p15"/>
          <p:cNvPicPr preferRelativeResize="0"/>
          <p:nvPr/>
        </p:nvPicPr>
        <p:blipFill>
          <a:blip r:embed="rId3">
            <a:alphaModFix/>
          </a:blip>
          <a:stretch>
            <a:fillRect/>
          </a:stretch>
        </p:blipFill>
        <p:spPr>
          <a:xfrm>
            <a:off x="2837252" y="1202375"/>
            <a:ext cx="4897475" cy="3120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flipH="1" rot="10800000">
            <a:off x="3742500" y="300425"/>
            <a:ext cx="5089800" cy="14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6" name="Google Shape;76;p16"/>
          <p:cNvSpPr txBox="1"/>
          <p:nvPr>
            <p:ph idx="1" type="body"/>
          </p:nvPr>
        </p:nvSpPr>
        <p:spPr>
          <a:xfrm>
            <a:off x="311700" y="174650"/>
            <a:ext cx="8520600" cy="43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Comfortaa"/>
                <a:ea typeface="Comfortaa"/>
                <a:cs typeface="Comfortaa"/>
                <a:sym typeface="Comfortaa"/>
              </a:rPr>
              <a:t>Questa è la nostra</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schermata home.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Mediante la navbar</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è possibile spostarsi</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tra le varie pagine.</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In basso nel footer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si trovano le voci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“Contatti”, “Privacy”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e “Chi siamo?”. Al centro</a:t>
            </a:r>
            <a:endParaRPr sz="1500">
              <a:latin typeface="Comfortaa"/>
              <a:ea typeface="Comfortaa"/>
              <a:cs typeface="Comfortaa"/>
              <a:sym typeface="Comfortaa"/>
            </a:endParaRPr>
          </a:p>
          <a:p>
            <a:pPr indent="0" lvl="0" marL="0" rtl="0" algn="l">
              <a:spcBef>
                <a:spcPts val="1200"/>
              </a:spcBef>
              <a:spcAft>
                <a:spcPts val="1200"/>
              </a:spcAft>
              <a:buNone/>
            </a:pPr>
            <a:r>
              <a:rPr lang="en" sz="1500">
                <a:latin typeface="Comfortaa"/>
                <a:ea typeface="Comfortaa"/>
                <a:cs typeface="Comfortaa"/>
                <a:sym typeface="Comfortaa"/>
              </a:rPr>
              <a:t>abbiamo inserito delle immagini a scorrimento orizzontale</a:t>
            </a:r>
            <a:endParaRPr sz="1500">
              <a:latin typeface="Comfortaa"/>
              <a:ea typeface="Comfortaa"/>
              <a:cs typeface="Comfortaa"/>
              <a:sym typeface="Comfortaa"/>
            </a:endParaRPr>
          </a:p>
        </p:txBody>
      </p:sp>
      <p:pic>
        <p:nvPicPr>
          <p:cNvPr id="77" name="Google Shape;77;p16"/>
          <p:cNvPicPr preferRelativeResize="0"/>
          <p:nvPr/>
        </p:nvPicPr>
        <p:blipFill>
          <a:blip r:embed="rId3">
            <a:alphaModFix/>
          </a:blip>
          <a:stretch>
            <a:fillRect/>
          </a:stretch>
        </p:blipFill>
        <p:spPr>
          <a:xfrm>
            <a:off x="2806100" y="300425"/>
            <a:ext cx="6026199" cy="361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flipH="1" rot="10800000">
            <a:off x="1864175" y="-16075"/>
            <a:ext cx="6968100" cy="46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4050"/>
            <a:ext cx="8520600" cy="48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Questa è la pagina dei concerti.</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Una tabella con le varie informazioni tra </a:t>
            </a:r>
            <a:r>
              <a:rPr lang="en">
                <a:latin typeface="Comfortaa"/>
                <a:ea typeface="Comfortaa"/>
                <a:cs typeface="Comfortaa"/>
                <a:sym typeface="Comfortaa"/>
              </a:rPr>
              <a:t>cui la</a:t>
            </a:r>
            <a:r>
              <a:rPr lang="en">
                <a:latin typeface="Comfortaa"/>
                <a:ea typeface="Comfortaa"/>
                <a:cs typeface="Comfortaa"/>
                <a:sym typeface="Comfortaa"/>
              </a:rPr>
              <a:t> foto dell’artista.</a:t>
            </a:r>
            <a:endParaRPr>
              <a:latin typeface="Comfortaa"/>
              <a:ea typeface="Comfortaa"/>
              <a:cs typeface="Comfortaa"/>
              <a:sym typeface="Comfortaa"/>
            </a:endParaRPr>
          </a:p>
          <a:p>
            <a:pPr indent="0" lvl="0" marL="0" rtl="0" algn="l">
              <a:spcBef>
                <a:spcPts val="1200"/>
              </a:spcBef>
              <a:spcAft>
                <a:spcPts val="1200"/>
              </a:spcAft>
              <a:buNone/>
            </a:pPr>
            <a:r>
              <a:rPr lang="en">
                <a:latin typeface="Comfortaa"/>
                <a:ea typeface="Comfortaa"/>
                <a:cs typeface="Comfortaa"/>
                <a:sym typeface="Comfortaa"/>
              </a:rPr>
              <a:t>La cosa più importante è il link di acquisto che ci </a:t>
            </a:r>
            <a:r>
              <a:rPr lang="en">
                <a:latin typeface="Comfortaa"/>
                <a:ea typeface="Comfortaa"/>
                <a:cs typeface="Comfortaa"/>
                <a:sym typeface="Comfortaa"/>
              </a:rPr>
              <a:t>porterà sul</a:t>
            </a:r>
            <a:r>
              <a:rPr lang="en">
                <a:latin typeface="Comfortaa"/>
                <a:ea typeface="Comfortaa"/>
                <a:cs typeface="Comfortaa"/>
                <a:sym typeface="Comfortaa"/>
              </a:rPr>
              <a:t> sito di “</a:t>
            </a:r>
            <a:r>
              <a:rPr lang="en">
                <a:latin typeface="Comfortaa"/>
                <a:ea typeface="Comfortaa"/>
                <a:cs typeface="Comfortaa"/>
                <a:sym typeface="Comfortaa"/>
              </a:rPr>
              <a:t>Ticketmaster</a:t>
            </a:r>
            <a:r>
              <a:rPr lang="en">
                <a:latin typeface="Comfortaa"/>
                <a:ea typeface="Comfortaa"/>
                <a:cs typeface="Comfortaa"/>
                <a:sym typeface="Comfortaa"/>
              </a:rPr>
              <a:t>”</a:t>
            </a:r>
            <a:endParaRPr>
              <a:latin typeface="Comfortaa"/>
              <a:ea typeface="Comfortaa"/>
              <a:cs typeface="Comfortaa"/>
              <a:sym typeface="Comfortaa"/>
            </a:endParaRPr>
          </a:p>
        </p:txBody>
      </p:sp>
      <p:pic>
        <p:nvPicPr>
          <p:cNvPr id="84" name="Google Shape;84;p17"/>
          <p:cNvPicPr preferRelativeResize="0"/>
          <p:nvPr/>
        </p:nvPicPr>
        <p:blipFill>
          <a:blip r:embed="rId3">
            <a:alphaModFix/>
          </a:blip>
          <a:stretch>
            <a:fillRect/>
          </a:stretch>
        </p:blipFill>
        <p:spPr>
          <a:xfrm>
            <a:off x="834125" y="1734300"/>
            <a:ext cx="7284375" cy="3426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flipH="1" rot="10800000">
            <a:off x="6240200" y="313625"/>
            <a:ext cx="2592000" cy="13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94850"/>
            <a:ext cx="8520600" cy="437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omfortaa"/>
                <a:ea typeface="Comfortaa"/>
                <a:cs typeface="Comfortaa"/>
                <a:sym typeface="Comfortaa"/>
              </a:rPr>
              <a:t>Come aggiunta finale abbiamo la classifica. Abbiamo inserito 5 canzoni ognuna susseguita dalle informazioni come il titolo, l’artista e l’anno di uscita e per ascoltarlo abbiamo il link di Spotify. Sulla nostra web app è possibile ascoltare una trentina di secondi di ogni pezzo disponibile.</a:t>
            </a:r>
            <a:endParaRPr>
              <a:latin typeface="Comfortaa"/>
              <a:ea typeface="Comfortaa"/>
              <a:cs typeface="Comfortaa"/>
              <a:sym typeface="Comfortaa"/>
            </a:endParaRPr>
          </a:p>
        </p:txBody>
      </p:sp>
      <p:pic>
        <p:nvPicPr>
          <p:cNvPr id="91" name="Google Shape;91;p18"/>
          <p:cNvPicPr preferRelativeResize="0"/>
          <p:nvPr/>
        </p:nvPicPr>
        <p:blipFill>
          <a:blip r:embed="rId3">
            <a:alphaModFix/>
          </a:blip>
          <a:stretch>
            <a:fillRect/>
          </a:stretch>
        </p:blipFill>
        <p:spPr>
          <a:xfrm>
            <a:off x="1804250" y="1503051"/>
            <a:ext cx="7202927" cy="342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Sviluppatori</a:t>
            </a:r>
            <a:endParaRPr>
              <a:latin typeface="Comfortaa"/>
              <a:ea typeface="Comfortaa"/>
              <a:cs typeface="Comfortaa"/>
              <a:sym typeface="Comfortaa"/>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F3F3F3"/>
                </a:solidFill>
              </a:rPr>
              <a:t>Emanuele Sellaroli</a:t>
            </a:r>
            <a:endParaRPr>
              <a:solidFill>
                <a:srgbClr val="F3F3F3"/>
              </a:solidFill>
            </a:endParaRPr>
          </a:p>
          <a:p>
            <a:pPr indent="0" lvl="0" marL="0" rtl="0" algn="l">
              <a:lnSpc>
                <a:spcPct val="100000"/>
              </a:lnSpc>
              <a:spcBef>
                <a:spcPts val="0"/>
              </a:spcBef>
              <a:spcAft>
                <a:spcPts val="0"/>
              </a:spcAft>
              <a:buNone/>
            </a:pPr>
            <a:r>
              <a:rPr lang="en">
                <a:solidFill>
                  <a:srgbClr val="F3F3F3"/>
                </a:solidFill>
              </a:rPr>
              <a:t>Giorgio Di Meglio</a:t>
            </a:r>
            <a:endParaRPr>
              <a:solidFill>
                <a:srgbClr val="F3F3F3"/>
              </a:solidFill>
            </a:endParaRPr>
          </a:p>
          <a:p>
            <a:pPr indent="0" lvl="0" marL="0" rtl="0" algn="l">
              <a:lnSpc>
                <a:spcPct val="100000"/>
              </a:lnSpc>
              <a:spcBef>
                <a:spcPts val="0"/>
              </a:spcBef>
              <a:spcAft>
                <a:spcPts val="0"/>
              </a:spcAft>
              <a:buNone/>
            </a:pPr>
            <a:r>
              <a:rPr lang="en">
                <a:solidFill>
                  <a:srgbClr val="F3F3F3"/>
                </a:solidFill>
              </a:rPr>
              <a:t>Carlo Minniti</a:t>
            </a:r>
            <a:endParaRPr>
              <a:solidFill>
                <a:srgbClr val="F3F3F3"/>
              </a:solidFill>
            </a:endParaRPr>
          </a:p>
          <a:p>
            <a:pPr indent="0" lvl="0" marL="0" rtl="0" algn="l">
              <a:lnSpc>
                <a:spcPct val="100000"/>
              </a:lnSpc>
              <a:spcBef>
                <a:spcPts val="0"/>
              </a:spcBef>
              <a:spcAft>
                <a:spcPts val="0"/>
              </a:spcAft>
              <a:buNone/>
            </a:pPr>
            <a:r>
              <a:rPr lang="en">
                <a:solidFill>
                  <a:srgbClr val="F3F3F3"/>
                </a:solidFill>
              </a:rPr>
              <a:t>Vincenzo Fontanella</a:t>
            </a:r>
            <a:endParaRPr>
              <a:solidFill>
                <a:srgbClr val="F3F3F3"/>
              </a:solidFill>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solidFill>
                  <a:srgbClr val="F3F3F3"/>
                </a:solidFill>
                <a:latin typeface="Comfortaa"/>
                <a:ea typeface="Comfortaa"/>
                <a:cs typeface="Comfortaa"/>
                <a:sym typeface="Comfortaa"/>
              </a:rPr>
              <a:t>Grazie per l’attenzione.</a:t>
            </a:r>
            <a:endParaRPr>
              <a:solidFill>
                <a:srgbClr val="F3F3F3"/>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