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omfortaa"/>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omforta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20cb81c2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20cb81c2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0cb81c23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20cb81c23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0cb81c2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0cb81c2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0cb81c2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0cb81c2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0cb81c2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0cb81c2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0cb81c23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0cb81c2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663325"/>
            <a:ext cx="8520600" cy="133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p:txBody>
      </p:sp>
      <p:pic>
        <p:nvPicPr>
          <p:cNvPr id="55" name="Google Shape;55;p13"/>
          <p:cNvPicPr preferRelativeResize="0"/>
          <p:nvPr/>
        </p:nvPicPr>
        <p:blipFill rotWithShape="1">
          <a:blip r:embed="rId3">
            <a:alphaModFix/>
          </a:blip>
          <a:srcRect b="0" l="21882" r="23066" t="0"/>
          <a:stretch/>
        </p:blipFill>
        <p:spPr>
          <a:xfrm>
            <a:off x="0" y="14325"/>
            <a:ext cx="5319902" cy="5114850"/>
          </a:xfrm>
          <a:prstGeom prst="rect">
            <a:avLst/>
          </a:prstGeom>
          <a:noFill/>
          <a:ln>
            <a:noFill/>
          </a:ln>
        </p:spPr>
      </p:pic>
      <p:sp>
        <p:nvSpPr>
          <p:cNvPr id="56" name="Google Shape;56;p13"/>
          <p:cNvSpPr txBox="1"/>
          <p:nvPr/>
        </p:nvSpPr>
        <p:spPr>
          <a:xfrm>
            <a:off x="5243575" y="2446000"/>
            <a:ext cx="3986700" cy="20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mfortaa"/>
                <a:ea typeface="Comfortaa"/>
                <a:cs typeface="Comfortaa"/>
                <a:sym typeface="Comfortaa"/>
              </a:rPr>
              <a:t>Emanuele Sellaroli 0124002866</a:t>
            </a:r>
            <a:endParaRPr sz="1800">
              <a:solidFill>
                <a:schemeClr val="dk1"/>
              </a:solidFill>
              <a:latin typeface="Comfortaa"/>
              <a:ea typeface="Comfortaa"/>
              <a:cs typeface="Comfortaa"/>
              <a:sym typeface="Comfortaa"/>
            </a:endParaRPr>
          </a:p>
          <a:p>
            <a:pPr indent="0" lvl="0" marL="0" rtl="0" algn="l">
              <a:spcBef>
                <a:spcPts val="0"/>
              </a:spcBef>
              <a:spcAft>
                <a:spcPts val="0"/>
              </a:spcAft>
              <a:buNone/>
            </a:pPr>
            <a:r>
              <a:rPr lang="en" sz="1800">
                <a:solidFill>
                  <a:schemeClr val="dk1"/>
                </a:solidFill>
                <a:latin typeface="Comfortaa"/>
                <a:ea typeface="Comfortaa"/>
                <a:cs typeface="Comfortaa"/>
                <a:sym typeface="Comfortaa"/>
              </a:rPr>
              <a:t>Giorgio Di Meglio 0124003073 </a:t>
            </a:r>
            <a:endParaRPr sz="1800">
              <a:solidFill>
                <a:schemeClr val="dk1"/>
              </a:solidFill>
              <a:latin typeface="Comfortaa"/>
              <a:ea typeface="Comfortaa"/>
              <a:cs typeface="Comfortaa"/>
              <a:sym typeface="Comfortaa"/>
            </a:endParaRPr>
          </a:p>
          <a:p>
            <a:pPr indent="0" lvl="0" marL="0" rtl="0" algn="l">
              <a:spcBef>
                <a:spcPts val="0"/>
              </a:spcBef>
              <a:spcAft>
                <a:spcPts val="0"/>
              </a:spcAft>
              <a:buNone/>
            </a:pPr>
            <a:r>
              <a:rPr lang="en" sz="1800">
                <a:solidFill>
                  <a:schemeClr val="dk1"/>
                </a:solidFill>
                <a:latin typeface="Comfortaa"/>
                <a:ea typeface="Comfortaa"/>
                <a:cs typeface="Comfortaa"/>
                <a:sym typeface="Comfortaa"/>
              </a:rPr>
              <a:t>Carlo Minniti 0124002903</a:t>
            </a:r>
            <a:endParaRPr sz="1800">
              <a:solidFill>
                <a:schemeClr val="dk1"/>
              </a:solidFill>
              <a:latin typeface="Comfortaa"/>
              <a:ea typeface="Comfortaa"/>
              <a:cs typeface="Comfortaa"/>
              <a:sym typeface="Comfortaa"/>
            </a:endParaRPr>
          </a:p>
          <a:p>
            <a:pPr indent="0" lvl="0" marL="0" rtl="0" algn="l">
              <a:spcBef>
                <a:spcPts val="0"/>
              </a:spcBef>
              <a:spcAft>
                <a:spcPts val="0"/>
              </a:spcAft>
              <a:buNone/>
            </a:pPr>
            <a:r>
              <a:rPr lang="en" sz="1800">
                <a:solidFill>
                  <a:schemeClr val="dk1"/>
                </a:solidFill>
                <a:latin typeface="Comfortaa"/>
                <a:ea typeface="Comfortaa"/>
                <a:cs typeface="Comfortaa"/>
                <a:sym typeface="Comfortaa"/>
              </a:rPr>
              <a:t>Vincenzo Fontanella 0124002767</a:t>
            </a:r>
            <a:endParaRPr sz="1800">
              <a:solidFill>
                <a:schemeClr val="dk1"/>
              </a:solidFill>
              <a:latin typeface="Comfortaa"/>
              <a:ea typeface="Comfortaa"/>
              <a:cs typeface="Comfortaa"/>
              <a:sym typeface="Comfortaa"/>
            </a:endParaRPr>
          </a:p>
        </p:txBody>
      </p:sp>
      <p:sp>
        <p:nvSpPr>
          <p:cNvPr id="57" name="Google Shape;57;p13"/>
          <p:cNvSpPr txBox="1"/>
          <p:nvPr>
            <p:ph idx="1" type="subTitle"/>
          </p:nvPr>
        </p:nvSpPr>
        <p:spPr>
          <a:xfrm>
            <a:off x="2860525" y="794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980000"/>
                </a:solidFill>
                <a:latin typeface="Comfortaa"/>
                <a:ea typeface="Comfortaa"/>
                <a:cs typeface="Comfortaa"/>
                <a:sym typeface="Comfortaa"/>
              </a:rPr>
              <a:t>Musicologo</a:t>
            </a:r>
            <a:endParaRPr>
              <a:solidFill>
                <a:srgbClr val="980000"/>
              </a:solidFill>
              <a:latin typeface="Comfortaa"/>
              <a:ea typeface="Comfortaa"/>
              <a:cs typeface="Comfortaa"/>
              <a:sym typeface="Comfortaa"/>
            </a:endParaRPr>
          </a:p>
        </p:txBody>
      </p:sp>
      <p:sp>
        <p:nvSpPr>
          <p:cNvPr id="58" name="Google Shape;58;p13"/>
          <p:cNvSpPr txBox="1"/>
          <p:nvPr/>
        </p:nvSpPr>
        <p:spPr>
          <a:xfrm>
            <a:off x="5393750" y="1077600"/>
            <a:ext cx="2895300" cy="11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mfortaa"/>
                <a:ea typeface="Comfortaa"/>
                <a:cs typeface="Comfortaa"/>
                <a:sym typeface="Comfortaa"/>
              </a:rPr>
              <a:t>Progetto Tecnologie Web</a:t>
            </a:r>
            <a:endParaRPr sz="18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spcBef>
                <a:spcPts val="0"/>
              </a:spcBef>
              <a:spcAft>
                <a:spcPts val="0"/>
              </a:spcAft>
              <a:buNone/>
            </a:pPr>
            <a:r>
              <a:rPr lang="en" sz="1800">
                <a:solidFill>
                  <a:schemeClr val="dk1"/>
                </a:solidFill>
                <a:latin typeface="Comfortaa"/>
                <a:ea typeface="Comfortaa"/>
                <a:cs typeface="Comfortaa"/>
                <a:sym typeface="Comfortaa"/>
              </a:rPr>
              <a:t>Concerti </a:t>
            </a:r>
            <a:endParaRPr sz="1800">
              <a:solidFill>
                <a:schemeClr val="dk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rgbClr val="000000"/>
                </a:solidFill>
                <a:latin typeface="Comfortaa"/>
                <a:ea typeface="Comfortaa"/>
                <a:cs typeface="Comfortaa"/>
                <a:sym typeface="Comfortaa"/>
              </a:rPr>
              <a:t>Inizialmente avevamo pensato di creare una piattaforma in grado di fornire informazioni sui cantanti italiani del momento. Ma col proseguire della progettazione ci siamo resi conto che questo compito fosse limitante. Allora abbiamo deciso di creare una web app che offrisse un servizio in cui gli utenti possano:</a:t>
            </a:r>
            <a:endParaRPr>
              <a:solidFill>
                <a:srgbClr val="000000"/>
              </a:solidFill>
              <a:latin typeface="Comfortaa"/>
              <a:ea typeface="Comfortaa"/>
              <a:cs typeface="Comfortaa"/>
              <a:sym typeface="Comfortaa"/>
            </a:endParaRPr>
          </a:p>
          <a:p>
            <a:pPr indent="-342900" lvl="0" marL="457200" rtl="0" algn="l">
              <a:spcBef>
                <a:spcPts val="1200"/>
              </a:spcBef>
              <a:spcAft>
                <a:spcPts val="0"/>
              </a:spcAft>
              <a:buClr>
                <a:srgbClr val="000000"/>
              </a:buClr>
              <a:buSzPts val="1800"/>
              <a:buFont typeface="Comfortaa"/>
              <a:buAutoNum type="arabicPeriod"/>
            </a:pPr>
            <a:r>
              <a:rPr lang="en">
                <a:solidFill>
                  <a:srgbClr val="000000"/>
                </a:solidFill>
                <a:latin typeface="Comfortaa"/>
                <a:ea typeface="Comfortaa"/>
                <a:cs typeface="Comfortaa"/>
                <a:sym typeface="Comfortaa"/>
              </a:rPr>
              <a:t>Ricevere informazioni dettagliate su tutti i concerti che si terranno in Italia</a:t>
            </a:r>
            <a:endParaRPr>
              <a:solidFill>
                <a:srgbClr val="000000"/>
              </a:solidFill>
              <a:latin typeface="Comfortaa"/>
              <a:ea typeface="Comfortaa"/>
              <a:cs typeface="Comfortaa"/>
              <a:sym typeface="Comfortaa"/>
            </a:endParaRPr>
          </a:p>
          <a:p>
            <a:pPr indent="-342900" lvl="0" marL="457200" rtl="0" algn="l">
              <a:spcBef>
                <a:spcPts val="0"/>
              </a:spcBef>
              <a:spcAft>
                <a:spcPts val="0"/>
              </a:spcAft>
              <a:buClr>
                <a:srgbClr val="000000"/>
              </a:buClr>
              <a:buSzPts val="1800"/>
              <a:buFont typeface="Comfortaa"/>
              <a:buAutoNum type="arabicPeriod"/>
            </a:pPr>
            <a:r>
              <a:rPr lang="en">
                <a:solidFill>
                  <a:srgbClr val="000000"/>
                </a:solidFill>
                <a:latin typeface="Comfortaa"/>
                <a:ea typeface="Comfortaa"/>
                <a:cs typeface="Comfortaa"/>
                <a:sym typeface="Comfortaa"/>
              </a:rPr>
              <a:t> Scoprire quali sono le canzoni più ascoltate con una classifica mensile. </a:t>
            </a:r>
            <a:endParaRPr>
              <a:solidFill>
                <a:srgbClr val="000000"/>
              </a:solidFill>
              <a:latin typeface="Comfortaa"/>
              <a:ea typeface="Comfortaa"/>
              <a:cs typeface="Comfortaa"/>
              <a:sym typeface="Comfortaa"/>
            </a:endParaRPr>
          </a:p>
        </p:txBody>
      </p:sp>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latin typeface="Comfortaa"/>
                <a:ea typeface="Comfortaa"/>
                <a:cs typeface="Comfortaa"/>
                <a:sym typeface="Comfortaa"/>
              </a:rPr>
              <a:t>Il problema:</a:t>
            </a:r>
            <a:endParaRPr>
              <a:solidFill>
                <a:srgbClr val="980000"/>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latin typeface="Comfortaa"/>
                <a:ea typeface="Comfortaa"/>
                <a:cs typeface="Comfortaa"/>
                <a:sym typeface="Comfortaa"/>
              </a:rPr>
              <a:t>Mockup:</a:t>
            </a:r>
            <a:endParaRPr>
              <a:solidFill>
                <a:srgbClr val="980000"/>
              </a:solidFill>
              <a:latin typeface="Comfortaa"/>
              <a:ea typeface="Comfortaa"/>
              <a:cs typeface="Comfortaa"/>
              <a:sym typeface="Comfortaa"/>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latin typeface="Comfortaa"/>
                <a:ea typeface="Comfortaa"/>
                <a:cs typeface="Comfortaa"/>
                <a:sym typeface="Comfortaa"/>
              </a:rPr>
              <a:t>	LOGIN:</a:t>
            </a:r>
            <a:endParaRPr>
              <a:latin typeface="Comfortaa"/>
              <a:ea typeface="Comfortaa"/>
              <a:cs typeface="Comfortaa"/>
              <a:sym typeface="Comfortaa"/>
            </a:endParaRPr>
          </a:p>
        </p:txBody>
      </p:sp>
      <p:pic>
        <p:nvPicPr>
          <p:cNvPr id="71" name="Google Shape;71;p15"/>
          <p:cNvPicPr preferRelativeResize="0"/>
          <p:nvPr/>
        </p:nvPicPr>
        <p:blipFill>
          <a:blip r:embed="rId3">
            <a:alphaModFix/>
          </a:blip>
          <a:stretch>
            <a:fillRect/>
          </a:stretch>
        </p:blipFill>
        <p:spPr>
          <a:xfrm>
            <a:off x="2837252" y="1202375"/>
            <a:ext cx="4897475" cy="3120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flipH="1" rot="10800000">
            <a:off x="3742500" y="300425"/>
            <a:ext cx="5089800" cy="14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77" name="Google Shape;77;p16"/>
          <p:cNvSpPr txBox="1"/>
          <p:nvPr>
            <p:ph idx="1" type="body"/>
          </p:nvPr>
        </p:nvSpPr>
        <p:spPr>
          <a:xfrm>
            <a:off x="311700" y="174650"/>
            <a:ext cx="8520600" cy="439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Comfortaa"/>
                <a:ea typeface="Comfortaa"/>
                <a:cs typeface="Comfortaa"/>
                <a:sym typeface="Comfortaa"/>
              </a:rPr>
              <a:t>Questa è la nostra</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schermata home. </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Mediante la navbar</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è possibile spostarsi</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tra le varie pagine.</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In basso nel footer </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si trovano le voci </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“Contatti”, “Privacy” </a:t>
            </a:r>
            <a:endParaRPr sz="1500">
              <a:latin typeface="Comfortaa"/>
              <a:ea typeface="Comfortaa"/>
              <a:cs typeface="Comfortaa"/>
              <a:sym typeface="Comfortaa"/>
            </a:endParaRPr>
          </a:p>
          <a:p>
            <a:pPr indent="0" lvl="0" marL="0" rtl="0" algn="l">
              <a:spcBef>
                <a:spcPts val="1200"/>
              </a:spcBef>
              <a:spcAft>
                <a:spcPts val="0"/>
              </a:spcAft>
              <a:buNone/>
            </a:pPr>
            <a:r>
              <a:rPr lang="en" sz="1500">
                <a:latin typeface="Comfortaa"/>
                <a:ea typeface="Comfortaa"/>
                <a:cs typeface="Comfortaa"/>
                <a:sym typeface="Comfortaa"/>
              </a:rPr>
              <a:t>e “Chi siamo?”. Al centro</a:t>
            </a:r>
            <a:endParaRPr sz="1500">
              <a:latin typeface="Comfortaa"/>
              <a:ea typeface="Comfortaa"/>
              <a:cs typeface="Comfortaa"/>
              <a:sym typeface="Comfortaa"/>
            </a:endParaRPr>
          </a:p>
          <a:p>
            <a:pPr indent="0" lvl="0" marL="0" rtl="0" algn="l">
              <a:spcBef>
                <a:spcPts val="1200"/>
              </a:spcBef>
              <a:spcAft>
                <a:spcPts val="1200"/>
              </a:spcAft>
              <a:buNone/>
            </a:pPr>
            <a:r>
              <a:rPr lang="en" sz="1500">
                <a:latin typeface="Comfortaa"/>
                <a:ea typeface="Comfortaa"/>
                <a:cs typeface="Comfortaa"/>
                <a:sym typeface="Comfortaa"/>
              </a:rPr>
              <a:t>abbiamo inserito delle immagini a scorrimento orizzontale</a:t>
            </a:r>
            <a:endParaRPr sz="1500">
              <a:latin typeface="Comfortaa"/>
              <a:ea typeface="Comfortaa"/>
              <a:cs typeface="Comfortaa"/>
              <a:sym typeface="Comfortaa"/>
            </a:endParaRPr>
          </a:p>
        </p:txBody>
      </p:sp>
      <p:pic>
        <p:nvPicPr>
          <p:cNvPr id="78" name="Google Shape;78;p16"/>
          <p:cNvPicPr preferRelativeResize="0"/>
          <p:nvPr/>
        </p:nvPicPr>
        <p:blipFill>
          <a:blip r:embed="rId3">
            <a:alphaModFix/>
          </a:blip>
          <a:stretch>
            <a:fillRect/>
          </a:stretch>
        </p:blipFill>
        <p:spPr>
          <a:xfrm>
            <a:off x="2567600" y="398725"/>
            <a:ext cx="6576398" cy="320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14050"/>
            <a:ext cx="8520600" cy="487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omfortaa"/>
                <a:ea typeface="Comfortaa"/>
                <a:cs typeface="Comfortaa"/>
                <a:sym typeface="Comfortaa"/>
              </a:rPr>
              <a:t>Questa è la pagina dei concerti. Abbiamo inserito le varie informazioni dell’artista </a:t>
            </a:r>
            <a:r>
              <a:rPr lang="en">
                <a:latin typeface="Comfortaa"/>
                <a:ea typeface="Comfortaa"/>
                <a:cs typeface="Comfortaa"/>
                <a:sym typeface="Comfortaa"/>
              </a:rPr>
              <a:t>tra cui la foto, e per poter acquistare un biglietto abbiamo il</a:t>
            </a:r>
            <a:r>
              <a:rPr lang="en">
                <a:latin typeface="Comfortaa"/>
                <a:ea typeface="Comfortaa"/>
                <a:cs typeface="Comfortaa"/>
                <a:sym typeface="Comfortaa"/>
              </a:rPr>
              <a:t> link che ci </a:t>
            </a:r>
            <a:r>
              <a:rPr lang="en">
                <a:latin typeface="Comfortaa"/>
                <a:ea typeface="Comfortaa"/>
                <a:cs typeface="Comfortaa"/>
                <a:sym typeface="Comfortaa"/>
              </a:rPr>
              <a:t>porterà sul</a:t>
            </a:r>
            <a:r>
              <a:rPr lang="en">
                <a:latin typeface="Comfortaa"/>
                <a:ea typeface="Comfortaa"/>
                <a:cs typeface="Comfortaa"/>
                <a:sym typeface="Comfortaa"/>
              </a:rPr>
              <a:t> sito di “</a:t>
            </a:r>
            <a:r>
              <a:rPr lang="en">
                <a:latin typeface="Comfortaa"/>
                <a:ea typeface="Comfortaa"/>
                <a:cs typeface="Comfortaa"/>
                <a:sym typeface="Comfortaa"/>
              </a:rPr>
              <a:t>Ticketmaster</a:t>
            </a:r>
            <a:r>
              <a:rPr lang="en">
                <a:latin typeface="Comfortaa"/>
                <a:ea typeface="Comfortaa"/>
                <a:cs typeface="Comfortaa"/>
                <a:sym typeface="Comfortaa"/>
              </a:rPr>
              <a:t>”</a:t>
            </a:r>
            <a:endParaRPr>
              <a:latin typeface="Comfortaa"/>
              <a:ea typeface="Comfortaa"/>
              <a:cs typeface="Comfortaa"/>
              <a:sym typeface="Comfortaa"/>
            </a:endParaRPr>
          </a:p>
        </p:txBody>
      </p:sp>
      <p:pic>
        <p:nvPicPr>
          <p:cNvPr id="84" name="Google Shape;84;p17"/>
          <p:cNvPicPr preferRelativeResize="0"/>
          <p:nvPr/>
        </p:nvPicPr>
        <p:blipFill>
          <a:blip r:embed="rId3">
            <a:alphaModFix/>
          </a:blip>
          <a:stretch>
            <a:fillRect/>
          </a:stretch>
        </p:blipFill>
        <p:spPr>
          <a:xfrm>
            <a:off x="0" y="1223550"/>
            <a:ext cx="9144001" cy="376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0125" y="91800"/>
            <a:ext cx="8520600" cy="437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omfortaa"/>
                <a:ea typeface="Comfortaa"/>
                <a:cs typeface="Comfortaa"/>
                <a:sym typeface="Comfortaa"/>
              </a:rPr>
              <a:t>Infine </a:t>
            </a:r>
            <a:r>
              <a:rPr lang="en">
                <a:latin typeface="Comfortaa"/>
                <a:ea typeface="Comfortaa"/>
                <a:cs typeface="Comfortaa"/>
                <a:sym typeface="Comfortaa"/>
              </a:rPr>
              <a:t>abbiamo la classifica. Ci sono inserito 5 canzoni ognuna con le </a:t>
            </a:r>
            <a:r>
              <a:rPr lang="en">
                <a:latin typeface="Comfortaa"/>
                <a:ea typeface="Comfortaa"/>
                <a:cs typeface="Comfortaa"/>
                <a:sym typeface="Comfortaa"/>
              </a:rPr>
              <a:t>seguenti</a:t>
            </a:r>
            <a:r>
              <a:rPr lang="en">
                <a:latin typeface="Comfortaa"/>
                <a:ea typeface="Comfortaa"/>
                <a:cs typeface="Comfortaa"/>
                <a:sym typeface="Comfortaa"/>
              </a:rPr>
              <a:t> informazioni: la posizione, il titolo, l’artista, la casa discografica  e l’anno di uscita. Per ascoltarlo abbiamo il link di Spotify. Sulla nostra web app è possibile ascoltare una trentina di secondi di ogni pezzo disponibile.</a:t>
            </a:r>
            <a:endParaRPr>
              <a:latin typeface="Comfortaa"/>
              <a:ea typeface="Comfortaa"/>
              <a:cs typeface="Comfortaa"/>
              <a:sym typeface="Comfortaa"/>
            </a:endParaRPr>
          </a:p>
        </p:txBody>
      </p:sp>
      <p:pic>
        <p:nvPicPr>
          <p:cNvPr id="90" name="Google Shape;90;p18"/>
          <p:cNvPicPr preferRelativeResize="0"/>
          <p:nvPr/>
        </p:nvPicPr>
        <p:blipFill>
          <a:blip r:embed="rId3">
            <a:alphaModFix/>
          </a:blip>
          <a:stretch>
            <a:fillRect/>
          </a:stretch>
        </p:blipFill>
        <p:spPr>
          <a:xfrm>
            <a:off x="273250" y="1767550"/>
            <a:ext cx="8420349" cy="3298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00"/>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fortaa"/>
                <a:ea typeface="Comfortaa"/>
                <a:cs typeface="Comfortaa"/>
                <a:sym typeface="Comfortaa"/>
              </a:rPr>
              <a:t>Sviluppatori</a:t>
            </a:r>
            <a:endParaRPr>
              <a:latin typeface="Comfortaa"/>
              <a:ea typeface="Comfortaa"/>
              <a:cs typeface="Comfortaa"/>
              <a:sym typeface="Comfortaa"/>
            </a:endParaRPr>
          </a:p>
        </p:txBody>
      </p:sp>
      <p:sp>
        <p:nvSpPr>
          <p:cNvPr id="96" name="Google Shape;96;p19"/>
          <p:cNvSpPr txBox="1"/>
          <p:nvPr>
            <p:ph idx="1" type="body"/>
          </p:nvPr>
        </p:nvSpPr>
        <p:spPr>
          <a:xfrm>
            <a:off x="311700" y="11459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F3F3F3"/>
                </a:solidFill>
                <a:latin typeface="Comfortaa"/>
                <a:ea typeface="Comfortaa"/>
                <a:cs typeface="Comfortaa"/>
                <a:sym typeface="Comfortaa"/>
              </a:rPr>
              <a:t>Emanuele Sellaroli </a:t>
            </a:r>
            <a:r>
              <a:rPr lang="en">
                <a:solidFill>
                  <a:schemeClr val="dk1"/>
                </a:solidFill>
                <a:latin typeface="Comfortaa"/>
                <a:ea typeface="Comfortaa"/>
                <a:cs typeface="Comfortaa"/>
                <a:sym typeface="Comfortaa"/>
              </a:rPr>
              <a:t>0124002866</a:t>
            </a:r>
            <a:endParaRPr>
              <a:solidFill>
                <a:srgbClr val="F3F3F3"/>
              </a:solidFill>
              <a:latin typeface="Comfortaa"/>
              <a:ea typeface="Comfortaa"/>
              <a:cs typeface="Comfortaa"/>
              <a:sym typeface="Comfortaa"/>
            </a:endParaRPr>
          </a:p>
          <a:p>
            <a:pPr indent="0" lvl="0" marL="0" rtl="0" algn="l">
              <a:lnSpc>
                <a:spcPct val="100000"/>
              </a:lnSpc>
              <a:spcBef>
                <a:spcPts val="0"/>
              </a:spcBef>
              <a:spcAft>
                <a:spcPts val="0"/>
              </a:spcAft>
              <a:buNone/>
            </a:pPr>
            <a:r>
              <a:rPr lang="en">
                <a:solidFill>
                  <a:srgbClr val="F3F3F3"/>
                </a:solidFill>
                <a:latin typeface="Comfortaa"/>
                <a:ea typeface="Comfortaa"/>
                <a:cs typeface="Comfortaa"/>
                <a:sym typeface="Comfortaa"/>
              </a:rPr>
              <a:t>Giorgio Di Meglio </a:t>
            </a:r>
            <a:r>
              <a:rPr lang="en">
                <a:solidFill>
                  <a:schemeClr val="dk1"/>
                </a:solidFill>
                <a:latin typeface="Comfortaa"/>
                <a:ea typeface="Comfortaa"/>
                <a:cs typeface="Comfortaa"/>
                <a:sym typeface="Comfortaa"/>
              </a:rPr>
              <a:t>0124003073</a:t>
            </a:r>
            <a:endParaRPr>
              <a:solidFill>
                <a:srgbClr val="F3F3F3"/>
              </a:solidFill>
              <a:latin typeface="Comfortaa"/>
              <a:ea typeface="Comfortaa"/>
              <a:cs typeface="Comfortaa"/>
              <a:sym typeface="Comfortaa"/>
            </a:endParaRPr>
          </a:p>
          <a:p>
            <a:pPr indent="0" lvl="0" marL="0" rtl="0" algn="l">
              <a:lnSpc>
                <a:spcPct val="100000"/>
              </a:lnSpc>
              <a:spcBef>
                <a:spcPts val="0"/>
              </a:spcBef>
              <a:spcAft>
                <a:spcPts val="0"/>
              </a:spcAft>
              <a:buNone/>
            </a:pPr>
            <a:r>
              <a:rPr lang="en">
                <a:solidFill>
                  <a:srgbClr val="F3F3F3"/>
                </a:solidFill>
                <a:latin typeface="Comfortaa"/>
                <a:ea typeface="Comfortaa"/>
                <a:cs typeface="Comfortaa"/>
                <a:sym typeface="Comfortaa"/>
              </a:rPr>
              <a:t>Carlo Minniti </a:t>
            </a:r>
            <a:r>
              <a:rPr lang="en">
                <a:solidFill>
                  <a:schemeClr val="dk1"/>
                </a:solidFill>
                <a:latin typeface="Comfortaa"/>
                <a:ea typeface="Comfortaa"/>
                <a:cs typeface="Comfortaa"/>
                <a:sym typeface="Comfortaa"/>
              </a:rPr>
              <a:t>0124002903</a:t>
            </a:r>
            <a:endParaRPr>
              <a:solidFill>
                <a:srgbClr val="F3F3F3"/>
              </a:solidFill>
              <a:latin typeface="Comfortaa"/>
              <a:ea typeface="Comfortaa"/>
              <a:cs typeface="Comfortaa"/>
              <a:sym typeface="Comfortaa"/>
            </a:endParaRPr>
          </a:p>
          <a:p>
            <a:pPr indent="0" lvl="0" marL="0" rtl="0" algn="l">
              <a:lnSpc>
                <a:spcPct val="100000"/>
              </a:lnSpc>
              <a:spcBef>
                <a:spcPts val="0"/>
              </a:spcBef>
              <a:spcAft>
                <a:spcPts val="0"/>
              </a:spcAft>
              <a:buNone/>
            </a:pPr>
            <a:r>
              <a:rPr lang="en">
                <a:solidFill>
                  <a:srgbClr val="F3F3F3"/>
                </a:solidFill>
                <a:latin typeface="Comfortaa"/>
                <a:ea typeface="Comfortaa"/>
                <a:cs typeface="Comfortaa"/>
                <a:sym typeface="Comfortaa"/>
              </a:rPr>
              <a:t>Vincenzo Fontanella </a:t>
            </a:r>
            <a:r>
              <a:rPr lang="en">
                <a:solidFill>
                  <a:schemeClr val="dk1"/>
                </a:solidFill>
                <a:latin typeface="Comfortaa"/>
                <a:ea typeface="Comfortaa"/>
                <a:cs typeface="Comfortaa"/>
                <a:sym typeface="Comfortaa"/>
              </a:rPr>
              <a:t>0124002767</a:t>
            </a:r>
            <a:endParaRPr>
              <a:solidFill>
                <a:srgbClr val="F3F3F3"/>
              </a:solidFill>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1200"/>
              </a:spcBef>
              <a:spcAft>
                <a:spcPts val="1200"/>
              </a:spcAft>
              <a:buNone/>
            </a:pPr>
            <a:r>
              <a:rPr lang="en">
                <a:solidFill>
                  <a:srgbClr val="F3F3F3"/>
                </a:solidFill>
                <a:latin typeface="Comfortaa"/>
                <a:ea typeface="Comfortaa"/>
                <a:cs typeface="Comfortaa"/>
                <a:sym typeface="Comfortaa"/>
              </a:rPr>
              <a:t>Grazie per l’attenzione.</a:t>
            </a:r>
            <a:endParaRPr>
              <a:solidFill>
                <a:srgbClr val="F3F3F3"/>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