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18"/>
  </p:notesMasterIdLst>
  <p:sldIdLst>
    <p:sldId id="256" r:id="rId2"/>
    <p:sldId id="259" r:id="rId3"/>
    <p:sldId id="262" r:id="rId4"/>
    <p:sldId id="347" r:id="rId5"/>
    <p:sldId id="263" r:id="rId6"/>
    <p:sldId id="264" r:id="rId7"/>
    <p:sldId id="349" r:id="rId8"/>
    <p:sldId id="350" r:id="rId9"/>
    <p:sldId id="348" r:id="rId10"/>
    <p:sldId id="266" r:id="rId11"/>
    <p:sldId id="351" r:id="rId12"/>
    <p:sldId id="352" r:id="rId13"/>
    <p:sldId id="276" r:id="rId14"/>
    <p:sldId id="270" r:id="rId15"/>
    <p:sldId id="353" r:id="rId16"/>
    <p:sldId id="354" r:id="rId17"/>
  </p:sldIdLst>
  <p:sldSz cx="9144000" cy="5143500" type="screen16x9"/>
  <p:notesSz cx="6858000" cy="9144000"/>
  <p:embeddedFontLst>
    <p:embeddedFont>
      <p:font typeface="Montserrat" panose="00000500000000000000" pitchFamily="2" charset="0"/>
      <p:regular r:id="rId19"/>
      <p:bold r:id="rId20"/>
      <p:italic r:id="rId21"/>
      <p:boldItalic r:id="rId22"/>
    </p:embeddedFont>
    <p:embeddedFont>
      <p:font typeface="Vidaloka" panose="020B060402020202020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6E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B23ACEE-A3B1-4B9B-8CF2-8676588741B8}">
  <a:tblStyle styleId="{0B23ACEE-A3B1-4B9B-8CF2-8676588741B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802" autoAdjust="0"/>
  </p:normalViewPr>
  <p:slideViewPr>
    <p:cSldViewPr snapToGrid="0">
      <p:cViewPr varScale="1">
        <p:scale>
          <a:sx n="120" d="100"/>
          <a:sy n="120" d="100"/>
        </p:scale>
        <p:origin x="3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8823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3653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cc7554a049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cc7554a049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cc7554a049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cc7554a049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06875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3902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05aad17dc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05aad17dc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456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9478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6879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3248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1">
  <p:cSld name="Table of contents 1">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7200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4"/>
          <p:cNvSpPr txBox="1">
            <a:spLocks noGrp="1"/>
          </p:cNvSpPr>
          <p:nvPr>
            <p:ph type="title" idx="2" hasCustomPrompt="1"/>
          </p:nvPr>
        </p:nvSpPr>
        <p:spPr>
          <a:xfrm>
            <a:off x="14826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a:spLocks noGrp="1"/>
          </p:cNvSpPr>
          <p:nvPr>
            <p:ph type="subTitle" idx="1"/>
          </p:nvPr>
        </p:nvSpPr>
        <p:spPr>
          <a:xfrm>
            <a:off x="720000" y="2081199"/>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4"/>
          <p:cNvSpPr txBox="1">
            <a:spLocks noGrp="1"/>
          </p:cNvSpPr>
          <p:nvPr>
            <p:ph type="title" idx="3"/>
          </p:nvPr>
        </p:nvSpPr>
        <p:spPr>
          <a:xfrm>
            <a:off x="34038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4"/>
          <p:cNvSpPr txBox="1">
            <a:spLocks noGrp="1"/>
          </p:cNvSpPr>
          <p:nvPr>
            <p:ph type="title" idx="4" hasCustomPrompt="1"/>
          </p:nvPr>
        </p:nvSpPr>
        <p:spPr>
          <a:xfrm>
            <a:off x="41664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a:spLocks noGrp="1"/>
          </p:cNvSpPr>
          <p:nvPr>
            <p:ph type="subTitle" idx="5"/>
          </p:nvPr>
        </p:nvSpPr>
        <p:spPr>
          <a:xfrm>
            <a:off x="34038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4"/>
          <p:cNvSpPr txBox="1">
            <a:spLocks noGrp="1"/>
          </p:cNvSpPr>
          <p:nvPr>
            <p:ph type="title" idx="6"/>
          </p:nvPr>
        </p:nvSpPr>
        <p:spPr>
          <a:xfrm>
            <a:off x="60876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 name="Google Shape;97;p14"/>
          <p:cNvSpPr txBox="1">
            <a:spLocks noGrp="1"/>
          </p:cNvSpPr>
          <p:nvPr>
            <p:ph type="title" idx="7" hasCustomPrompt="1"/>
          </p:nvPr>
        </p:nvSpPr>
        <p:spPr>
          <a:xfrm>
            <a:off x="68502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a:spLocks noGrp="1"/>
          </p:cNvSpPr>
          <p:nvPr>
            <p:ph type="subTitle" idx="8"/>
          </p:nvPr>
        </p:nvSpPr>
        <p:spPr>
          <a:xfrm>
            <a:off x="60876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4"/>
          <p:cNvSpPr txBox="1">
            <a:spLocks noGrp="1"/>
          </p:cNvSpPr>
          <p:nvPr>
            <p:ph type="title" idx="9"/>
          </p:nvPr>
        </p:nvSpPr>
        <p:spPr>
          <a:xfrm>
            <a:off x="7200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0" name="Google Shape;100;p14"/>
          <p:cNvSpPr txBox="1">
            <a:spLocks noGrp="1"/>
          </p:cNvSpPr>
          <p:nvPr>
            <p:ph type="title" idx="13" hasCustomPrompt="1"/>
          </p:nvPr>
        </p:nvSpPr>
        <p:spPr>
          <a:xfrm>
            <a:off x="14826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a:spLocks noGrp="1"/>
          </p:cNvSpPr>
          <p:nvPr>
            <p:ph type="subTitle" idx="14"/>
          </p:nvPr>
        </p:nvSpPr>
        <p:spPr>
          <a:xfrm>
            <a:off x="7200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2" name="Google Shape;102;p14"/>
          <p:cNvSpPr txBox="1">
            <a:spLocks noGrp="1"/>
          </p:cNvSpPr>
          <p:nvPr>
            <p:ph type="title" idx="15"/>
          </p:nvPr>
        </p:nvSpPr>
        <p:spPr>
          <a:xfrm>
            <a:off x="34038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14"/>
          <p:cNvSpPr txBox="1">
            <a:spLocks noGrp="1"/>
          </p:cNvSpPr>
          <p:nvPr>
            <p:ph type="title" idx="16" hasCustomPrompt="1"/>
          </p:nvPr>
        </p:nvSpPr>
        <p:spPr>
          <a:xfrm>
            <a:off x="41664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a:spLocks noGrp="1"/>
          </p:cNvSpPr>
          <p:nvPr>
            <p:ph type="subTitle" idx="17"/>
          </p:nvPr>
        </p:nvSpPr>
        <p:spPr>
          <a:xfrm>
            <a:off x="34038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4"/>
          <p:cNvSpPr txBox="1">
            <a:spLocks noGrp="1"/>
          </p:cNvSpPr>
          <p:nvPr>
            <p:ph type="title" idx="18"/>
          </p:nvPr>
        </p:nvSpPr>
        <p:spPr>
          <a:xfrm>
            <a:off x="60876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14"/>
          <p:cNvSpPr txBox="1">
            <a:spLocks noGrp="1"/>
          </p:cNvSpPr>
          <p:nvPr>
            <p:ph type="title" idx="19" hasCustomPrompt="1"/>
          </p:nvPr>
        </p:nvSpPr>
        <p:spPr>
          <a:xfrm>
            <a:off x="68502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a:spLocks noGrp="1"/>
          </p:cNvSpPr>
          <p:nvPr>
            <p:ph type="subTitle" idx="20"/>
          </p:nvPr>
        </p:nvSpPr>
        <p:spPr>
          <a:xfrm>
            <a:off x="60876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14"/>
          <p:cNvSpPr txBox="1">
            <a:spLocks noGrp="1"/>
          </p:cNvSpPr>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09" name="Google Shape;109;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0" name="Google Shape;110;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1" name="Google Shape;111;p1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12" name="Google Shape;112;p1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882844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366272"/>
            <a:ext cx="37149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339163"/>
            <a:ext cx="1650900" cy="978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713225" y="445025"/>
            <a:ext cx="56811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5"/>
          <p:cNvSpPr txBox="1">
            <a:spLocks noGrp="1"/>
          </p:cNvSpPr>
          <p:nvPr>
            <p:ph type="subTitle" idx="1"/>
          </p:nvPr>
        </p:nvSpPr>
        <p:spPr>
          <a:xfrm>
            <a:off x="50389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2" name="Google Shape;32;p5"/>
          <p:cNvSpPr txBox="1">
            <a:spLocks noGrp="1"/>
          </p:cNvSpPr>
          <p:nvPr>
            <p:ph type="subTitle" idx="2"/>
          </p:nvPr>
        </p:nvSpPr>
        <p:spPr>
          <a:xfrm>
            <a:off x="50389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 name="Google Shape;33;p5"/>
          <p:cNvSpPr txBox="1">
            <a:spLocks noGrp="1"/>
          </p:cNvSpPr>
          <p:nvPr>
            <p:ph type="subTitle" idx="3"/>
          </p:nvPr>
        </p:nvSpPr>
        <p:spPr>
          <a:xfrm>
            <a:off x="16931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4" name="Google Shape;34;p5"/>
          <p:cNvSpPr txBox="1">
            <a:spLocks noGrp="1"/>
          </p:cNvSpPr>
          <p:nvPr>
            <p:ph type="subTitle" idx="4"/>
          </p:nvPr>
        </p:nvSpPr>
        <p:spPr>
          <a:xfrm>
            <a:off x="16931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5" name="Google Shape;35;p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6" name="Google Shape;36;p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7" name="Google Shape;37;p5"/>
          <p:cNvCxnSpPr/>
          <p:nvPr/>
        </p:nvCxnSpPr>
        <p:spPr>
          <a:xfrm flipH="1">
            <a:off x="6935750" y="3931325"/>
            <a:ext cx="2549400" cy="13545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_13">
    <p:spTree>
      <p:nvGrpSpPr>
        <p:cNvPr id="1" name="Shape 125"/>
        <p:cNvGrpSpPr/>
        <p:nvPr/>
      </p:nvGrpSpPr>
      <p:grpSpPr>
        <a:xfrm>
          <a:off x="0" y="0"/>
          <a:ext cx="0" cy="0"/>
          <a:chOff x="0" y="0"/>
          <a:chExt cx="0" cy="0"/>
        </a:xfrm>
      </p:grpSpPr>
      <p:sp>
        <p:nvSpPr>
          <p:cNvPr id="126" name="Google Shape;126;p17"/>
          <p:cNvSpPr txBox="1">
            <a:spLocks noGrp="1"/>
          </p:cNvSpPr>
          <p:nvPr>
            <p:ph type="subTitle" idx="1"/>
          </p:nvPr>
        </p:nvSpPr>
        <p:spPr>
          <a:xfrm>
            <a:off x="264840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127" name="Google Shape;127;p17"/>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cxnSp>
        <p:nvCxnSpPr>
          <p:cNvPr id="128" name="Google Shape;128;p1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9" name="Google Shape;129;p1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0" name="Google Shape;130;p1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1" name="Google Shape;131;p1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1994850" y="1482825"/>
            <a:ext cx="5154300" cy="12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9000"/>
              <a:buNone/>
              <a:defRPr sz="90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a:endParaRPr/>
          </a:p>
        </p:txBody>
      </p:sp>
      <p:sp>
        <p:nvSpPr>
          <p:cNvPr id="134" name="Google Shape;134;p18"/>
          <p:cNvSpPr txBox="1">
            <a:spLocks noGrp="1"/>
          </p:cNvSpPr>
          <p:nvPr>
            <p:ph type="subTitle" idx="1"/>
          </p:nvPr>
        </p:nvSpPr>
        <p:spPr>
          <a:xfrm>
            <a:off x="2299500" y="2972150"/>
            <a:ext cx="4545000" cy="5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cxnSp>
        <p:nvCxnSpPr>
          <p:cNvPr id="135" name="Google Shape;135;p1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6" name="Google Shape;136;p1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56" name="Google Shape;156;p2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7" name="Google Shape;157;p2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8" name="Google Shape;158;p21"/>
          <p:cNvCxnSpPr/>
          <p:nvPr/>
        </p:nvCxnSpPr>
        <p:spPr>
          <a:xfrm>
            <a:off x="7207350" y="-153175"/>
            <a:ext cx="2120400" cy="12738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8" r:id="rId5"/>
    <p:sldLayoutId id="2147483663" r:id="rId6"/>
    <p:sldLayoutId id="2147483664" r:id="rId7"/>
    <p:sldLayoutId id="2147483667" r:id="rId8"/>
    <p:sldLayoutId id="2147483696" r:id="rId9"/>
    <p:sldLayoutId id="2147483697" r:id="rId10"/>
    <p:sldLayoutId id="2147483698" r:id="rId11"/>
    <p:sldLayoutId id="2147483699" r:id="rId12"/>
    <p:sldLayoutId id="214748370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18.png"/><Relationship Id="rId4" Type="http://schemas.openxmlformats.org/officeDocument/2006/relationships/image" Target="../media/image9.sv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742212" y="1473200"/>
            <a:ext cx="7659575" cy="190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Bank Churn Analysis Presentation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911150" y="397772"/>
            <a:ext cx="4657800" cy="5674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Logistics Regression</a:t>
            </a:r>
            <a:endParaRPr sz="3000" dirty="0"/>
          </a:p>
        </p:txBody>
      </p:sp>
      <p:sp>
        <p:nvSpPr>
          <p:cNvPr id="574" name="Google Shape;574;p69"/>
          <p:cNvSpPr txBox="1">
            <a:spLocks noGrp="1"/>
          </p:cNvSpPr>
          <p:nvPr>
            <p:ph type="subTitle" idx="1"/>
          </p:nvPr>
        </p:nvSpPr>
        <p:spPr>
          <a:xfrm>
            <a:off x="405450" y="1063724"/>
            <a:ext cx="3366450" cy="345112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100" b="1" dirty="0">
                <a:solidFill>
                  <a:schemeClr val="tx1">
                    <a:lumMod val="95000"/>
                    <a:lumOff val="5000"/>
                  </a:schemeClr>
                </a:solidFill>
              </a:rPr>
              <a:t>Optimal Model Confusion Matrix Explained</a:t>
            </a:r>
          </a:p>
          <a:p>
            <a:pPr marL="0" lvl="0" indent="0" algn="ctr" rtl="0">
              <a:spcBef>
                <a:spcPts val="0"/>
              </a:spcBef>
              <a:spcAft>
                <a:spcPts val="0"/>
              </a:spcAft>
              <a:buClr>
                <a:schemeClr val="dk1"/>
              </a:buClr>
              <a:buSzPts val="1100"/>
              <a:buFont typeface="Arial"/>
              <a:buNone/>
            </a:pPr>
            <a:endParaRPr lang="en-US" sz="1100" b="1" dirty="0">
              <a:solidFill>
                <a:schemeClr val="dk1"/>
              </a:solidFill>
            </a:endParaRPr>
          </a:p>
          <a:p>
            <a:pPr marL="0" lvl="0" indent="0" rtl="0">
              <a:spcBef>
                <a:spcPts val="0"/>
              </a:spcBef>
              <a:spcAft>
                <a:spcPts val="0"/>
              </a:spcAft>
              <a:buClr>
                <a:schemeClr val="dk1"/>
              </a:buClr>
              <a:buSzPts val="1100"/>
              <a:buFont typeface="Arial"/>
              <a:buNone/>
            </a:pPr>
            <a:r>
              <a:rPr lang="en-US" sz="1100" b="1" dirty="0">
                <a:solidFill>
                  <a:schemeClr val="dk1"/>
                </a:solidFill>
              </a:rPr>
              <a:t>True Negatives (37,398 customers): </a:t>
            </a:r>
            <a:r>
              <a:rPr lang="en-US" sz="1100" dirty="0">
                <a:solidFill>
                  <a:schemeClr val="dk1"/>
                </a:solidFill>
              </a:rPr>
              <a:t>This figure represents customers who the model correctly predicted would stay with the bank.</a:t>
            </a:r>
          </a:p>
          <a:p>
            <a:pPr marL="0" lvl="0" indent="0" rtl="0">
              <a:spcBef>
                <a:spcPts val="0"/>
              </a:spcBef>
              <a:spcAft>
                <a:spcPts val="0"/>
              </a:spcAft>
              <a:buClr>
                <a:schemeClr val="dk1"/>
              </a:buClr>
              <a:buSzPts val="1100"/>
              <a:buFont typeface="Arial"/>
              <a:buNone/>
            </a:pPr>
            <a:endParaRPr lang="en-US" sz="1100" dirty="0">
              <a:solidFill>
                <a:schemeClr val="dk1"/>
              </a:solidFill>
            </a:endParaRPr>
          </a:p>
          <a:p>
            <a:pPr marL="0" lvl="0" indent="0" rtl="0">
              <a:spcBef>
                <a:spcPts val="0"/>
              </a:spcBef>
              <a:spcAft>
                <a:spcPts val="0"/>
              </a:spcAft>
              <a:buClr>
                <a:schemeClr val="dk1"/>
              </a:buClr>
              <a:buSzPts val="1100"/>
              <a:buFont typeface="Arial"/>
              <a:buNone/>
            </a:pPr>
            <a:r>
              <a:rPr lang="en-US" sz="1100" b="1" dirty="0">
                <a:solidFill>
                  <a:schemeClr val="dk1"/>
                </a:solidFill>
              </a:rPr>
              <a:t>False Positives (1,681 customers): </a:t>
            </a:r>
            <a:r>
              <a:rPr lang="en-US" sz="1100" dirty="0">
                <a:solidFill>
                  <a:schemeClr val="dk1"/>
                </a:solidFill>
              </a:rPr>
              <a:t>This number refers to customers whom the model incorrectly predicted would leave, but they actually stayed.</a:t>
            </a:r>
          </a:p>
          <a:p>
            <a:pPr marL="0" lvl="0" indent="0" rtl="0">
              <a:spcBef>
                <a:spcPts val="0"/>
              </a:spcBef>
              <a:spcAft>
                <a:spcPts val="0"/>
              </a:spcAft>
              <a:buClr>
                <a:schemeClr val="dk1"/>
              </a:buClr>
              <a:buSzPts val="1100"/>
              <a:buFont typeface="Arial"/>
              <a:buNone/>
            </a:pPr>
            <a:endParaRPr lang="en-US" sz="1100" dirty="0">
              <a:solidFill>
                <a:schemeClr val="dk1"/>
              </a:solidFill>
            </a:endParaRPr>
          </a:p>
          <a:p>
            <a:pPr marL="0" lvl="0" indent="0" rtl="0">
              <a:spcBef>
                <a:spcPts val="0"/>
              </a:spcBef>
              <a:spcAft>
                <a:spcPts val="0"/>
              </a:spcAft>
              <a:buClr>
                <a:schemeClr val="dk1"/>
              </a:buClr>
              <a:buSzPts val="1100"/>
              <a:buFont typeface="Arial"/>
              <a:buNone/>
            </a:pPr>
            <a:r>
              <a:rPr lang="en-US" sz="1100" b="1" dirty="0">
                <a:solidFill>
                  <a:schemeClr val="dk1"/>
                </a:solidFill>
              </a:rPr>
              <a:t>False Negatives (6,432 customers): </a:t>
            </a:r>
            <a:r>
              <a:rPr lang="en-US" sz="1100" dirty="0">
                <a:solidFill>
                  <a:schemeClr val="dk1"/>
                </a:solidFill>
              </a:rPr>
              <a:t>These are customers whom the model incorrectly predicted would stay, but they ended up leaving the bank.</a:t>
            </a:r>
          </a:p>
          <a:p>
            <a:pPr marL="0" lvl="0" indent="0" rtl="0">
              <a:spcBef>
                <a:spcPts val="0"/>
              </a:spcBef>
              <a:spcAft>
                <a:spcPts val="0"/>
              </a:spcAft>
              <a:buClr>
                <a:schemeClr val="dk1"/>
              </a:buClr>
              <a:buSzPts val="1100"/>
              <a:buFont typeface="Arial"/>
              <a:buNone/>
            </a:pPr>
            <a:endParaRPr lang="en-US" sz="1100" dirty="0">
              <a:solidFill>
                <a:schemeClr val="dk1"/>
              </a:solidFill>
            </a:endParaRPr>
          </a:p>
          <a:p>
            <a:pPr marL="0" lvl="0" indent="0" rtl="0">
              <a:spcBef>
                <a:spcPts val="0"/>
              </a:spcBef>
              <a:spcAft>
                <a:spcPts val="0"/>
              </a:spcAft>
              <a:buClr>
                <a:schemeClr val="dk1"/>
              </a:buClr>
              <a:buSzPts val="1100"/>
              <a:buFont typeface="Arial"/>
              <a:buNone/>
            </a:pPr>
            <a:r>
              <a:rPr lang="en-US" sz="1100" b="1" dirty="0">
                <a:solidFill>
                  <a:schemeClr val="dk1"/>
                </a:solidFill>
              </a:rPr>
              <a:t>True Positives (3,991 customers): </a:t>
            </a:r>
            <a:r>
              <a:rPr lang="en-US" sz="1100" dirty="0">
                <a:solidFill>
                  <a:schemeClr val="dk1"/>
                </a:solidFill>
              </a:rPr>
              <a:t>This represents customers who the model correctly predicted would leave the bank, and they did.</a:t>
            </a:r>
          </a:p>
          <a:p>
            <a:pPr marL="0" lvl="0" indent="0" rtl="0">
              <a:spcBef>
                <a:spcPts val="0"/>
              </a:spcBef>
              <a:spcAft>
                <a:spcPts val="0"/>
              </a:spcAft>
              <a:buClr>
                <a:schemeClr val="dk1"/>
              </a:buClr>
              <a:buSzPts val="1100"/>
              <a:buFont typeface="Arial"/>
              <a:buNone/>
            </a:pPr>
            <a:endParaRPr lang="en-US" sz="1100" dirty="0">
              <a:solidFill>
                <a:schemeClr val="dk1"/>
              </a:solidFill>
            </a:endParaRPr>
          </a:p>
        </p:txBody>
      </p:sp>
      <p:sp>
        <p:nvSpPr>
          <p:cNvPr id="4" name="Google Shape;574;p69">
            <a:extLst>
              <a:ext uri="{FF2B5EF4-FFF2-40B4-BE49-F238E27FC236}">
                <a16:creationId xmlns:a16="http://schemas.microsoft.com/office/drawing/2014/main" id="{2CC34CF4-3FFC-F8B9-74A0-B36A3AC6D173}"/>
              </a:ext>
            </a:extLst>
          </p:cNvPr>
          <p:cNvSpPr txBox="1">
            <a:spLocks/>
          </p:cNvSpPr>
          <p:nvPr/>
        </p:nvSpPr>
        <p:spPr>
          <a:xfrm>
            <a:off x="4526600" y="1063724"/>
            <a:ext cx="3366450" cy="34511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lgn="ctr">
              <a:buClr>
                <a:schemeClr val="dk1"/>
              </a:buClr>
              <a:buSzPts val="1100"/>
              <a:buFont typeface="Arial"/>
              <a:buNone/>
            </a:pPr>
            <a:r>
              <a:rPr lang="en-US" sz="1100" b="1" dirty="0">
                <a:solidFill>
                  <a:schemeClr val="dk1"/>
                </a:solidFill>
              </a:rPr>
              <a:t>Decision Model Confusion Matrix Explained</a:t>
            </a:r>
          </a:p>
          <a:p>
            <a:pPr marL="0" indent="0" algn="ctr">
              <a:buClr>
                <a:schemeClr val="dk1"/>
              </a:buClr>
              <a:buSzPts val="1100"/>
              <a:buFont typeface="Arial"/>
              <a:buNone/>
            </a:pPr>
            <a:endParaRPr lang="en-US" sz="1100" b="1" dirty="0">
              <a:solidFill>
                <a:schemeClr val="dk1"/>
              </a:solidFill>
            </a:endParaRPr>
          </a:p>
          <a:p>
            <a:pPr marL="0" indent="0">
              <a:buClr>
                <a:schemeClr val="dk1"/>
              </a:buClr>
              <a:buSzPts val="1100"/>
              <a:buFont typeface="Arial"/>
              <a:buNone/>
            </a:pPr>
            <a:r>
              <a:rPr lang="en-US" sz="1100" b="1" dirty="0">
                <a:solidFill>
                  <a:schemeClr val="dk1"/>
                </a:solidFill>
              </a:rPr>
              <a:t>True Negatives (26,361 customers): </a:t>
            </a:r>
            <a:r>
              <a:rPr lang="en-US" sz="1100" dirty="0">
                <a:solidFill>
                  <a:schemeClr val="dk1"/>
                </a:solidFill>
              </a:rPr>
              <a:t>The model predicted these customers would stay with the bank, and they did.</a:t>
            </a:r>
          </a:p>
          <a:p>
            <a:pPr marL="0" indent="0">
              <a:buClr>
                <a:schemeClr val="dk1"/>
              </a:buClr>
              <a:buSzPts val="1100"/>
              <a:buFont typeface="Arial"/>
              <a:buNone/>
            </a:pPr>
            <a:endParaRPr lang="en-US" sz="1100" dirty="0">
              <a:solidFill>
                <a:schemeClr val="dk1"/>
              </a:solidFill>
            </a:endParaRPr>
          </a:p>
          <a:p>
            <a:pPr marL="0" indent="0">
              <a:buClr>
                <a:schemeClr val="dk1"/>
              </a:buClr>
              <a:buSzPts val="1100"/>
              <a:buFont typeface="Arial"/>
              <a:buNone/>
            </a:pPr>
            <a:r>
              <a:rPr lang="en-US" sz="1100" b="1" dirty="0">
                <a:solidFill>
                  <a:schemeClr val="dk1"/>
                </a:solidFill>
              </a:rPr>
              <a:t>False Positives (12,718 customers): </a:t>
            </a:r>
            <a:r>
              <a:rPr lang="en-US" sz="1100" dirty="0">
                <a:solidFill>
                  <a:schemeClr val="dk1"/>
                </a:solidFill>
              </a:rPr>
              <a:t>The model thought these customers were going to leave, but they stayed.</a:t>
            </a:r>
          </a:p>
          <a:p>
            <a:pPr marL="0" indent="0">
              <a:buClr>
                <a:schemeClr val="dk1"/>
              </a:buClr>
              <a:buSzPts val="1100"/>
              <a:buFont typeface="Arial"/>
              <a:buNone/>
            </a:pPr>
            <a:endParaRPr lang="en-US" sz="1100" dirty="0">
              <a:solidFill>
                <a:schemeClr val="dk1"/>
              </a:solidFill>
            </a:endParaRPr>
          </a:p>
          <a:p>
            <a:pPr marL="0" indent="0">
              <a:buClr>
                <a:schemeClr val="dk1"/>
              </a:buClr>
              <a:buSzPts val="1100"/>
              <a:buFont typeface="Arial"/>
              <a:buNone/>
            </a:pPr>
            <a:r>
              <a:rPr lang="en-US" sz="1100" b="1" dirty="0">
                <a:solidFill>
                  <a:schemeClr val="dk1"/>
                </a:solidFill>
              </a:rPr>
              <a:t>False Negatives (2,033 customers): </a:t>
            </a:r>
            <a:r>
              <a:rPr lang="en-US" sz="1100" dirty="0">
                <a:solidFill>
                  <a:schemeClr val="dk1"/>
                </a:solidFill>
              </a:rPr>
              <a:t>These are the customers that the model predicted would stay, but they actually left.</a:t>
            </a:r>
          </a:p>
          <a:p>
            <a:pPr marL="0" indent="0">
              <a:buClr>
                <a:schemeClr val="dk1"/>
              </a:buClr>
              <a:buSzPts val="1100"/>
              <a:buFont typeface="Arial"/>
              <a:buNone/>
            </a:pPr>
            <a:endParaRPr lang="en-US" sz="1100" dirty="0">
              <a:solidFill>
                <a:schemeClr val="dk1"/>
              </a:solidFill>
            </a:endParaRPr>
          </a:p>
          <a:p>
            <a:pPr marL="0" indent="0">
              <a:buClr>
                <a:schemeClr val="dk1"/>
              </a:buClr>
              <a:buSzPts val="1100"/>
              <a:buFont typeface="Arial"/>
              <a:buNone/>
            </a:pPr>
            <a:r>
              <a:rPr lang="en-US" sz="1100" b="1" dirty="0">
                <a:solidFill>
                  <a:schemeClr val="dk1"/>
                </a:solidFill>
              </a:rPr>
              <a:t>True Positives (8,390 customers): </a:t>
            </a:r>
            <a:r>
              <a:rPr lang="en-US" sz="1100" dirty="0">
                <a:solidFill>
                  <a:schemeClr val="dk1"/>
                </a:solidFill>
              </a:rPr>
              <a:t>The model was correct in predicting these customers would leave.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228591" y="1892312"/>
            <a:ext cx="3719724" cy="2566912"/>
          </a:xfrm>
          <a:prstGeom prst="rect">
            <a:avLst/>
          </a:prstGeom>
        </p:spPr>
        <p:txBody>
          <a:bodyPr spcFirstLastPara="1" wrap="square" lIns="91425" tIns="91425" rIns="91425" bIns="91425" anchor="t" anchorCtr="0">
            <a:noAutofit/>
          </a:bodyPr>
          <a:lstStyle/>
          <a:p>
            <a:pPr marL="285750" indent="-285750">
              <a:lnSpc>
                <a:spcPct val="150000"/>
              </a:lnSpc>
              <a:buClr>
                <a:schemeClr val="dk1"/>
              </a:buClr>
              <a:buSzPts val="1100"/>
            </a:pPr>
            <a:r>
              <a:rPr lang="en-US" dirty="0">
                <a:solidFill>
                  <a:schemeClr val="dk1"/>
                </a:solidFill>
              </a:rPr>
              <a:t>Dataset: 165,004 observations</a:t>
            </a:r>
          </a:p>
          <a:p>
            <a:pPr marL="285750" indent="-285750">
              <a:lnSpc>
                <a:spcPct val="150000"/>
              </a:lnSpc>
              <a:buClr>
                <a:schemeClr val="dk1"/>
              </a:buClr>
              <a:buSzPts val="1100"/>
            </a:pPr>
            <a:r>
              <a:rPr lang="en-US" dirty="0">
                <a:solidFill>
                  <a:schemeClr val="dk1"/>
                </a:solidFill>
              </a:rPr>
              <a:t>Split: 70% training, 30% testing</a:t>
            </a:r>
          </a:p>
          <a:p>
            <a:pPr marL="285750" indent="-285750">
              <a:lnSpc>
                <a:spcPct val="150000"/>
              </a:lnSpc>
              <a:buClr>
                <a:schemeClr val="dk1"/>
              </a:buClr>
              <a:buSzPts val="1100"/>
            </a:pPr>
            <a:r>
              <a:rPr lang="en-US" dirty="0">
                <a:solidFill>
                  <a:schemeClr val="dk1"/>
                </a:solidFill>
              </a:rPr>
              <a:t>Chosen method: Standard scaled standardization</a:t>
            </a:r>
            <a:endParaRPr dirty="0"/>
          </a:p>
        </p:txBody>
      </p:sp>
      <p:sp>
        <p:nvSpPr>
          <p:cNvPr id="554" name="Google Shape;554;p66"/>
          <p:cNvSpPr txBox="1">
            <a:spLocks noGrp="1"/>
          </p:cNvSpPr>
          <p:nvPr>
            <p:ph type="title"/>
          </p:nvPr>
        </p:nvSpPr>
        <p:spPr>
          <a:xfrm>
            <a:off x="452204" y="558435"/>
            <a:ext cx="377689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Analysis: Random Forest</a:t>
            </a:r>
            <a:endParaRPr dirty="0"/>
          </a:p>
        </p:txBody>
      </p:sp>
      <p:grpSp>
        <p:nvGrpSpPr>
          <p:cNvPr id="6" name="Group 5">
            <a:extLst>
              <a:ext uri="{FF2B5EF4-FFF2-40B4-BE49-F238E27FC236}">
                <a16:creationId xmlns:a16="http://schemas.microsoft.com/office/drawing/2014/main" id="{E6F074EC-1C76-AE5A-BAD7-1C130623330D}"/>
              </a:ext>
            </a:extLst>
          </p:cNvPr>
          <p:cNvGrpSpPr/>
          <p:nvPr/>
        </p:nvGrpSpPr>
        <p:grpSpPr>
          <a:xfrm>
            <a:off x="4292928" y="663349"/>
            <a:ext cx="4742757" cy="4112233"/>
            <a:chOff x="4292928" y="663349"/>
            <a:chExt cx="4742757" cy="4112233"/>
          </a:xfrm>
        </p:grpSpPr>
        <p:grpSp>
          <p:nvGrpSpPr>
            <p:cNvPr id="5" name="Group 4">
              <a:extLst>
                <a:ext uri="{FF2B5EF4-FFF2-40B4-BE49-F238E27FC236}">
                  <a16:creationId xmlns:a16="http://schemas.microsoft.com/office/drawing/2014/main" id="{1F443723-0F65-27CC-E71F-7ED769BC8B09}"/>
                </a:ext>
              </a:extLst>
            </p:cNvPr>
            <p:cNvGrpSpPr/>
            <p:nvPr/>
          </p:nvGrpSpPr>
          <p:grpSpPr>
            <a:xfrm>
              <a:off x="4292928" y="663349"/>
              <a:ext cx="4606752" cy="1623930"/>
              <a:chOff x="4292928" y="663349"/>
              <a:chExt cx="4606752" cy="1623930"/>
            </a:xfrm>
          </p:grpSpPr>
          <p:grpSp>
            <p:nvGrpSpPr>
              <p:cNvPr id="34" name="Group 33">
                <a:extLst>
                  <a:ext uri="{FF2B5EF4-FFF2-40B4-BE49-F238E27FC236}">
                    <a16:creationId xmlns:a16="http://schemas.microsoft.com/office/drawing/2014/main" id="{018976C3-8B7B-D9B3-CF5F-9D241CCC3AC4}"/>
                  </a:ext>
                </a:extLst>
              </p:cNvPr>
              <p:cNvGrpSpPr/>
              <p:nvPr/>
            </p:nvGrpSpPr>
            <p:grpSpPr>
              <a:xfrm>
                <a:off x="7336423" y="1014020"/>
                <a:ext cx="1563257" cy="547605"/>
                <a:chOff x="7336423" y="1257382"/>
                <a:chExt cx="1563257" cy="547605"/>
              </a:xfrm>
            </p:grpSpPr>
            <p:sp>
              <p:nvSpPr>
                <p:cNvPr id="30" name="TextBox 29">
                  <a:extLst>
                    <a:ext uri="{FF2B5EF4-FFF2-40B4-BE49-F238E27FC236}">
                      <a16:creationId xmlns:a16="http://schemas.microsoft.com/office/drawing/2014/main" id="{5624C8D2-9FA1-A526-FE24-47A84C283088}"/>
                    </a:ext>
                  </a:extLst>
                </p:cNvPr>
                <p:cNvSpPr txBox="1"/>
                <p:nvPr/>
              </p:nvSpPr>
              <p:spPr>
                <a:xfrm>
                  <a:off x="7942608" y="1257382"/>
                  <a:ext cx="957072" cy="523220"/>
                </a:xfrm>
                <a:prstGeom prst="rect">
                  <a:avLst/>
                </a:prstGeom>
                <a:noFill/>
              </p:spPr>
              <p:txBody>
                <a:bodyPr wrap="square" rtlCol="0">
                  <a:spAutoFit/>
                </a:bodyPr>
                <a:lstStyle/>
                <a:p>
                  <a:pPr algn="ctr"/>
                  <a:r>
                    <a:rPr lang="en-US" b="1" dirty="0">
                      <a:solidFill>
                        <a:srgbClr val="002060"/>
                      </a:solidFill>
                    </a:rPr>
                    <a:t>Optimal Model</a:t>
                  </a:r>
                </a:p>
              </p:txBody>
            </p:sp>
            <p:pic>
              <p:nvPicPr>
                <p:cNvPr id="31" name="Graphic 30" descr="Arrow Right with solid fill">
                  <a:extLst>
                    <a:ext uri="{FF2B5EF4-FFF2-40B4-BE49-F238E27FC236}">
                      <a16:creationId xmlns:a16="http://schemas.microsoft.com/office/drawing/2014/main" id="{30E0A5A1-D783-E697-4755-D96D30EC1D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7336423" y="1281767"/>
                  <a:ext cx="658368" cy="523220"/>
                </a:xfrm>
                <a:prstGeom prst="rect">
                  <a:avLst/>
                </a:prstGeom>
              </p:spPr>
            </p:pic>
          </p:grpSp>
          <p:grpSp>
            <p:nvGrpSpPr>
              <p:cNvPr id="2" name="Group 1">
                <a:extLst>
                  <a:ext uri="{FF2B5EF4-FFF2-40B4-BE49-F238E27FC236}">
                    <a16:creationId xmlns:a16="http://schemas.microsoft.com/office/drawing/2014/main" id="{F44D08D9-C484-4C57-D3AD-3B68D125364D}"/>
                  </a:ext>
                </a:extLst>
              </p:cNvPr>
              <p:cNvGrpSpPr/>
              <p:nvPr/>
            </p:nvGrpSpPr>
            <p:grpSpPr>
              <a:xfrm>
                <a:off x="4292928" y="663349"/>
                <a:ext cx="2834886" cy="1623930"/>
                <a:chOff x="4292928" y="663349"/>
                <a:chExt cx="2834886" cy="1623930"/>
              </a:xfrm>
            </p:grpSpPr>
            <p:pic>
              <p:nvPicPr>
                <p:cNvPr id="41" name="Picture 40">
                  <a:extLst>
                    <a:ext uri="{FF2B5EF4-FFF2-40B4-BE49-F238E27FC236}">
                      <a16:creationId xmlns:a16="http://schemas.microsoft.com/office/drawing/2014/main" id="{D56AF3AA-B99D-A055-2D01-3EAFA4F7F8E0}"/>
                    </a:ext>
                  </a:extLst>
                </p:cNvPr>
                <p:cNvPicPr>
                  <a:picLocks noChangeAspect="1"/>
                </p:cNvPicPr>
                <p:nvPr/>
              </p:nvPicPr>
              <p:blipFill>
                <a:blip r:embed="rId5"/>
                <a:stretch>
                  <a:fillRect/>
                </a:stretch>
              </p:blipFill>
              <p:spPr>
                <a:xfrm>
                  <a:off x="4292928" y="663349"/>
                  <a:ext cx="2834886" cy="1463167"/>
                </a:xfrm>
                <a:prstGeom prst="rect">
                  <a:avLst/>
                </a:prstGeom>
              </p:spPr>
            </p:pic>
            <p:pic>
              <p:nvPicPr>
                <p:cNvPr id="46" name="Picture 45">
                  <a:extLst>
                    <a:ext uri="{FF2B5EF4-FFF2-40B4-BE49-F238E27FC236}">
                      <a16:creationId xmlns:a16="http://schemas.microsoft.com/office/drawing/2014/main" id="{AC8B978D-C616-14C0-D6B1-A5E497CDAF2B}"/>
                    </a:ext>
                  </a:extLst>
                </p:cNvPr>
                <p:cNvPicPr>
                  <a:picLocks noChangeAspect="1"/>
                </p:cNvPicPr>
                <p:nvPr/>
              </p:nvPicPr>
              <p:blipFill>
                <a:blip r:embed="rId6"/>
                <a:stretch>
                  <a:fillRect/>
                </a:stretch>
              </p:blipFill>
              <p:spPr>
                <a:xfrm>
                  <a:off x="4292928" y="2081521"/>
                  <a:ext cx="1219306" cy="205758"/>
                </a:xfrm>
                <a:prstGeom prst="rect">
                  <a:avLst/>
                </a:prstGeom>
              </p:spPr>
            </p:pic>
          </p:grpSp>
        </p:grpSp>
        <p:grpSp>
          <p:nvGrpSpPr>
            <p:cNvPr id="4" name="Group 3">
              <a:extLst>
                <a:ext uri="{FF2B5EF4-FFF2-40B4-BE49-F238E27FC236}">
                  <a16:creationId xmlns:a16="http://schemas.microsoft.com/office/drawing/2014/main" id="{05B1D3C4-4ED1-05F1-1495-DDFF7CB0C880}"/>
                </a:ext>
              </a:extLst>
            </p:cNvPr>
            <p:cNvGrpSpPr/>
            <p:nvPr/>
          </p:nvGrpSpPr>
          <p:grpSpPr>
            <a:xfrm>
              <a:off x="4292928" y="3121898"/>
              <a:ext cx="4742757" cy="1653684"/>
              <a:chOff x="4292928" y="3121898"/>
              <a:chExt cx="4742757" cy="1653684"/>
            </a:xfrm>
          </p:grpSpPr>
          <p:grpSp>
            <p:nvGrpSpPr>
              <p:cNvPr id="35" name="Group 34">
                <a:extLst>
                  <a:ext uri="{FF2B5EF4-FFF2-40B4-BE49-F238E27FC236}">
                    <a16:creationId xmlns:a16="http://schemas.microsoft.com/office/drawing/2014/main" id="{56907B54-BB66-1B3A-24B2-2C6F1D57581B}"/>
                  </a:ext>
                </a:extLst>
              </p:cNvPr>
              <p:cNvGrpSpPr/>
              <p:nvPr/>
            </p:nvGrpSpPr>
            <p:grpSpPr>
              <a:xfrm>
                <a:off x="7472428" y="3557490"/>
                <a:ext cx="1563257" cy="547605"/>
                <a:chOff x="7339078" y="2988646"/>
                <a:chExt cx="1563257" cy="547605"/>
              </a:xfrm>
            </p:grpSpPr>
            <p:sp>
              <p:nvSpPr>
                <p:cNvPr id="26" name="TextBox 25">
                  <a:extLst>
                    <a:ext uri="{FF2B5EF4-FFF2-40B4-BE49-F238E27FC236}">
                      <a16:creationId xmlns:a16="http://schemas.microsoft.com/office/drawing/2014/main" id="{67AB5D50-C111-2419-6A5D-B48ABB73616A}"/>
                    </a:ext>
                  </a:extLst>
                </p:cNvPr>
                <p:cNvSpPr txBox="1"/>
                <p:nvPr/>
              </p:nvSpPr>
              <p:spPr>
                <a:xfrm>
                  <a:off x="7945263" y="2988646"/>
                  <a:ext cx="957072" cy="523220"/>
                </a:xfrm>
                <a:prstGeom prst="rect">
                  <a:avLst/>
                </a:prstGeom>
                <a:noFill/>
              </p:spPr>
              <p:txBody>
                <a:bodyPr wrap="square" rtlCol="0">
                  <a:spAutoFit/>
                </a:bodyPr>
                <a:lstStyle/>
                <a:p>
                  <a:pPr algn="ctr"/>
                  <a:r>
                    <a:rPr lang="en-US" b="1" dirty="0">
                      <a:solidFill>
                        <a:srgbClr val="2C6E49"/>
                      </a:solidFill>
                    </a:rPr>
                    <a:t>Decision</a:t>
                  </a:r>
                  <a:r>
                    <a:rPr lang="en-US" b="1" dirty="0">
                      <a:solidFill>
                        <a:srgbClr val="002060"/>
                      </a:solidFill>
                    </a:rPr>
                    <a:t> </a:t>
                  </a:r>
                  <a:r>
                    <a:rPr lang="en-US" b="1" dirty="0">
                      <a:solidFill>
                        <a:srgbClr val="2C6E49"/>
                      </a:solidFill>
                    </a:rPr>
                    <a:t>Model</a:t>
                  </a:r>
                </a:p>
              </p:txBody>
            </p:sp>
            <p:pic>
              <p:nvPicPr>
                <p:cNvPr id="27" name="Graphic 26" descr="Arrow Right with solid fill">
                  <a:extLst>
                    <a:ext uri="{FF2B5EF4-FFF2-40B4-BE49-F238E27FC236}">
                      <a16:creationId xmlns:a16="http://schemas.microsoft.com/office/drawing/2014/main" id="{F73A1E65-6C97-6B12-0CCC-DAAE41A0909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0800000">
                  <a:off x="7339078" y="3013031"/>
                  <a:ext cx="658368" cy="523220"/>
                </a:xfrm>
                <a:prstGeom prst="rect">
                  <a:avLst/>
                </a:prstGeom>
              </p:spPr>
            </p:pic>
          </p:grpSp>
          <p:grpSp>
            <p:nvGrpSpPr>
              <p:cNvPr id="3" name="Group 2">
                <a:extLst>
                  <a:ext uri="{FF2B5EF4-FFF2-40B4-BE49-F238E27FC236}">
                    <a16:creationId xmlns:a16="http://schemas.microsoft.com/office/drawing/2014/main" id="{36CA0AAE-3324-D1B2-CD4B-702ED2207ABE}"/>
                  </a:ext>
                </a:extLst>
              </p:cNvPr>
              <p:cNvGrpSpPr/>
              <p:nvPr/>
            </p:nvGrpSpPr>
            <p:grpSpPr>
              <a:xfrm>
                <a:off x="4292928" y="3121898"/>
                <a:ext cx="2834886" cy="1653684"/>
                <a:chOff x="4292928" y="3121898"/>
                <a:chExt cx="2834886" cy="1653684"/>
              </a:xfrm>
            </p:grpSpPr>
            <p:pic>
              <p:nvPicPr>
                <p:cNvPr id="39" name="Picture 38">
                  <a:extLst>
                    <a:ext uri="{FF2B5EF4-FFF2-40B4-BE49-F238E27FC236}">
                      <a16:creationId xmlns:a16="http://schemas.microsoft.com/office/drawing/2014/main" id="{E57D382E-61B4-238E-C68F-C4933D25B168}"/>
                    </a:ext>
                  </a:extLst>
                </p:cNvPr>
                <p:cNvPicPr>
                  <a:picLocks noChangeAspect="1"/>
                </p:cNvPicPr>
                <p:nvPr/>
              </p:nvPicPr>
              <p:blipFill>
                <a:blip r:embed="rId9"/>
                <a:stretch>
                  <a:fillRect/>
                </a:stretch>
              </p:blipFill>
              <p:spPr>
                <a:xfrm>
                  <a:off x="4292928" y="3121898"/>
                  <a:ext cx="2834886" cy="1463167"/>
                </a:xfrm>
                <a:prstGeom prst="rect">
                  <a:avLst/>
                </a:prstGeom>
              </p:spPr>
            </p:pic>
            <p:pic>
              <p:nvPicPr>
                <p:cNvPr id="48" name="Picture 47">
                  <a:extLst>
                    <a:ext uri="{FF2B5EF4-FFF2-40B4-BE49-F238E27FC236}">
                      <a16:creationId xmlns:a16="http://schemas.microsoft.com/office/drawing/2014/main" id="{FB45A0CF-DFF9-1C92-D5F0-3BD11048A4BC}"/>
                    </a:ext>
                  </a:extLst>
                </p:cNvPr>
                <p:cNvPicPr>
                  <a:picLocks noChangeAspect="1"/>
                </p:cNvPicPr>
                <p:nvPr/>
              </p:nvPicPr>
              <p:blipFill>
                <a:blip r:embed="rId10"/>
                <a:stretch>
                  <a:fillRect/>
                </a:stretch>
              </p:blipFill>
              <p:spPr>
                <a:xfrm>
                  <a:off x="4292928" y="4585065"/>
                  <a:ext cx="1150720" cy="190517"/>
                </a:xfrm>
                <a:prstGeom prst="rect">
                  <a:avLst/>
                </a:prstGeom>
              </p:spPr>
            </p:pic>
          </p:grpSp>
        </p:grpSp>
      </p:grpSp>
    </p:spTree>
    <p:extLst>
      <p:ext uri="{BB962C8B-B14F-4D97-AF65-F5344CB8AC3E}">
        <p14:creationId xmlns:p14="http://schemas.microsoft.com/office/powerpoint/2010/main" val="125044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53"/>
                                        </p:tgtEl>
                                        <p:attrNameLst>
                                          <p:attrName>style.visibility</p:attrName>
                                        </p:attrNameLst>
                                      </p:cBhvr>
                                      <p:to>
                                        <p:strVal val="visible"/>
                                      </p:to>
                                    </p:set>
                                    <p:anim calcmode="lin" valueType="num">
                                      <p:cBhvr additive="base">
                                        <p:cTn id="7" dur="1000"/>
                                        <p:tgtEl>
                                          <p:spTgt spid="553"/>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554"/>
                                        </p:tgtEl>
                                        <p:attrNameLst>
                                          <p:attrName>style.visibility</p:attrName>
                                        </p:attrNameLst>
                                      </p:cBhvr>
                                      <p:to>
                                        <p:strVal val="visible"/>
                                      </p:to>
                                    </p:set>
                                    <p:anim calcmode="lin" valueType="num">
                                      <p:cBhvr additive="base">
                                        <p:cTn id="10" dur="1000"/>
                                        <p:tgtEl>
                                          <p:spTgt spid="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911150" y="397772"/>
            <a:ext cx="4657800" cy="5674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Random Forest</a:t>
            </a:r>
            <a:endParaRPr sz="3000" dirty="0"/>
          </a:p>
        </p:txBody>
      </p:sp>
      <p:sp>
        <p:nvSpPr>
          <p:cNvPr id="574" name="Google Shape;574;p69"/>
          <p:cNvSpPr txBox="1">
            <a:spLocks noGrp="1"/>
          </p:cNvSpPr>
          <p:nvPr>
            <p:ph type="subTitle" idx="1"/>
          </p:nvPr>
        </p:nvSpPr>
        <p:spPr>
          <a:xfrm>
            <a:off x="405450" y="1063724"/>
            <a:ext cx="3366450" cy="345112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100" b="1" dirty="0">
                <a:solidFill>
                  <a:schemeClr val="tx1">
                    <a:lumMod val="95000"/>
                    <a:lumOff val="5000"/>
                  </a:schemeClr>
                </a:solidFill>
              </a:rPr>
              <a:t>Optimal Model Confusion Matrix Explained</a:t>
            </a:r>
          </a:p>
          <a:p>
            <a:pPr marL="0" lvl="0" indent="0" algn="ctr" rtl="0">
              <a:spcBef>
                <a:spcPts val="0"/>
              </a:spcBef>
              <a:spcAft>
                <a:spcPts val="0"/>
              </a:spcAft>
              <a:buClr>
                <a:schemeClr val="dk1"/>
              </a:buClr>
              <a:buSzPts val="1100"/>
              <a:buFont typeface="Arial"/>
              <a:buNone/>
            </a:pPr>
            <a:endParaRPr lang="en-US" sz="1100" b="1" dirty="0">
              <a:solidFill>
                <a:schemeClr val="dk1"/>
              </a:solidFill>
            </a:endParaRPr>
          </a:p>
          <a:p>
            <a:pPr marL="0" lvl="0" indent="0" rtl="0">
              <a:spcBef>
                <a:spcPts val="0"/>
              </a:spcBef>
              <a:spcAft>
                <a:spcPts val="0"/>
              </a:spcAft>
              <a:buClr>
                <a:schemeClr val="dk1"/>
              </a:buClr>
              <a:buSzPts val="1100"/>
              <a:buFont typeface="Arial"/>
              <a:buNone/>
            </a:pPr>
            <a:r>
              <a:rPr lang="en-US" sz="1100" b="1" dirty="0">
                <a:solidFill>
                  <a:schemeClr val="dk1"/>
                </a:solidFill>
              </a:rPr>
              <a:t>True Negatives (36,872 customers): </a:t>
            </a:r>
            <a:r>
              <a:rPr lang="en-US" sz="1100" dirty="0">
                <a:solidFill>
                  <a:schemeClr val="dk1"/>
                </a:solidFill>
              </a:rPr>
              <a:t>These customers were happy and stayed with the bank.</a:t>
            </a:r>
          </a:p>
          <a:p>
            <a:pPr marL="0" lvl="0" indent="0" rtl="0">
              <a:spcBef>
                <a:spcPts val="0"/>
              </a:spcBef>
              <a:spcAft>
                <a:spcPts val="0"/>
              </a:spcAft>
              <a:buClr>
                <a:schemeClr val="dk1"/>
              </a:buClr>
              <a:buSzPts val="1100"/>
              <a:buFont typeface="Arial"/>
              <a:buNone/>
            </a:pPr>
            <a:endParaRPr lang="en-US" sz="1100" dirty="0">
              <a:solidFill>
                <a:schemeClr val="dk1"/>
              </a:solidFill>
            </a:endParaRPr>
          </a:p>
          <a:p>
            <a:pPr marL="0" lvl="0" indent="0" rtl="0">
              <a:spcBef>
                <a:spcPts val="0"/>
              </a:spcBef>
              <a:spcAft>
                <a:spcPts val="0"/>
              </a:spcAft>
              <a:buClr>
                <a:schemeClr val="dk1"/>
              </a:buClr>
              <a:buSzPts val="1100"/>
              <a:buFont typeface="Arial"/>
              <a:buNone/>
            </a:pPr>
            <a:r>
              <a:rPr lang="en-US" sz="1100" b="1" dirty="0">
                <a:solidFill>
                  <a:schemeClr val="dk1"/>
                </a:solidFill>
              </a:rPr>
              <a:t>False Positives (2,207 customers): </a:t>
            </a:r>
            <a:r>
              <a:rPr lang="en-US" sz="1100" dirty="0">
                <a:solidFill>
                  <a:schemeClr val="dk1"/>
                </a:solidFill>
              </a:rPr>
              <a:t>The model predicted customers leaving, but these customers stayed.</a:t>
            </a:r>
          </a:p>
          <a:p>
            <a:pPr marL="0" lvl="0" indent="0" rtl="0">
              <a:spcBef>
                <a:spcPts val="0"/>
              </a:spcBef>
              <a:spcAft>
                <a:spcPts val="0"/>
              </a:spcAft>
              <a:buClr>
                <a:schemeClr val="dk1"/>
              </a:buClr>
              <a:buSzPts val="1100"/>
              <a:buFont typeface="Arial"/>
              <a:buNone/>
            </a:pPr>
            <a:endParaRPr lang="en-US" sz="1100" dirty="0">
              <a:solidFill>
                <a:schemeClr val="dk1"/>
              </a:solidFill>
            </a:endParaRPr>
          </a:p>
          <a:p>
            <a:pPr marL="0" lvl="0" indent="0" rtl="0">
              <a:spcBef>
                <a:spcPts val="0"/>
              </a:spcBef>
              <a:spcAft>
                <a:spcPts val="0"/>
              </a:spcAft>
              <a:buClr>
                <a:schemeClr val="dk1"/>
              </a:buClr>
              <a:buSzPts val="1100"/>
              <a:buFont typeface="Arial"/>
              <a:buNone/>
            </a:pPr>
            <a:r>
              <a:rPr lang="en-US" sz="1100" b="1" dirty="0">
                <a:solidFill>
                  <a:schemeClr val="dk1"/>
                </a:solidFill>
              </a:rPr>
              <a:t>False Negatives (4,751 customers): </a:t>
            </a:r>
            <a:r>
              <a:rPr lang="en-US" sz="1100" dirty="0">
                <a:solidFill>
                  <a:schemeClr val="dk1"/>
                </a:solidFill>
              </a:rPr>
              <a:t>These customers left when the program thought they would stay.</a:t>
            </a:r>
          </a:p>
          <a:p>
            <a:pPr marL="0" lvl="0" indent="0" rtl="0">
              <a:spcBef>
                <a:spcPts val="0"/>
              </a:spcBef>
              <a:spcAft>
                <a:spcPts val="0"/>
              </a:spcAft>
              <a:buClr>
                <a:schemeClr val="dk1"/>
              </a:buClr>
              <a:buSzPts val="1100"/>
              <a:buFont typeface="Arial"/>
              <a:buNone/>
            </a:pPr>
            <a:endParaRPr lang="en-US" sz="1100" dirty="0">
              <a:solidFill>
                <a:schemeClr val="dk1"/>
              </a:solidFill>
            </a:endParaRPr>
          </a:p>
          <a:p>
            <a:pPr marL="0" lvl="0" indent="0" rtl="0">
              <a:spcBef>
                <a:spcPts val="0"/>
              </a:spcBef>
              <a:spcAft>
                <a:spcPts val="0"/>
              </a:spcAft>
              <a:buClr>
                <a:schemeClr val="dk1"/>
              </a:buClr>
              <a:buSzPts val="1100"/>
              <a:buFont typeface="Arial"/>
              <a:buNone/>
            </a:pPr>
            <a:r>
              <a:rPr lang="en-US" sz="1100" b="1" dirty="0">
                <a:solidFill>
                  <a:schemeClr val="dk1"/>
                </a:solidFill>
              </a:rPr>
              <a:t>True Positives (5,672 customers): </a:t>
            </a:r>
            <a:r>
              <a:rPr lang="en-US" sz="1100" dirty="0">
                <a:solidFill>
                  <a:schemeClr val="dk1"/>
                </a:solidFill>
              </a:rPr>
              <a:t>These customers left, just as the model predicted.</a:t>
            </a:r>
          </a:p>
        </p:txBody>
      </p:sp>
      <p:sp>
        <p:nvSpPr>
          <p:cNvPr id="4" name="Google Shape;574;p69">
            <a:extLst>
              <a:ext uri="{FF2B5EF4-FFF2-40B4-BE49-F238E27FC236}">
                <a16:creationId xmlns:a16="http://schemas.microsoft.com/office/drawing/2014/main" id="{2CC34CF4-3FFC-F8B9-74A0-B36A3AC6D173}"/>
              </a:ext>
            </a:extLst>
          </p:cNvPr>
          <p:cNvSpPr txBox="1">
            <a:spLocks/>
          </p:cNvSpPr>
          <p:nvPr/>
        </p:nvSpPr>
        <p:spPr>
          <a:xfrm>
            <a:off x="4526600" y="1063724"/>
            <a:ext cx="3366450" cy="34511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lgn="ctr">
              <a:buClr>
                <a:schemeClr val="dk1"/>
              </a:buClr>
              <a:buSzPts val="1100"/>
              <a:buFont typeface="Arial"/>
              <a:buNone/>
            </a:pPr>
            <a:r>
              <a:rPr lang="en-US" sz="1100" b="1" dirty="0">
                <a:solidFill>
                  <a:schemeClr val="dk1"/>
                </a:solidFill>
              </a:rPr>
              <a:t>Decision Model Confusion Matrix Explained</a:t>
            </a:r>
          </a:p>
          <a:p>
            <a:pPr marL="0" indent="0" algn="ctr">
              <a:buClr>
                <a:schemeClr val="dk1"/>
              </a:buClr>
              <a:buSzPts val="1100"/>
              <a:buFont typeface="Arial"/>
              <a:buNone/>
            </a:pPr>
            <a:endParaRPr lang="en-US" sz="1100" b="1" dirty="0">
              <a:solidFill>
                <a:schemeClr val="dk1"/>
              </a:solidFill>
            </a:endParaRPr>
          </a:p>
          <a:p>
            <a:pPr marL="0" indent="0">
              <a:buClr>
                <a:schemeClr val="dk1"/>
              </a:buClr>
              <a:buSzPts val="1100"/>
              <a:buFont typeface="Arial"/>
              <a:buNone/>
            </a:pPr>
            <a:r>
              <a:rPr lang="en-US" sz="1100" b="1" dirty="0">
                <a:solidFill>
                  <a:schemeClr val="dk1"/>
                </a:solidFill>
              </a:rPr>
              <a:t>True Negatives (28,458 customers): </a:t>
            </a:r>
            <a:r>
              <a:rPr lang="en-US" sz="1100" dirty="0">
                <a:solidFill>
                  <a:schemeClr val="dk1"/>
                </a:solidFill>
              </a:rPr>
              <a:t>The model correctly predicted that these customers would stay with the bank.</a:t>
            </a:r>
          </a:p>
          <a:p>
            <a:pPr marL="0" indent="0">
              <a:buClr>
                <a:schemeClr val="dk1"/>
              </a:buClr>
              <a:buSzPts val="1100"/>
              <a:buFont typeface="Arial"/>
              <a:buNone/>
            </a:pPr>
            <a:endParaRPr lang="en-US" sz="1100" dirty="0">
              <a:solidFill>
                <a:schemeClr val="dk1"/>
              </a:solidFill>
            </a:endParaRPr>
          </a:p>
          <a:p>
            <a:pPr marL="0" indent="0">
              <a:buClr>
                <a:schemeClr val="dk1"/>
              </a:buClr>
              <a:buSzPts val="1100"/>
              <a:buFont typeface="Arial"/>
              <a:buNone/>
            </a:pPr>
            <a:r>
              <a:rPr lang="en-US" sz="1100" b="1" dirty="0">
                <a:solidFill>
                  <a:schemeClr val="dk1"/>
                </a:solidFill>
              </a:rPr>
              <a:t>False Positives (10,621 customers): </a:t>
            </a:r>
            <a:r>
              <a:rPr lang="en-US" sz="1100" dirty="0">
                <a:solidFill>
                  <a:schemeClr val="dk1"/>
                </a:solidFill>
              </a:rPr>
              <a:t>The model incorrectly predicted that these customers would leave the bank, but they actually stayed.</a:t>
            </a:r>
          </a:p>
          <a:p>
            <a:pPr marL="0" indent="0">
              <a:buClr>
                <a:schemeClr val="dk1"/>
              </a:buClr>
              <a:buSzPts val="1100"/>
              <a:buFont typeface="Arial"/>
              <a:buNone/>
            </a:pPr>
            <a:endParaRPr lang="en-US" sz="1100" dirty="0">
              <a:solidFill>
                <a:schemeClr val="dk1"/>
              </a:solidFill>
            </a:endParaRPr>
          </a:p>
          <a:p>
            <a:pPr marL="0" indent="0">
              <a:buClr>
                <a:schemeClr val="dk1"/>
              </a:buClr>
              <a:buSzPts val="1100"/>
              <a:buFont typeface="Arial"/>
              <a:buNone/>
            </a:pPr>
            <a:r>
              <a:rPr lang="en-US" sz="1100" b="1" dirty="0">
                <a:solidFill>
                  <a:schemeClr val="dk1"/>
                </a:solidFill>
              </a:rPr>
              <a:t>False Negatives (1,874 customers): </a:t>
            </a:r>
            <a:r>
              <a:rPr lang="en-US" sz="1100" dirty="0">
                <a:solidFill>
                  <a:schemeClr val="dk1"/>
                </a:solidFill>
              </a:rPr>
              <a:t>The model incorrectly predicted that these customers would stay, but they actually left.</a:t>
            </a:r>
          </a:p>
          <a:p>
            <a:pPr marL="0" indent="0">
              <a:buClr>
                <a:schemeClr val="dk1"/>
              </a:buClr>
              <a:buSzPts val="1100"/>
              <a:buFont typeface="Arial"/>
              <a:buNone/>
            </a:pPr>
            <a:endParaRPr lang="en-US" sz="1100" dirty="0">
              <a:solidFill>
                <a:schemeClr val="dk1"/>
              </a:solidFill>
            </a:endParaRPr>
          </a:p>
          <a:p>
            <a:pPr marL="0" indent="0">
              <a:buClr>
                <a:schemeClr val="dk1"/>
              </a:buClr>
              <a:buSzPts val="1100"/>
              <a:buFont typeface="Arial"/>
              <a:buNone/>
            </a:pPr>
            <a:r>
              <a:rPr lang="en-US" sz="1100" b="1" dirty="0">
                <a:solidFill>
                  <a:schemeClr val="dk1"/>
                </a:solidFill>
              </a:rPr>
              <a:t>True Positives (8,549 customers): </a:t>
            </a:r>
            <a:r>
              <a:rPr lang="en-US" sz="1100" dirty="0">
                <a:solidFill>
                  <a:schemeClr val="dk1"/>
                </a:solidFill>
              </a:rPr>
              <a:t>The model correctly identified these customers that might leave, and they did indeed leave the bank.</a:t>
            </a:r>
          </a:p>
        </p:txBody>
      </p:sp>
    </p:spTree>
    <p:extLst>
      <p:ext uri="{BB962C8B-B14F-4D97-AF65-F5344CB8AC3E}">
        <p14:creationId xmlns:p14="http://schemas.microsoft.com/office/powerpoint/2010/main" val="3480496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7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Importance</a:t>
            </a:r>
            <a:endParaRPr dirty="0"/>
          </a:p>
        </p:txBody>
      </p:sp>
      <p:pic>
        <p:nvPicPr>
          <p:cNvPr id="3" name="Picture 2">
            <a:extLst>
              <a:ext uri="{FF2B5EF4-FFF2-40B4-BE49-F238E27FC236}">
                <a16:creationId xmlns:a16="http://schemas.microsoft.com/office/drawing/2014/main" id="{4A799872-5970-AF1D-9044-4624F9067173}"/>
              </a:ext>
            </a:extLst>
          </p:cNvPr>
          <p:cNvPicPr>
            <a:picLocks noChangeAspect="1"/>
          </p:cNvPicPr>
          <p:nvPr/>
        </p:nvPicPr>
        <p:blipFill>
          <a:blip r:embed="rId3"/>
          <a:stretch>
            <a:fillRect/>
          </a:stretch>
        </p:blipFill>
        <p:spPr>
          <a:xfrm>
            <a:off x="1066517" y="1238250"/>
            <a:ext cx="6515665" cy="337964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73"/>
          <p:cNvSpPr txBox="1">
            <a:spLocks noGrp="1"/>
          </p:cNvSpPr>
          <p:nvPr>
            <p:ph type="title"/>
          </p:nvPr>
        </p:nvSpPr>
        <p:spPr>
          <a:xfrm>
            <a:off x="713225" y="445025"/>
            <a:ext cx="632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Comparison of Models</a:t>
            </a:r>
            <a:endParaRPr dirty="0"/>
          </a:p>
        </p:txBody>
      </p:sp>
      <p:pic>
        <p:nvPicPr>
          <p:cNvPr id="11" name="Picture 10">
            <a:extLst>
              <a:ext uri="{FF2B5EF4-FFF2-40B4-BE49-F238E27FC236}">
                <a16:creationId xmlns:a16="http://schemas.microsoft.com/office/drawing/2014/main" id="{9963DEA7-CA18-A5FC-9676-F02671836797}"/>
              </a:ext>
            </a:extLst>
          </p:cNvPr>
          <p:cNvPicPr>
            <a:picLocks noChangeAspect="1"/>
          </p:cNvPicPr>
          <p:nvPr/>
        </p:nvPicPr>
        <p:blipFill>
          <a:blip r:embed="rId3"/>
          <a:stretch>
            <a:fillRect/>
          </a:stretch>
        </p:blipFill>
        <p:spPr>
          <a:xfrm>
            <a:off x="557207" y="1017725"/>
            <a:ext cx="7445385" cy="3166925"/>
          </a:xfrm>
          <a:prstGeom prst="rect">
            <a:avLst/>
          </a:prstGeom>
        </p:spPr>
      </p:pic>
      <p:sp>
        <p:nvSpPr>
          <p:cNvPr id="12" name="TextBox 11">
            <a:extLst>
              <a:ext uri="{FF2B5EF4-FFF2-40B4-BE49-F238E27FC236}">
                <a16:creationId xmlns:a16="http://schemas.microsoft.com/office/drawing/2014/main" id="{09761524-459C-CC56-82F0-E6F46C2A2430}"/>
              </a:ext>
            </a:extLst>
          </p:cNvPr>
          <p:cNvSpPr txBox="1"/>
          <p:nvPr/>
        </p:nvSpPr>
        <p:spPr>
          <a:xfrm>
            <a:off x="1250950" y="4234130"/>
            <a:ext cx="6426200" cy="523220"/>
          </a:xfrm>
          <a:prstGeom prst="rect">
            <a:avLst/>
          </a:prstGeom>
          <a:noFill/>
        </p:spPr>
        <p:txBody>
          <a:bodyPr wrap="square" rtlCol="0">
            <a:spAutoFit/>
          </a:bodyPr>
          <a:lstStyle/>
          <a:p>
            <a:r>
              <a:rPr lang="en-US" dirty="0"/>
              <a:t>The optimal model of the random forest seems to be the best-performing model based on the ROC Curves.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4" name="TextBox 3">
            <a:extLst>
              <a:ext uri="{FF2B5EF4-FFF2-40B4-BE49-F238E27FC236}">
                <a16:creationId xmlns:a16="http://schemas.microsoft.com/office/drawing/2014/main" id="{4E3440DD-B70E-D4C3-B44C-A979EBCB6B43}"/>
              </a:ext>
            </a:extLst>
          </p:cNvPr>
          <p:cNvSpPr txBox="1"/>
          <p:nvPr/>
        </p:nvSpPr>
        <p:spPr>
          <a:xfrm>
            <a:off x="590550" y="700724"/>
            <a:ext cx="4679950" cy="369332"/>
          </a:xfrm>
          <a:prstGeom prst="rect">
            <a:avLst/>
          </a:prstGeom>
          <a:noFill/>
        </p:spPr>
        <p:txBody>
          <a:bodyPr wrap="square" rtlCol="0">
            <a:spAutoFit/>
          </a:bodyPr>
          <a:lstStyle/>
          <a:p>
            <a:pPr algn="ctr"/>
            <a:r>
              <a:rPr lang="en-US" sz="1800" b="1" dirty="0">
                <a:latin typeface="Vidaloka" panose="020B0604020202020204" charset="0"/>
              </a:rPr>
              <a:t>Recommendations</a:t>
            </a:r>
          </a:p>
        </p:txBody>
      </p:sp>
      <p:sp>
        <p:nvSpPr>
          <p:cNvPr id="6" name="TextBox 5">
            <a:extLst>
              <a:ext uri="{FF2B5EF4-FFF2-40B4-BE49-F238E27FC236}">
                <a16:creationId xmlns:a16="http://schemas.microsoft.com/office/drawing/2014/main" id="{91C9955F-9276-7BAA-0414-4D6FAA1EB1C8}"/>
              </a:ext>
            </a:extLst>
          </p:cNvPr>
          <p:cNvSpPr txBox="1"/>
          <p:nvPr/>
        </p:nvSpPr>
        <p:spPr>
          <a:xfrm>
            <a:off x="590550" y="1294701"/>
            <a:ext cx="7346949" cy="200009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200" dirty="0">
                <a:latin typeface="Montserrat" panose="00000500000000000000" pitchFamily="2" charset="0"/>
              </a:rPr>
              <a:t>Tailored retention strategies could include improved customer service, localized marketing campaigns, or product offerings suited to regional preferences, especially in Germany.</a:t>
            </a:r>
          </a:p>
          <a:p>
            <a:pPr marL="285750" indent="-285750">
              <a:lnSpc>
                <a:spcPct val="150000"/>
              </a:lnSpc>
              <a:buFont typeface="Arial" panose="020B0604020202020204" pitchFamily="34" charset="0"/>
              <a:buChar char="•"/>
            </a:pPr>
            <a:r>
              <a:rPr lang="en-US" sz="1200" dirty="0">
                <a:latin typeface="Montserrat" panose="00000500000000000000" pitchFamily="2" charset="0"/>
              </a:rPr>
              <a:t>The bank might review service delivery methods or product features that may not meet the needs of female customers.</a:t>
            </a:r>
          </a:p>
          <a:p>
            <a:pPr marL="285750" indent="-285750">
              <a:lnSpc>
                <a:spcPct val="150000"/>
              </a:lnSpc>
              <a:buFont typeface="Arial" panose="020B0604020202020204" pitchFamily="34" charset="0"/>
              <a:buChar char="•"/>
            </a:pPr>
            <a:r>
              <a:rPr lang="en-US" sz="1200" dirty="0">
                <a:latin typeface="Montserrat" panose="00000500000000000000" pitchFamily="2" charset="0"/>
              </a:rPr>
              <a:t>The bank could conduct satisfaction surveys among customers from time to time to understand their grievances and act on them.</a:t>
            </a:r>
          </a:p>
        </p:txBody>
      </p:sp>
      <p:grpSp>
        <p:nvGrpSpPr>
          <p:cNvPr id="7" name="Google Shape;7300;p144">
            <a:extLst>
              <a:ext uri="{FF2B5EF4-FFF2-40B4-BE49-F238E27FC236}">
                <a16:creationId xmlns:a16="http://schemas.microsoft.com/office/drawing/2014/main" id="{5A1722CA-40D8-AFC1-36E3-A64C42161C97}"/>
              </a:ext>
            </a:extLst>
          </p:cNvPr>
          <p:cNvGrpSpPr/>
          <p:nvPr/>
        </p:nvGrpSpPr>
        <p:grpSpPr>
          <a:xfrm>
            <a:off x="865602" y="643766"/>
            <a:ext cx="366364" cy="359075"/>
            <a:chOff x="-60988625" y="3740800"/>
            <a:chExt cx="316650" cy="310350"/>
          </a:xfrm>
          <a:solidFill>
            <a:schemeClr val="bg2">
              <a:lumMod val="65000"/>
              <a:lumOff val="35000"/>
            </a:schemeClr>
          </a:solidFill>
        </p:grpSpPr>
        <p:sp>
          <p:nvSpPr>
            <p:cNvPr id="8" name="Google Shape;7301;p144">
              <a:extLst>
                <a:ext uri="{FF2B5EF4-FFF2-40B4-BE49-F238E27FC236}">
                  <a16:creationId xmlns:a16="http://schemas.microsoft.com/office/drawing/2014/main" id="{E833BD4B-95BB-E48C-95D7-8123DD9ECFE8}"/>
                </a:ext>
              </a:extLst>
            </p:cNvPr>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grpFill/>
            <a:ln>
              <a:solidFill>
                <a:schemeClr val="tx1">
                  <a:lumMod val="95000"/>
                  <a:lumOff val="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302;p144">
              <a:extLst>
                <a:ext uri="{FF2B5EF4-FFF2-40B4-BE49-F238E27FC236}">
                  <a16:creationId xmlns:a16="http://schemas.microsoft.com/office/drawing/2014/main" id="{B64A1D6A-A1F2-1557-3F72-4A025B2DBCBB}"/>
                </a:ext>
              </a:extLst>
            </p:cNvPr>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grpFill/>
            <a:ln>
              <a:solidFill>
                <a:schemeClr val="tx1">
                  <a:lumMod val="95000"/>
                  <a:lumOff val="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303;p144">
              <a:extLst>
                <a:ext uri="{FF2B5EF4-FFF2-40B4-BE49-F238E27FC236}">
                  <a16:creationId xmlns:a16="http://schemas.microsoft.com/office/drawing/2014/main" id="{0E66CE23-B533-C9D1-4049-59AD0D8CD514}"/>
                </a:ext>
              </a:extLst>
            </p:cNvPr>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grpFill/>
            <a:ln>
              <a:solidFill>
                <a:schemeClr val="tx1">
                  <a:lumMod val="95000"/>
                  <a:lumOff val="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21100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4" name="Google Shape;554;p66"/>
          <p:cNvSpPr txBox="1">
            <a:spLocks noGrp="1"/>
          </p:cNvSpPr>
          <p:nvPr>
            <p:ph type="title"/>
          </p:nvPr>
        </p:nvSpPr>
        <p:spPr>
          <a:xfrm>
            <a:off x="1536700" y="934512"/>
            <a:ext cx="6330950" cy="11983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6000" dirty="0">
                <a:latin typeface="Vidaloka" panose="020B0604020202020204" charset="0"/>
              </a:rPr>
              <a:t>Thank You</a:t>
            </a:r>
            <a:endParaRPr sz="6000" dirty="0">
              <a:latin typeface="Vidaloka" panose="020B0604020202020204" charset="0"/>
            </a:endParaRPr>
          </a:p>
        </p:txBody>
      </p:sp>
      <p:sp>
        <p:nvSpPr>
          <p:cNvPr id="3" name="Subtitle 2">
            <a:extLst>
              <a:ext uri="{FF2B5EF4-FFF2-40B4-BE49-F238E27FC236}">
                <a16:creationId xmlns:a16="http://schemas.microsoft.com/office/drawing/2014/main" id="{A43011F2-BD24-29ED-2C38-59100DAD96BE}"/>
              </a:ext>
            </a:extLst>
          </p:cNvPr>
          <p:cNvSpPr>
            <a:spLocks noGrp="1"/>
          </p:cNvSpPr>
          <p:nvPr>
            <p:ph type="subTitle" idx="1"/>
          </p:nvPr>
        </p:nvSpPr>
        <p:spPr>
          <a:xfrm>
            <a:off x="2838900" y="2499476"/>
            <a:ext cx="3847200" cy="688224"/>
          </a:xfrm>
        </p:spPr>
        <p:txBody>
          <a:bodyPr/>
          <a:lstStyle/>
          <a:p>
            <a:pPr marL="114300" indent="0">
              <a:buNone/>
            </a:pPr>
            <a:r>
              <a:rPr lang="en-US" dirty="0"/>
              <a:t>Presented By: Oladimeji Afolayan</a:t>
            </a:r>
          </a:p>
        </p:txBody>
      </p:sp>
    </p:spTree>
    <p:extLst>
      <p:ext uri="{BB962C8B-B14F-4D97-AF65-F5344CB8AC3E}">
        <p14:creationId xmlns:p14="http://schemas.microsoft.com/office/powerpoint/2010/main" val="1409716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54"/>
                                        </p:tgtEl>
                                        <p:attrNameLst>
                                          <p:attrName>style.visibility</p:attrName>
                                        </p:attrNameLst>
                                      </p:cBhvr>
                                      <p:to>
                                        <p:strVal val="visible"/>
                                      </p:to>
                                    </p:set>
                                    <p:anim calcmode="lin" valueType="num">
                                      <p:cBhvr additive="base">
                                        <p:cTn id="7" dur="1000"/>
                                        <p:tgtEl>
                                          <p:spTgt spid="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22" name="Google Shape;522;p62"/>
          <p:cNvSpPr txBox="1">
            <a:spLocks noGrp="1"/>
          </p:cNvSpPr>
          <p:nvPr>
            <p:ph type="subTitle" idx="14"/>
          </p:nvPr>
        </p:nvSpPr>
        <p:spPr>
          <a:xfrm>
            <a:off x="504100" y="1286512"/>
            <a:ext cx="6188800" cy="3133087"/>
          </a:xfrm>
          <a:prstGeom prst="rect">
            <a:avLst/>
          </a:prstGeom>
        </p:spPr>
        <p:txBody>
          <a:bodyPr spcFirstLastPara="1" wrap="square" lIns="91425" tIns="91425" rIns="91425" bIns="91425" anchor="t" anchorCtr="0">
            <a:noAutofit/>
          </a:bodyPr>
          <a:lstStyle/>
          <a:p>
            <a:pPr marL="342900" lvl="0" algn="l" rtl="0">
              <a:lnSpc>
                <a:spcPct val="150000"/>
              </a:lnSpc>
              <a:spcBef>
                <a:spcPts val="0"/>
              </a:spcBef>
              <a:spcAft>
                <a:spcPts val="0"/>
              </a:spcAft>
              <a:buClr>
                <a:schemeClr val="dk1"/>
              </a:buClr>
              <a:buSzPts val="1100"/>
              <a:buFont typeface="+mj-lt"/>
              <a:buAutoNum type="arabicPeriod"/>
            </a:pPr>
            <a:r>
              <a:rPr lang="en-US" dirty="0"/>
              <a:t>Project Background</a:t>
            </a:r>
          </a:p>
          <a:p>
            <a:pPr marL="342900" lvl="0" algn="l" rtl="0">
              <a:lnSpc>
                <a:spcPct val="150000"/>
              </a:lnSpc>
              <a:spcBef>
                <a:spcPts val="0"/>
              </a:spcBef>
              <a:spcAft>
                <a:spcPts val="0"/>
              </a:spcAft>
              <a:buClr>
                <a:schemeClr val="dk1"/>
              </a:buClr>
              <a:buSzPts val="1100"/>
              <a:buFont typeface="+mj-lt"/>
              <a:buAutoNum type="arabicPeriod"/>
            </a:pPr>
            <a:r>
              <a:rPr lang="en-US" dirty="0"/>
              <a:t>Problem Formulation</a:t>
            </a:r>
          </a:p>
          <a:p>
            <a:pPr marL="342900" lvl="0" algn="l" rtl="0">
              <a:lnSpc>
                <a:spcPct val="150000"/>
              </a:lnSpc>
              <a:spcBef>
                <a:spcPts val="0"/>
              </a:spcBef>
              <a:spcAft>
                <a:spcPts val="0"/>
              </a:spcAft>
              <a:buClr>
                <a:schemeClr val="dk1"/>
              </a:buClr>
              <a:buSzPts val="1100"/>
              <a:buFont typeface="+mj-lt"/>
              <a:buAutoNum type="arabicPeriod"/>
            </a:pPr>
            <a:r>
              <a:rPr lang="en-US" dirty="0"/>
              <a:t>Data Strategy</a:t>
            </a:r>
          </a:p>
          <a:p>
            <a:pPr marL="342900" lvl="0" algn="l" rtl="0">
              <a:lnSpc>
                <a:spcPct val="150000"/>
              </a:lnSpc>
              <a:spcBef>
                <a:spcPts val="0"/>
              </a:spcBef>
              <a:spcAft>
                <a:spcPts val="0"/>
              </a:spcAft>
              <a:buClr>
                <a:schemeClr val="dk1"/>
              </a:buClr>
              <a:buSzPts val="1100"/>
              <a:buFont typeface="+mj-lt"/>
              <a:buAutoNum type="arabicPeriod"/>
            </a:pPr>
            <a:r>
              <a:rPr lang="en-US" dirty="0"/>
              <a:t>Data Cleansing and EDA</a:t>
            </a:r>
          </a:p>
          <a:p>
            <a:pPr marL="342900" lvl="0" algn="l" rtl="0">
              <a:lnSpc>
                <a:spcPct val="150000"/>
              </a:lnSpc>
              <a:spcBef>
                <a:spcPts val="0"/>
              </a:spcBef>
              <a:spcAft>
                <a:spcPts val="0"/>
              </a:spcAft>
              <a:buClr>
                <a:schemeClr val="dk1"/>
              </a:buClr>
              <a:buSzPts val="1100"/>
              <a:buFont typeface="+mj-lt"/>
              <a:buAutoNum type="arabicPeriod"/>
            </a:pPr>
            <a:r>
              <a:rPr lang="en-US" dirty="0"/>
              <a:t>Insights from EDA</a:t>
            </a:r>
          </a:p>
          <a:p>
            <a:pPr marL="342900" lvl="0" algn="l" rtl="0">
              <a:lnSpc>
                <a:spcPct val="150000"/>
              </a:lnSpc>
              <a:spcBef>
                <a:spcPts val="0"/>
              </a:spcBef>
              <a:spcAft>
                <a:spcPts val="0"/>
              </a:spcAft>
              <a:buClr>
                <a:schemeClr val="dk1"/>
              </a:buClr>
              <a:buSzPts val="1100"/>
              <a:buFont typeface="+mj-lt"/>
              <a:buAutoNum type="arabicPeriod"/>
            </a:pPr>
            <a:r>
              <a:rPr lang="en-US" dirty="0"/>
              <a:t>Analysis</a:t>
            </a:r>
          </a:p>
          <a:p>
            <a:pPr marL="342900" lvl="0" algn="l" rtl="0">
              <a:lnSpc>
                <a:spcPct val="150000"/>
              </a:lnSpc>
              <a:spcBef>
                <a:spcPts val="0"/>
              </a:spcBef>
              <a:spcAft>
                <a:spcPts val="0"/>
              </a:spcAft>
              <a:buClr>
                <a:schemeClr val="dk1"/>
              </a:buClr>
              <a:buSzPts val="1100"/>
              <a:buFont typeface="+mj-lt"/>
              <a:buAutoNum type="arabicPeriod"/>
            </a:pPr>
            <a:r>
              <a:rPr lang="en-US" dirty="0"/>
              <a:t>Recommendations</a:t>
            </a:r>
          </a:p>
          <a:p>
            <a:pPr marL="342900" lvl="0" algn="l" rtl="0">
              <a:spcBef>
                <a:spcPts val="0"/>
              </a:spcBef>
              <a:spcAft>
                <a:spcPts val="0"/>
              </a:spcAft>
              <a:buClr>
                <a:schemeClr val="dk1"/>
              </a:buClr>
              <a:buSzPts val="1100"/>
              <a:buFont typeface="+mj-lt"/>
              <a:buAutoNum type="arabicPeriod"/>
            </a:pPr>
            <a:endParaRPr lang="en-US" dirty="0"/>
          </a:p>
          <a:p>
            <a:pPr marL="342900" lvl="0" algn="l" rtl="0">
              <a:spcBef>
                <a:spcPts val="0"/>
              </a:spcBef>
              <a:spcAft>
                <a:spcPts val="0"/>
              </a:spcAft>
              <a:buClr>
                <a:schemeClr val="dk1"/>
              </a:buClr>
              <a:buSzPts val="1100"/>
              <a:buFont typeface="+mj-lt"/>
              <a:buAutoNum type="arabicPeriod"/>
            </a:pPr>
            <a:endParaRPr lang="en-US" dirty="0"/>
          </a:p>
          <a:p>
            <a:pPr marL="342900" lvl="0" algn="l" rtl="0">
              <a:spcBef>
                <a:spcPts val="0"/>
              </a:spcBef>
              <a:spcAft>
                <a:spcPts val="0"/>
              </a:spcAft>
              <a:buClr>
                <a:schemeClr val="dk1"/>
              </a:buClr>
              <a:buSzPts val="1100"/>
              <a:buFont typeface="+mj-lt"/>
              <a:buAutoNum type="arabicPeriod"/>
            </a:pPr>
            <a:endParaRPr lang="en-US" dirty="0"/>
          </a:p>
          <a:p>
            <a:pPr marL="342900" lvl="0" algn="l" rtl="0">
              <a:spcBef>
                <a:spcPts val="0"/>
              </a:spcBef>
              <a:spcAft>
                <a:spcPts val="0"/>
              </a:spcAft>
              <a:buClr>
                <a:schemeClr val="dk1"/>
              </a:buClr>
              <a:buSzPts val="1100"/>
              <a:buFont typeface="+mj-lt"/>
              <a:buAutoNum type="arabicPeriod"/>
            </a:pPr>
            <a:endParaRPr dirty="0"/>
          </a:p>
        </p:txBody>
      </p:sp>
      <p:sp>
        <p:nvSpPr>
          <p:cNvPr id="529" name="Google Shape;529;p62"/>
          <p:cNvSpPr txBox="1">
            <a:spLocks noGrp="1"/>
          </p:cNvSpPr>
          <p:nvPr>
            <p:ph type="title" idx="21"/>
          </p:nvPr>
        </p:nvSpPr>
        <p:spPr>
          <a:xfrm>
            <a:off x="243250" y="552975"/>
            <a:ext cx="447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Presentation Contents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9"/>
                                        </p:tgtEl>
                                        <p:attrNameLst>
                                          <p:attrName>style.visibility</p:attrName>
                                        </p:attrNameLst>
                                      </p:cBhvr>
                                      <p:to>
                                        <p:strVal val="visible"/>
                                      </p:to>
                                    </p:set>
                                    <p:anim calcmode="lin" valueType="num">
                                      <p:cBhvr additive="base">
                                        <p:cTn id="7" dur="1000"/>
                                        <p:tgtEl>
                                          <p:spTgt spid="529"/>
                                        </p:tgtEl>
                                        <p:attrNameLst>
                                          <p:attrName>ppt_y</p:attrName>
                                        </p:attrNameLst>
                                      </p:cBhvr>
                                      <p:tavLst>
                                        <p:tav tm="0">
                                          <p:val>
                                            <p:strVal val="#ppt_y-1"/>
                                          </p:val>
                                        </p:tav>
                                        <p:tav tm="100000">
                                          <p:val>
                                            <p:strVal val="#ppt_y"/>
                                          </p:val>
                                        </p:tav>
                                      </p:tavLst>
                                    </p:anim>
                                  </p:childTnLst>
                                </p:cTn>
                              </p:par>
                              <p:par>
                                <p:cTn id="8" presetID="2" presetClass="entr" presetSubtype="2" fill="hold" nodeType="withEffect">
                                  <p:stCondLst>
                                    <p:cond delay="0"/>
                                  </p:stCondLst>
                                  <p:childTnLst>
                                    <p:set>
                                      <p:cBhvr>
                                        <p:cTn id="9" dur="1" fill="hold">
                                          <p:stCondLst>
                                            <p:cond delay="0"/>
                                          </p:stCondLst>
                                        </p:cTn>
                                        <p:tgtEl>
                                          <p:spTgt spid="522"/>
                                        </p:tgtEl>
                                        <p:attrNameLst>
                                          <p:attrName>style.visibility</p:attrName>
                                        </p:attrNameLst>
                                      </p:cBhvr>
                                      <p:to>
                                        <p:strVal val="visible"/>
                                      </p:to>
                                    </p:set>
                                    <p:anim calcmode="lin" valueType="num">
                                      <p:cBhvr additive="base">
                                        <p:cTn id="10" dur="1000"/>
                                        <p:tgtEl>
                                          <p:spTgt spid="52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470079" y="1242811"/>
            <a:ext cx="7102698" cy="3090930"/>
          </a:xfrm>
          <a:prstGeom prst="rect">
            <a:avLst/>
          </a:prstGeom>
        </p:spPr>
        <p:txBody>
          <a:bodyPr spcFirstLastPara="1" wrap="square" lIns="91425" tIns="91425" rIns="91425" bIns="91425" anchor="t" anchorCtr="0">
            <a:noAutofit/>
          </a:bodyPr>
          <a:lstStyle/>
          <a:p>
            <a:pPr marL="285750" indent="-285750">
              <a:lnSpc>
                <a:spcPct val="150000"/>
              </a:lnSpc>
            </a:pPr>
            <a:r>
              <a:rPr lang="en-US" dirty="0"/>
              <a:t>Banks prioritize customer retention over acquiring new ones due to higher costs associated with customer acquisition.</a:t>
            </a:r>
          </a:p>
          <a:p>
            <a:pPr marL="285750" indent="-285750">
              <a:lnSpc>
                <a:spcPct val="150000"/>
              </a:lnSpc>
            </a:pPr>
            <a:r>
              <a:rPr lang="en-US" dirty="0"/>
              <a:t>In the competitive banking industry, ABC Bank – our fictitious bank, is focused on reducing the rate at which customers cease transactions. </a:t>
            </a:r>
          </a:p>
          <a:p>
            <a:pPr marL="285750" indent="-285750">
              <a:lnSpc>
                <a:spcPct val="150000"/>
              </a:lnSpc>
            </a:pPr>
            <a:r>
              <a:rPr lang="en-US" dirty="0"/>
              <a:t>Emphasizing the quote by Katherine </a:t>
            </a:r>
            <a:r>
              <a:rPr lang="en-US" dirty="0" err="1"/>
              <a:t>Burchetti</a:t>
            </a:r>
            <a:r>
              <a:rPr lang="en-US" dirty="0"/>
              <a:t>, "Make a customer, not a sale," to underscore the importance of building customer relationships.</a:t>
            </a:r>
          </a:p>
          <a:p>
            <a:pPr marL="285750" indent="-285750">
              <a:lnSpc>
                <a:spcPct val="150000"/>
              </a:lnSpc>
            </a:pPr>
            <a:r>
              <a:rPr lang="en-US" dirty="0"/>
              <a:t>ABC Bank acknowledges that the success of their business hinges on the loyalty of existing customers.</a:t>
            </a:r>
          </a:p>
        </p:txBody>
      </p:sp>
      <p:sp>
        <p:nvSpPr>
          <p:cNvPr id="547" name="Google Shape;547;p65"/>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Background</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470079" y="1242811"/>
            <a:ext cx="7102698" cy="3090930"/>
          </a:xfrm>
          <a:prstGeom prst="rect">
            <a:avLst/>
          </a:prstGeom>
        </p:spPr>
        <p:txBody>
          <a:bodyPr spcFirstLastPara="1" wrap="square" lIns="91425" tIns="91425" rIns="91425" bIns="91425" anchor="t" anchorCtr="0">
            <a:noAutofit/>
          </a:bodyPr>
          <a:lstStyle/>
          <a:p>
            <a:pPr marL="285750" indent="-285750">
              <a:lnSpc>
                <a:spcPct val="150000"/>
              </a:lnSpc>
            </a:pPr>
            <a:r>
              <a:rPr lang="en-US" dirty="0"/>
              <a:t>How can ABC Bank analyze customer data to predict and mitigate customer churn effectively? The main objective is to analyze customer data to predict and mitigate customer churn at ABC Bank.</a:t>
            </a:r>
          </a:p>
          <a:p>
            <a:pPr marL="285750" indent="-285750">
              <a:lnSpc>
                <a:spcPct val="150000"/>
              </a:lnSpc>
            </a:pPr>
            <a:r>
              <a:rPr lang="en-US" dirty="0"/>
              <a:t>Further investigations will target understanding the demographics, like age group and tenure, of customers who have stopped transacting with the bank.</a:t>
            </a:r>
          </a:p>
          <a:p>
            <a:pPr marL="285750" indent="-285750">
              <a:lnSpc>
                <a:spcPct val="150000"/>
              </a:lnSpc>
            </a:pPr>
            <a:r>
              <a:rPr lang="en-US" dirty="0"/>
              <a:t>Implementing strategies to prevent churn contributes to retaining existing account holders and ensures the bank's long-term business stability.</a:t>
            </a:r>
          </a:p>
        </p:txBody>
      </p:sp>
      <p:sp>
        <p:nvSpPr>
          <p:cNvPr id="547" name="Google Shape;547;p65"/>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Formulation</a:t>
            </a:r>
            <a:endParaRPr dirty="0"/>
          </a:p>
        </p:txBody>
      </p:sp>
    </p:spTree>
    <p:extLst>
      <p:ext uri="{BB962C8B-B14F-4D97-AF65-F5344CB8AC3E}">
        <p14:creationId xmlns:p14="http://schemas.microsoft.com/office/powerpoint/2010/main" val="1305076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650383" y="1197735"/>
            <a:ext cx="7811037" cy="3251916"/>
          </a:xfrm>
          <a:prstGeom prst="rect">
            <a:avLst/>
          </a:prstGeom>
        </p:spPr>
        <p:txBody>
          <a:bodyPr spcFirstLastPara="1" wrap="square" lIns="91425" tIns="91425" rIns="91425" bIns="91425" anchor="t" anchorCtr="0">
            <a:noAutofit/>
          </a:bodyPr>
          <a:lstStyle/>
          <a:p>
            <a:pPr marL="285750" indent="-285750">
              <a:lnSpc>
                <a:spcPct val="150000"/>
              </a:lnSpc>
              <a:buClr>
                <a:schemeClr val="dk1"/>
              </a:buClr>
              <a:buSzPts val="1100"/>
            </a:pPr>
            <a:r>
              <a:rPr lang="en-US" dirty="0"/>
              <a:t>The dataset used for this project is obtained from Kaggle.</a:t>
            </a:r>
          </a:p>
          <a:p>
            <a:pPr marL="285750" indent="-285750">
              <a:lnSpc>
                <a:spcPct val="150000"/>
              </a:lnSpc>
              <a:buClr>
                <a:schemeClr val="dk1"/>
              </a:buClr>
              <a:buSzPts val="1100"/>
            </a:pPr>
            <a:r>
              <a:rPr lang="en-US" dirty="0"/>
              <a:t>This dataset comprises 165,034 observations and includes 13 features: </a:t>
            </a:r>
            <a:r>
              <a:rPr lang="en-US" dirty="0" err="1"/>
              <a:t>CustomerID</a:t>
            </a:r>
            <a:r>
              <a:rPr lang="en-US" dirty="0"/>
              <a:t>, Surname, </a:t>
            </a:r>
            <a:r>
              <a:rPr lang="en-US" dirty="0" err="1"/>
              <a:t>CreditScore</a:t>
            </a:r>
            <a:r>
              <a:rPr lang="en-US" dirty="0"/>
              <a:t>, Geography, Gender, Age, Tenure, Balance, </a:t>
            </a:r>
            <a:r>
              <a:rPr lang="en-US" dirty="0" err="1"/>
              <a:t>NumOfProducts</a:t>
            </a:r>
            <a:r>
              <a:rPr lang="en-US" dirty="0"/>
              <a:t>, </a:t>
            </a:r>
            <a:r>
              <a:rPr lang="en-US" dirty="0" err="1"/>
              <a:t>HasCrCard</a:t>
            </a:r>
            <a:r>
              <a:rPr lang="en-US" dirty="0"/>
              <a:t>, </a:t>
            </a:r>
            <a:r>
              <a:rPr lang="en-US" dirty="0" err="1"/>
              <a:t>IsActiveMember</a:t>
            </a:r>
            <a:r>
              <a:rPr lang="en-US" dirty="0"/>
              <a:t>, </a:t>
            </a:r>
            <a:r>
              <a:rPr lang="en-US" dirty="0" err="1"/>
              <a:t>EstimatedSalary</a:t>
            </a:r>
            <a:r>
              <a:rPr lang="en-US" dirty="0"/>
              <a:t>, and Exited.</a:t>
            </a:r>
          </a:p>
          <a:p>
            <a:pPr marL="285750" indent="-285750">
              <a:lnSpc>
                <a:spcPct val="150000"/>
              </a:lnSpc>
              <a:buClr>
                <a:schemeClr val="dk1"/>
              </a:buClr>
              <a:buSzPts val="1100"/>
            </a:pPr>
            <a:r>
              <a:rPr lang="en-US" dirty="0"/>
              <a:t>The "Exited" column, the target variable, denotes customer attrition, where 1 signifies departure and 0 indicates retention.</a:t>
            </a:r>
          </a:p>
          <a:p>
            <a:pPr marL="285750" indent="-285750">
              <a:lnSpc>
                <a:spcPct val="150000"/>
              </a:lnSpc>
              <a:buClr>
                <a:schemeClr val="dk1"/>
              </a:buClr>
              <a:buSzPts val="1100"/>
            </a:pPr>
            <a:r>
              <a:rPr lang="en-US" dirty="0"/>
              <a:t>Utilize Logistic Regression and Random Forests to classify customers and predict churn.</a:t>
            </a:r>
          </a:p>
          <a:p>
            <a:pPr marL="285750" indent="-285750">
              <a:lnSpc>
                <a:spcPct val="150000"/>
              </a:lnSpc>
              <a:buClr>
                <a:schemeClr val="dk1"/>
              </a:buClr>
              <a:buSzPts val="1100"/>
            </a:pPr>
            <a:r>
              <a:rPr lang="en-US" dirty="0"/>
              <a:t>Split the dataset into training and testing sets for model building and evaluation.</a:t>
            </a:r>
          </a:p>
          <a:p>
            <a:pPr marL="285750" indent="-285750">
              <a:lnSpc>
                <a:spcPct val="150000"/>
              </a:lnSpc>
              <a:buClr>
                <a:schemeClr val="dk1"/>
              </a:buClr>
              <a:buSzPts val="1100"/>
            </a:pPr>
            <a:r>
              <a:rPr lang="en-US" dirty="0"/>
              <a:t>Compare the models to select the best-performing model.</a:t>
            </a:r>
          </a:p>
          <a:p>
            <a:pPr marL="285750" indent="-285750">
              <a:buClr>
                <a:schemeClr val="dk1"/>
              </a:buClr>
              <a:buSzPts val="1100"/>
            </a:pPr>
            <a:endParaRPr dirty="0"/>
          </a:p>
        </p:txBody>
      </p:sp>
      <p:sp>
        <p:nvSpPr>
          <p:cNvPr id="554" name="Google Shape;554;p66"/>
          <p:cNvSpPr txBox="1">
            <a:spLocks noGrp="1"/>
          </p:cNvSpPr>
          <p:nvPr>
            <p:ph type="title"/>
          </p:nvPr>
        </p:nvSpPr>
        <p:spPr>
          <a:xfrm>
            <a:off x="914242" y="483662"/>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Strategy</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53"/>
                                        </p:tgtEl>
                                        <p:attrNameLst>
                                          <p:attrName>style.visibility</p:attrName>
                                        </p:attrNameLst>
                                      </p:cBhvr>
                                      <p:to>
                                        <p:strVal val="visible"/>
                                      </p:to>
                                    </p:set>
                                    <p:anim calcmode="lin" valueType="num">
                                      <p:cBhvr additive="base">
                                        <p:cTn id="7" dur="1000"/>
                                        <p:tgtEl>
                                          <p:spTgt spid="553"/>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554"/>
                                        </p:tgtEl>
                                        <p:attrNameLst>
                                          <p:attrName>style.visibility</p:attrName>
                                        </p:attrNameLst>
                                      </p:cBhvr>
                                      <p:to>
                                        <p:strVal val="visible"/>
                                      </p:to>
                                    </p:set>
                                    <p:anim calcmode="lin" valueType="num">
                                      <p:cBhvr additive="base">
                                        <p:cTn id="10" dur="1000"/>
                                        <p:tgtEl>
                                          <p:spTgt spid="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67"/>
          <p:cNvSpPr txBox="1">
            <a:spLocks noGrp="1"/>
          </p:cNvSpPr>
          <p:nvPr>
            <p:ph type="title"/>
          </p:nvPr>
        </p:nvSpPr>
        <p:spPr>
          <a:xfrm>
            <a:off x="953036" y="555546"/>
            <a:ext cx="5499279" cy="7580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t>Data Cleansing and EDA </a:t>
            </a:r>
            <a:endParaRPr sz="3000" dirty="0"/>
          </a:p>
        </p:txBody>
      </p:sp>
      <p:sp>
        <p:nvSpPr>
          <p:cNvPr id="560" name="Google Shape;560;p67"/>
          <p:cNvSpPr txBox="1">
            <a:spLocks noGrp="1"/>
          </p:cNvSpPr>
          <p:nvPr>
            <p:ph type="subTitle" idx="1"/>
          </p:nvPr>
        </p:nvSpPr>
        <p:spPr>
          <a:xfrm>
            <a:off x="856445" y="1249251"/>
            <a:ext cx="7469747" cy="317464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data cleaning steps done on the data are:</a:t>
            </a:r>
          </a:p>
          <a:p>
            <a:pPr marL="0" lvl="0" indent="0" algn="l" rtl="0">
              <a:spcBef>
                <a:spcPts val="0"/>
              </a:spcBef>
              <a:spcAft>
                <a:spcPts val="0"/>
              </a:spcAft>
              <a:buNone/>
            </a:pPr>
            <a:endParaRPr lang="en" dirty="0"/>
          </a:p>
          <a:p>
            <a:pPr marL="285750" lvl="0" indent="-285750" algn="l" rtl="0">
              <a:lnSpc>
                <a:spcPct val="150000"/>
              </a:lnSpc>
              <a:spcBef>
                <a:spcPts val="0"/>
              </a:spcBef>
              <a:spcAft>
                <a:spcPts val="0"/>
              </a:spcAft>
              <a:buFont typeface="Arial" panose="020B0604020202020204" pitchFamily="34" charset="0"/>
              <a:buChar char="•"/>
            </a:pPr>
            <a:r>
              <a:rPr lang="en" dirty="0"/>
              <a:t>Dropped column – Surname column</a:t>
            </a:r>
          </a:p>
          <a:p>
            <a:pPr marL="285750" lvl="0" indent="-285750" algn="l" rtl="0">
              <a:lnSpc>
                <a:spcPct val="150000"/>
              </a:lnSpc>
              <a:spcBef>
                <a:spcPts val="0"/>
              </a:spcBef>
              <a:spcAft>
                <a:spcPts val="0"/>
              </a:spcAft>
              <a:buFont typeface="Arial" panose="020B0604020202020204" pitchFamily="34" charset="0"/>
              <a:buChar char="•"/>
            </a:pPr>
            <a:r>
              <a:rPr lang="en" dirty="0"/>
              <a:t>Checked for duplicates and removed 30 observations found to have duplicated values.</a:t>
            </a:r>
          </a:p>
          <a:p>
            <a:pPr marL="285750" lvl="0" indent="-285750" algn="l" rtl="0">
              <a:lnSpc>
                <a:spcPct val="150000"/>
              </a:lnSpc>
              <a:spcBef>
                <a:spcPts val="0"/>
              </a:spcBef>
              <a:spcAft>
                <a:spcPts val="0"/>
              </a:spcAft>
              <a:buFont typeface="Arial" panose="020B0604020202020204" pitchFamily="34" charset="0"/>
              <a:buChar char="•"/>
            </a:pPr>
            <a:r>
              <a:rPr lang="en-US" dirty="0"/>
              <a:t>Converted certain features into appropriate data types.</a:t>
            </a:r>
          </a:p>
          <a:p>
            <a:pPr marL="285750" lvl="0" indent="-285750" algn="l" rtl="0">
              <a:lnSpc>
                <a:spcPct val="150000"/>
              </a:lnSpc>
              <a:spcBef>
                <a:spcPts val="0"/>
              </a:spcBef>
              <a:spcAft>
                <a:spcPts val="0"/>
              </a:spcAft>
              <a:buFont typeface="Arial" panose="020B0604020202020204" pitchFamily="34" charset="0"/>
              <a:buChar char="•"/>
            </a:pPr>
            <a:r>
              <a:rPr lang="en-US" dirty="0"/>
              <a:t>Renamed the ‘Geography’ column to ‘Country’</a:t>
            </a:r>
          </a:p>
          <a:p>
            <a:pPr marL="285750" lvl="0" indent="-285750" algn="l" rtl="0">
              <a:lnSpc>
                <a:spcPct val="150000"/>
              </a:lnSpc>
              <a:spcBef>
                <a:spcPts val="0"/>
              </a:spcBef>
              <a:spcAft>
                <a:spcPts val="0"/>
              </a:spcAft>
              <a:buFont typeface="Arial" panose="020B0604020202020204" pitchFamily="34" charset="0"/>
              <a:buChar char="•"/>
            </a:pPr>
            <a:r>
              <a:rPr lang="en-US" dirty="0"/>
              <a:t>Engineered two features: Age Category and Tenure Category</a:t>
            </a:r>
          </a:p>
          <a:p>
            <a:pPr marL="285750" lvl="0" indent="-285750" algn="l" rtl="0">
              <a:lnSpc>
                <a:spcPct val="150000"/>
              </a:lnSpc>
              <a:spcBef>
                <a:spcPts val="0"/>
              </a:spcBef>
              <a:spcAft>
                <a:spcPts val="0"/>
              </a:spcAft>
              <a:buFont typeface="Arial" panose="020B0604020202020204" pitchFamily="34" charset="0"/>
              <a:buChar char="•"/>
            </a:pPr>
            <a:r>
              <a:rPr lang="en-US" dirty="0"/>
              <a:t>Applied label encoding to two features – Gender and Country – for modeling purpose.</a:t>
            </a:r>
            <a:endParaRPr dirty="0"/>
          </a:p>
        </p:txBody>
      </p:sp>
      <p:grpSp>
        <p:nvGrpSpPr>
          <p:cNvPr id="2" name="Google Shape;9335;p148">
            <a:extLst>
              <a:ext uri="{FF2B5EF4-FFF2-40B4-BE49-F238E27FC236}">
                <a16:creationId xmlns:a16="http://schemas.microsoft.com/office/drawing/2014/main" id="{20946B31-5600-DD4B-5CB6-D1B8AEE34F2C}"/>
              </a:ext>
            </a:extLst>
          </p:cNvPr>
          <p:cNvGrpSpPr/>
          <p:nvPr/>
        </p:nvGrpSpPr>
        <p:grpSpPr>
          <a:xfrm>
            <a:off x="5257542" y="650780"/>
            <a:ext cx="423079" cy="423043"/>
            <a:chOff x="-4478975" y="3251700"/>
            <a:chExt cx="293825" cy="293800"/>
          </a:xfrm>
          <a:solidFill>
            <a:schemeClr val="tx1">
              <a:lumMod val="65000"/>
              <a:lumOff val="35000"/>
            </a:schemeClr>
          </a:solidFill>
        </p:grpSpPr>
        <p:sp>
          <p:nvSpPr>
            <p:cNvPr id="3" name="Google Shape;9336;p148">
              <a:extLst>
                <a:ext uri="{FF2B5EF4-FFF2-40B4-BE49-F238E27FC236}">
                  <a16:creationId xmlns:a16="http://schemas.microsoft.com/office/drawing/2014/main" id="{F85E9CA1-A162-3A1F-A7E2-991777F1B437}"/>
                </a:ext>
              </a:extLst>
            </p:cNvPr>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grpFill/>
            <a:ln>
              <a:solidFill>
                <a:schemeClr val="bg2">
                  <a:lumMod val="85000"/>
                  <a:lumOff val="1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337;p148">
              <a:extLst>
                <a:ext uri="{FF2B5EF4-FFF2-40B4-BE49-F238E27FC236}">
                  <a16:creationId xmlns:a16="http://schemas.microsoft.com/office/drawing/2014/main" id="{2094587E-4D8D-A523-9CBB-85BC0AC27031}"/>
                </a:ext>
              </a:extLst>
            </p:cNvPr>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grpFill/>
            <a:ln>
              <a:solidFill>
                <a:schemeClr val="bg2">
                  <a:lumMod val="85000"/>
                  <a:lumOff val="1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338;p148">
              <a:extLst>
                <a:ext uri="{FF2B5EF4-FFF2-40B4-BE49-F238E27FC236}">
                  <a16:creationId xmlns:a16="http://schemas.microsoft.com/office/drawing/2014/main" id="{2146715A-2881-1058-7509-FFC2FFFBA07A}"/>
                </a:ext>
              </a:extLst>
            </p:cNvPr>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grpFill/>
            <a:ln>
              <a:solidFill>
                <a:schemeClr val="bg2">
                  <a:lumMod val="85000"/>
                  <a:lumOff val="1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grpSp>
        <p:nvGrpSpPr>
          <p:cNvPr id="18" name="Group 17">
            <a:extLst>
              <a:ext uri="{FF2B5EF4-FFF2-40B4-BE49-F238E27FC236}">
                <a16:creationId xmlns:a16="http://schemas.microsoft.com/office/drawing/2014/main" id="{464C3B6F-026F-2EFE-864F-FB3424F9E8B7}"/>
              </a:ext>
            </a:extLst>
          </p:cNvPr>
          <p:cNvGrpSpPr/>
          <p:nvPr/>
        </p:nvGrpSpPr>
        <p:grpSpPr>
          <a:xfrm>
            <a:off x="738494" y="411327"/>
            <a:ext cx="7667013" cy="4426298"/>
            <a:chOff x="808344" y="411327"/>
            <a:chExt cx="7667013" cy="4426298"/>
          </a:xfrm>
        </p:grpSpPr>
        <p:pic>
          <p:nvPicPr>
            <p:cNvPr id="11" name="Picture 10">
              <a:extLst>
                <a:ext uri="{FF2B5EF4-FFF2-40B4-BE49-F238E27FC236}">
                  <a16:creationId xmlns:a16="http://schemas.microsoft.com/office/drawing/2014/main" id="{D2E59F0D-F1FB-7107-AB72-9140743664FC}"/>
                </a:ext>
              </a:extLst>
            </p:cNvPr>
            <p:cNvPicPr>
              <a:picLocks noChangeAspect="1"/>
            </p:cNvPicPr>
            <p:nvPr/>
          </p:nvPicPr>
          <p:blipFill>
            <a:blip r:embed="rId3"/>
            <a:stretch>
              <a:fillRect/>
            </a:stretch>
          </p:blipFill>
          <p:spPr>
            <a:xfrm>
              <a:off x="4987472" y="2711002"/>
              <a:ext cx="3487885" cy="2097646"/>
            </a:xfrm>
            <a:prstGeom prst="rect">
              <a:avLst/>
            </a:prstGeom>
          </p:spPr>
        </p:pic>
        <p:pic>
          <p:nvPicPr>
            <p:cNvPr id="13" name="Picture 12">
              <a:extLst>
                <a:ext uri="{FF2B5EF4-FFF2-40B4-BE49-F238E27FC236}">
                  <a16:creationId xmlns:a16="http://schemas.microsoft.com/office/drawing/2014/main" id="{E4384005-E1C7-EF22-10A7-B97A6E91FB9B}"/>
                </a:ext>
              </a:extLst>
            </p:cNvPr>
            <p:cNvPicPr>
              <a:picLocks noChangeAspect="1"/>
            </p:cNvPicPr>
            <p:nvPr/>
          </p:nvPicPr>
          <p:blipFill>
            <a:blip r:embed="rId4"/>
            <a:stretch>
              <a:fillRect/>
            </a:stretch>
          </p:blipFill>
          <p:spPr>
            <a:xfrm>
              <a:off x="808344" y="2682025"/>
              <a:ext cx="3897662" cy="2155600"/>
            </a:xfrm>
            <a:prstGeom prst="rect">
              <a:avLst/>
            </a:prstGeom>
          </p:spPr>
        </p:pic>
        <p:pic>
          <p:nvPicPr>
            <p:cNvPr id="15" name="Picture 14">
              <a:extLst>
                <a:ext uri="{FF2B5EF4-FFF2-40B4-BE49-F238E27FC236}">
                  <a16:creationId xmlns:a16="http://schemas.microsoft.com/office/drawing/2014/main" id="{03EDB7FA-C5F3-BE34-6C17-985844CCA62A}"/>
                </a:ext>
              </a:extLst>
            </p:cNvPr>
            <p:cNvPicPr>
              <a:picLocks noChangeAspect="1"/>
            </p:cNvPicPr>
            <p:nvPr/>
          </p:nvPicPr>
          <p:blipFill>
            <a:blip r:embed="rId5"/>
            <a:stretch>
              <a:fillRect/>
            </a:stretch>
          </p:blipFill>
          <p:spPr>
            <a:xfrm>
              <a:off x="4987472" y="411327"/>
              <a:ext cx="3487885" cy="2154787"/>
            </a:xfrm>
            <a:prstGeom prst="rect">
              <a:avLst/>
            </a:prstGeom>
          </p:spPr>
        </p:pic>
        <p:pic>
          <p:nvPicPr>
            <p:cNvPr id="17" name="Picture 16">
              <a:extLst>
                <a:ext uri="{FF2B5EF4-FFF2-40B4-BE49-F238E27FC236}">
                  <a16:creationId xmlns:a16="http://schemas.microsoft.com/office/drawing/2014/main" id="{508EA2F5-457B-5BFA-2F8F-4B94F3941365}"/>
                </a:ext>
              </a:extLst>
            </p:cNvPr>
            <p:cNvPicPr>
              <a:picLocks noChangeAspect="1"/>
            </p:cNvPicPr>
            <p:nvPr/>
          </p:nvPicPr>
          <p:blipFill>
            <a:blip r:embed="rId6"/>
            <a:stretch>
              <a:fillRect/>
            </a:stretch>
          </p:blipFill>
          <p:spPr>
            <a:xfrm>
              <a:off x="808344" y="411328"/>
              <a:ext cx="3897661" cy="2154787"/>
            </a:xfrm>
            <a:prstGeom prst="rect">
              <a:avLst/>
            </a:prstGeom>
          </p:spPr>
        </p:pic>
      </p:grpSp>
    </p:spTree>
    <p:extLst>
      <p:ext uri="{BB962C8B-B14F-4D97-AF65-F5344CB8AC3E}">
        <p14:creationId xmlns:p14="http://schemas.microsoft.com/office/powerpoint/2010/main" val="4063117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grpSp>
        <p:nvGrpSpPr>
          <p:cNvPr id="2" name="Group 1">
            <a:extLst>
              <a:ext uri="{FF2B5EF4-FFF2-40B4-BE49-F238E27FC236}">
                <a16:creationId xmlns:a16="http://schemas.microsoft.com/office/drawing/2014/main" id="{EA09EB4B-CA89-38D2-BFE5-C1D2D483625F}"/>
              </a:ext>
            </a:extLst>
          </p:cNvPr>
          <p:cNvGrpSpPr/>
          <p:nvPr/>
        </p:nvGrpSpPr>
        <p:grpSpPr>
          <a:xfrm>
            <a:off x="6412120" y="589218"/>
            <a:ext cx="2530059" cy="3037963"/>
            <a:chOff x="6412120" y="500318"/>
            <a:chExt cx="2530059" cy="3037963"/>
          </a:xfrm>
        </p:grpSpPr>
        <p:pic>
          <p:nvPicPr>
            <p:cNvPr id="3" name="Picture 2">
              <a:extLst>
                <a:ext uri="{FF2B5EF4-FFF2-40B4-BE49-F238E27FC236}">
                  <a16:creationId xmlns:a16="http://schemas.microsoft.com/office/drawing/2014/main" id="{1616F098-A143-5D62-52EC-52B70485A2A0}"/>
                </a:ext>
              </a:extLst>
            </p:cNvPr>
            <p:cNvPicPr>
              <a:picLocks noChangeAspect="1"/>
            </p:cNvPicPr>
            <p:nvPr/>
          </p:nvPicPr>
          <p:blipFill>
            <a:blip r:embed="rId3"/>
            <a:stretch>
              <a:fillRect/>
            </a:stretch>
          </p:blipFill>
          <p:spPr>
            <a:xfrm>
              <a:off x="6412120" y="500318"/>
              <a:ext cx="2530059" cy="1425063"/>
            </a:xfrm>
            <a:prstGeom prst="rect">
              <a:avLst/>
            </a:prstGeom>
          </p:spPr>
        </p:pic>
        <p:pic>
          <p:nvPicPr>
            <p:cNvPr id="5" name="Picture 4">
              <a:extLst>
                <a:ext uri="{FF2B5EF4-FFF2-40B4-BE49-F238E27FC236}">
                  <a16:creationId xmlns:a16="http://schemas.microsoft.com/office/drawing/2014/main" id="{23306B0F-3F5A-1952-0257-3A26B82C6F4C}"/>
                </a:ext>
              </a:extLst>
            </p:cNvPr>
            <p:cNvPicPr>
              <a:picLocks noChangeAspect="1"/>
            </p:cNvPicPr>
            <p:nvPr/>
          </p:nvPicPr>
          <p:blipFill>
            <a:blip r:embed="rId4"/>
            <a:stretch>
              <a:fillRect/>
            </a:stretch>
          </p:blipFill>
          <p:spPr>
            <a:xfrm>
              <a:off x="6412120" y="2113220"/>
              <a:ext cx="2530059" cy="1425061"/>
            </a:xfrm>
            <a:prstGeom prst="rect">
              <a:avLst/>
            </a:prstGeom>
          </p:spPr>
        </p:pic>
      </p:grpSp>
      <p:sp>
        <p:nvSpPr>
          <p:cNvPr id="4" name="TextBox 3">
            <a:extLst>
              <a:ext uri="{FF2B5EF4-FFF2-40B4-BE49-F238E27FC236}">
                <a16:creationId xmlns:a16="http://schemas.microsoft.com/office/drawing/2014/main" id="{4E3440DD-B70E-D4C3-B44C-A979EBCB6B43}"/>
              </a:ext>
            </a:extLst>
          </p:cNvPr>
          <p:cNvSpPr txBox="1"/>
          <p:nvPr/>
        </p:nvSpPr>
        <p:spPr>
          <a:xfrm>
            <a:off x="90315" y="503874"/>
            <a:ext cx="4679950" cy="369332"/>
          </a:xfrm>
          <a:prstGeom prst="rect">
            <a:avLst/>
          </a:prstGeom>
          <a:noFill/>
        </p:spPr>
        <p:txBody>
          <a:bodyPr wrap="square" rtlCol="0">
            <a:spAutoFit/>
          </a:bodyPr>
          <a:lstStyle/>
          <a:p>
            <a:pPr algn="ctr"/>
            <a:r>
              <a:rPr lang="en-US" sz="1800" b="1" dirty="0">
                <a:latin typeface="Vidaloka" panose="020B0604020202020204" charset="0"/>
              </a:rPr>
              <a:t>Insights from EDA</a:t>
            </a:r>
          </a:p>
        </p:txBody>
      </p:sp>
      <p:sp>
        <p:nvSpPr>
          <p:cNvPr id="6" name="TextBox 5">
            <a:extLst>
              <a:ext uri="{FF2B5EF4-FFF2-40B4-BE49-F238E27FC236}">
                <a16:creationId xmlns:a16="http://schemas.microsoft.com/office/drawing/2014/main" id="{91C9955F-9276-7BAA-0414-4D6FAA1EB1C8}"/>
              </a:ext>
            </a:extLst>
          </p:cNvPr>
          <p:cNvSpPr txBox="1"/>
          <p:nvPr/>
        </p:nvSpPr>
        <p:spPr>
          <a:xfrm>
            <a:off x="201821" y="811651"/>
            <a:ext cx="5899150" cy="338509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200" dirty="0">
                <a:latin typeface="Montserrat" panose="00000500000000000000" pitchFamily="2" charset="0"/>
              </a:rPr>
              <a:t>France has the highest number of customers and the highest number of customers who have stayed with the bank.</a:t>
            </a:r>
          </a:p>
          <a:p>
            <a:pPr marL="285750" indent="-285750">
              <a:lnSpc>
                <a:spcPct val="150000"/>
              </a:lnSpc>
              <a:buFont typeface="Arial" panose="020B0604020202020204" pitchFamily="34" charset="0"/>
              <a:buChar char="•"/>
            </a:pPr>
            <a:r>
              <a:rPr lang="en-US" sz="1200" dirty="0">
                <a:latin typeface="Montserrat" panose="00000500000000000000" pitchFamily="2" charset="0"/>
              </a:rPr>
              <a:t>Germany has a notably higher proportion of customers who have exited (‘Exited 1’) relative to its total customer base, compared to France and Spain.</a:t>
            </a:r>
          </a:p>
          <a:p>
            <a:pPr marL="285750" indent="-285750">
              <a:lnSpc>
                <a:spcPct val="150000"/>
              </a:lnSpc>
              <a:buFont typeface="Arial" panose="020B0604020202020204" pitchFamily="34" charset="0"/>
              <a:buChar char="•"/>
            </a:pPr>
            <a:r>
              <a:rPr lang="en-US" sz="1200" dirty="0">
                <a:latin typeface="Montserrat" panose="00000500000000000000" pitchFamily="2" charset="0"/>
              </a:rPr>
              <a:t>There is a significant number of customers who have stayed (130,089) with the bank compared to those who have left (34,915).</a:t>
            </a:r>
          </a:p>
          <a:p>
            <a:pPr marL="285750" indent="-285750">
              <a:lnSpc>
                <a:spcPct val="150000"/>
              </a:lnSpc>
              <a:buFont typeface="Arial" panose="020B0604020202020204" pitchFamily="34" charset="0"/>
              <a:buChar char="•"/>
            </a:pPr>
            <a:r>
              <a:rPr lang="en-US" sz="1200" dirty="0">
                <a:latin typeface="Montserrat" panose="00000500000000000000" pitchFamily="2" charset="0"/>
              </a:rPr>
              <a:t>A larger proportion of female customers left the bank than male customers.</a:t>
            </a:r>
          </a:p>
          <a:p>
            <a:pPr marL="285750" indent="-285750">
              <a:lnSpc>
                <a:spcPct val="150000"/>
              </a:lnSpc>
              <a:buFont typeface="Arial" panose="020B0604020202020204" pitchFamily="34" charset="0"/>
              <a:buChar char="•"/>
            </a:pPr>
            <a:r>
              <a:rPr lang="en-US" sz="1200" dirty="0">
                <a:latin typeface="Montserrat" panose="00000500000000000000" pitchFamily="2" charset="0"/>
              </a:rPr>
              <a:t>Most of the bank's clients are adults. Notably, 54,285 of them are long-standing customers, meaning they have been with the bank for 6 or more years.</a:t>
            </a:r>
          </a:p>
        </p:txBody>
      </p:sp>
      <p:grpSp>
        <p:nvGrpSpPr>
          <p:cNvPr id="7" name="Google Shape;1674;p124">
            <a:extLst>
              <a:ext uri="{FF2B5EF4-FFF2-40B4-BE49-F238E27FC236}">
                <a16:creationId xmlns:a16="http://schemas.microsoft.com/office/drawing/2014/main" id="{FF6086D0-5FE1-62D5-FDD1-5A23BE812C56}"/>
              </a:ext>
            </a:extLst>
          </p:cNvPr>
          <p:cNvGrpSpPr/>
          <p:nvPr/>
        </p:nvGrpSpPr>
        <p:grpSpPr>
          <a:xfrm>
            <a:off x="457464" y="501693"/>
            <a:ext cx="374386" cy="247607"/>
            <a:chOff x="4705614" y="2763886"/>
            <a:chExt cx="326722" cy="303707"/>
          </a:xfrm>
          <a:solidFill>
            <a:schemeClr val="tx1">
              <a:lumMod val="75000"/>
              <a:lumOff val="25000"/>
            </a:schemeClr>
          </a:solidFill>
        </p:grpSpPr>
        <p:sp>
          <p:nvSpPr>
            <p:cNvPr id="8" name="Google Shape;1675;p124">
              <a:extLst>
                <a:ext uri="{FF2B5EF4-FFF2-40B4-BE49-F238E27FC236}">
                  <a16:creationId xmlns:a16="http://schemas.microsoft.com/office/drawing/2014/main" id="{A95FD913-EF84-70BD-E418-D8CCDD121B73}"/>
                </a:ext>
              </a:extLst>
            </p:cNvPr>
            <p:cNvSpPr/>
            <p:nvPr/>
          </p:nvSpPr>
          <p:spPr>
            <a:xfrm>
              <a:off x="4991454" y="2858722"/>
              <a:ext cx="40882" cy="19237"/>
            </a:xfrm>
            <a:custGeom>
              <a:avLst/>
              <a:gdLst/>
              <a:ahLst/>
              <a:cxnLst/>
              <a:rect l="l" t="t" r="r" b="b"/>
              <a:pathLst>
                <a:path w="2089" h="983" extrusionOk="0">
                  <a:moveTo>
                    <a:pt x="482" y="1"/>
                  </a:moveTo>
                  <a:cubicBezTo>
                    <a:pt x="220" y="1"/>
                    <a:pt x="1" y="220"/>
                    <a:pt x="1" y="488"/>
                  </a:cubicBezTo>
                  <a:cubicBezTo>
                    <a:pt x="1" y="768"/>
                    <a:pt x="227" y="982"/>
                    <a:pt x="493" y="982"/>
                  </a:cubicBezTo>
                  <a:cubicBezTo>
                    <a:pt x="515" y="982"/>
                    <a:pt x="537" y="981"/>
                    <a:pt x="560" y="978"/>
                  </a:cubicBezTo>
                  <a:lnTo>
                    <a:pt x="1530" y="978"/>
                  </a:lnTo>
                  <a:cubicBezTo>
                    <a:pt x="2089" y="889"/>
                    <a:pt x="2089" y="95"/>
                    <a:pt x="1530" y="7"/>
                  </a:cubicBezTo>
                  <a:lnTo>
                    <a:pt x="560" y="7"/>
                  </a:lnTo>
                  <a:cubicBezTo>
                    <a:pt x="533" y="3"/>
                    <a:pt x="507" y="1"/>
                    <a:pt x="482" y="1"/>
                  </a:cubicBezTo>
                  <a:close/>
                </a:path>
              </a:pathLst>
            </a:custGeom>
            <a:grpFill/>
            <a:ln>
              <a:solidFill>
                <a:schemeClr val="bg2">
                  <a:lumMod val="75000"/>
                  <a:lumOff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76;p124">
              <a:extLst>
                <a:ext uri="{FF2B5EF4-FFF2-40B4-BE49-F238E27FC236}">
                  <a16:creationId xmlns:a16="http://schemas.microsoft.com/office/drawing/2014/main" id="{AD39B063-DBCC-B9E6-8420-E671CBFB642C}"/>
                </a:ext>
              </a:extLst>
            </p:cNvPr>
            <p:cNvSpPr/>
            <p:nvPr/>
          </p:nvSpPr>
          <p:spPr>
            <a:xfrm>
              <a:off x="4705614" y="2858722"/>
              <a:ext cx="40882" cy="19237"/>
            </a:xfrm>
            <a:custGeom>
              <a:avLst/>
              <a:gdLst/>
              <a:ahLst/>
              <a:cxnLst/>
              <a:rect l="l" t="t" r="r" b="b"/>
              <a:pathLst>
                <a:path w="2089" h="983" extrusionOk="0">
                  <a:moveTo>
                    <a:pt x="488" y="1"/>
                  </a:moveTo>
                  <a:cubicBezTo>
                    <a:pt x="220" y="1"/>
                    <a:pt x="0" y="220"/>
                    <a:pt x="0" y="488"/>
                  </a:cubicBezTo>
                  <a:cubicBezTo>
                    <a:pt x="0" y="768"/>
                    <a:pt x="226" y="982"/>
                    <a:pt x="500" y="982"/>
                  </a:cubicBezTo>
                  <a:cubicBezTo>
                    <a:pt x="523" y="982"/>
                    <a:pt x="546" y="981"/>
                    <a:pt x="569" y="978"/>
                  </a:cubicBezTo>
                  <a:lnTo>
                    <a:pt x="1529" y="978"/>
                  </a:lnTo>
                  <a:cubicBezTo>
                    <a:pt x="2088" y="889"/>
                    <a:pt x="2088" y="95"/>
                    <a:pt x="1529" y="7"/>
                  </a:cubicBezTo>
                  <a:lnTo>
                    <a:pt x="569" y="7"/>
                  </a:lnTo>
                  <a:cubicBezTo>
                    <a:pt x="542" y="3"/>
                    <a:pt x="515" y="1"/>
                    <a:pt x="488" y="1"/>
                  </a:cubicBezTo>
                  <a:close/>
                </a:path>
              </a:pathLst>
            </a:custGeom>
            <a:grpFill/>
            <a:ln>
              <a:solidFill>
                <a:schemeClr val="bg2">
                  <a:lumMod val="75000"/>
                  <a:lumOff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77;p124">
              <a:extLst>
                <a:ext uri="{FF2B5EF4-FFF2-40B4-BE49-F238E27FC236}">
                  <a16:creationId xmlns:a16="http://schemas.microsoft.com/office/drawing/2014/main" id="{38F989BB-2D71-B8DE-CCCC-D71B6CD28578}"/>
                </a:ext>
              </a:extLst>
            </p:cNvPr>
            <p:cNvSpPr/>
            <p:nvPr/>
          </p:nvSpPr>
          <p:spPr>
            <a:xfrm>
              <a:off x="4973234" y="2783495"/>
              <a:ext cx="39434" cy="27966"/>
            </a:xfrm>
            <a:custGeom>
              <a:avLst/>
              <a:gdLst/>
              <a:ahLst/>
              <a:cxnLst/>
              <a:rect l="l" t="t" r="r" b="b"/>
              <a:pathLst>
                <a:path w="2015" h="1429" extrusionOk="0">
                  <a:moveTo>
                    <a:pt x="1337" y="0"/>
                  </a:moveTo>
                  <a:cubicBezTo>
                    <a:pt x="1277" y="0"/>
                    <a:pt x="1213" y="12"/>
                    <a:pt x="1147" y="38"/>
                  </a:cubicBezTo>
                  <a:lnTo>
                    <a:pt x="314" y="528"/>
                  </a:lnTo>
                  <a:cubicBezTo>
                    <a:pt x="79" y="655"/>
                    <a:pt x="0" y="949"/>
                    <a:pt x="128" y="1185"/>
                  </a:cubicBezTo>
                  <a:cubicBezTo>
                    <a:pt x="219" y="1342"/>
                    <a:pt x="381" y="1429"/>
                    <a:pt x="548" y="1429"/>
                  </a:cubicBezTo>
                  <a:cubicBezTo>
                    <a:pt x="631" y="1429"/>
                    <a:pt x="716" y="1407"/>
                    <a:pt x="795" y="1361"/>
                  </a:cubicBezTo>
                  <a:lnTo>
                    <a:pt x="1638" y="871"/>
                  </a:lnTo>
                  <a:cubicBezTo>
                    <a:pt x="2014" y="563"/>
                    <a:pt x="1755" y="0"/>
                    <a:pt x="1337" y="0"/>
                  </a:cubicBezTo>
                  <a:close/>
                </a:path>
              </a:pathLst>
            </a:custGeom>
            <a:grpFill/>
            <a:ln>
              <a:solidFill>
                <a:schemeClr val="bg2">
                  <a:lumMod val="75000"/>
                  <a:lumOff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78;p124">
              <a:extLst>
                <a:ext uri="{FF2B5EF4-FFF2-40B4-BE49-F238E27FC236}">
                  <a16:creationId xmlns:a16="http://schemas.microsoft.com/office/drawing/2014/main" id="{6457918F-03EE-D978-893C-EA4DBB73ABB1}"/>
                </a:ext>
              </a:extLst>
            </p:cNvPr>
            <p:cNvSpPr/>
            <p:nvPr/>
          </p:nvSpPr>
          <p:spPr>
            <a:xfrm>
              <a:off x="4726711" y="2925730"/>
              <a:ext cx="39903" cy="27966"/>
            </a:xfrm>
            <a:custGeom>
              <a:avLst/>
              <a:gdLst/>
              <a:ahLst/>
              <a:cxnLst/>
              <a:rect l="l" t="t" r="r" b="b"/>
              <a:pathLst>
                <a:path w="2039" h="1429" extrusionOk="0">
                  <a:moveTo>
                    <a:pt x="1359" y="1"/>
                  </a:moveTo>
                  <a:cubicBezTo>
                    <a:pt x="1295" y="1"/>
                    <a:pt x="1227" y="14"/>
                    <a:pt x="1157" y="44"/>
                  </a:cubicBezTo>
                  <a:lnTo>
                    <a:pt x="314" y="524"/>
                  </a:lnTo>
                  <a:cubicBezTo>
                    <a:pt x="89" y="661"/>
                    <a:pt x="1" y="955"/>
                    <a:pt x="138" y="1191"/>
                  </a:cubicBezTo>
                  <a:cubicBezTo>
                    <a:pt x="230" y="1343"/>
                    <a:pt x="395" y="1428"/>
                    <a:pt x="564" y="1428"/>
                  </a:cubicBezTo>
                  <a:cubicBezTo>
                    <a:pt x="645" y="1428"/>
                    <a:pt x="728" y="1408"/>
                    <a:pt x="804" y="1367"/>
                  </a:cubicBezTo>
                  <a:lnTo>
                    <a:pt x="1647" y="877"/>
                  </a:lnTo>
                  <a:cubicBezTo>
                    <a:pt x="2039" y="579"/>
                    <a:pt x="1780" y="1"/>
                    <a:pt x="1359" y="1"/>
                  </a:cubicBezTo>
                  <a:close/>
                </a:path>
              </a:pathLst>
            </a:custGeom>
            <a:grpFill/>
            <a:ln>
              <a:solidFill>
                <a:schemeClr val="bg2">
                  <a:lumMod val="75000"/>
                  <a:lumOff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79;p124">
              <a:extLst>
                <a:ext uri="{FF2B5EF4-FFF2-40B4-BE49-F238E27FC236}">
                  <a16:creationId xmlns:a16="http://schemas.microsoft.com/office/drawing/2014/main" id="{E68F4776-BE0D-32DC-B382-09730248F8C7}"/>
                </a:ext>
              </a:extLst>
            </p:cNvPr>
            <p:cNvSpPr/>
            <p:nvPr/>
          </p:nvSpPr>
          <p:spPr>
            <a:xfrm>
              <a:off x="4971492" y="2925788"/>
              <a:ext cx="41469" cy="28905"/>
            </a:xfrm>
            <a:custGeom>
              <a:avLst/>
              <a:gdLst/>
              <a:ahLst/>
              <a:cxnLst/>
              <a:rect l="l" t="t" r="r" b="b"/>
              <a:pathLst>
                <a:path w="2119" h="1477" extrusionOk="0">
                  <a:moveTo>
                    <a:pt x="687" y="0"/>
                  </a:moveTo>
                  <a:cubicBezTo>
                    <a:pt x="263" y="0"/>
                    <a:pt x="0" y="576"/>
                    <a:pt x="393" y="884"/>
                  </a:cubicBezTo>
                  <a:lnTo>
                    <a:pt x="1236" y="1364"/>
                  </a:lnTo>
                  <a:cubicBezTo>
                    <a:pt x="1328" y="1441"/>
                    <a:pt x="1438" y="1477"/>
                    <a:pt x="1546" y="1477"/>
                  </a:cubicBezTo>
                  <a:cubicBezTo>
                    <a:pt x="1716" y="1477"/>
                    <a:pt x="1882" y="1388"/>
                    <a:pt x="1972" y="1227"/>
                  </a:cubicBezTo>
                  <a:cubicBezTo>
                    <a:pt x="2119" y="972"/>
                    <a:pt x="2001" y="639"/>
                    <a:pt x="1727" y="531"/>
                  </a:cubicBezTo>
                  <a:lnTo>
                    <a:pt x="884" y="41"/>
                  </a:lnTo>
                  <a:cubicBezTo>
                    <a:pt x="816" y="13"/>
                    <a:pt x="750" y="0"/>
                    <a:pt x="687" y="0"/>
                  </a:cubicBezTo>
                  <a:close/>
                </a:path>
              </a:pathLst>
            </a:custGeom>
            <a:grpFill/>
            <a:ln>
              <a:solidFill>
                <a:schemeClr val="bg2">
                  <a:lumMod val="75000"/>
                  <a:lumOff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80;p124">
              <a:extLst>
                <a:ext uri="{FF2B5EF4-FFF2-40B4-BE49-F238E27FC236}">
                  <a16:creationId xmlns:a16="http://schemas.microsoft.com/office/drawing/2014/main" id="{E319BC87-7A78-5D18-0F37-C12623720904}"/>
                </a:ext>
              </a:extLst>
            </p:cNvPr>
            <p:cNvSpPr/>
            <p:nvPr/>
          </p:nvSpPr>
          <p:spPr>
            <a:xfrm>
              <a:off x="4725360" y="2782164"/>
              <a:ext cx="41254" cy="28827"/>
            </a:xfrm>
            <a:custGeom>
              <a:avLst/>
              <a:gdLst/>
              <a:ahLst/>
              <a:cxnLst/>
              <a:rect l="l" t="t" r="r" b="b"/>
              <a:pathLst>
                <a:path w="2108" h="1473" extrusionOk="0">
                  <a:moveTo>
                    <a:pt x="571" y="0"/>
                  </a:moveTo>
                  <a:cubicBezTo>
                    <a:pt x="403" y="0"/>
                    <a:pt x="238" y="86"/>
                    <a:pt x="148" y="243"/>
                  </a:cubicBezTo>
                  <a:cubicBezTo>
                    <a:pt x="1" y="498"/>
                    <a:pt x="109" y="831"/>
                    <a:pt x="383" y="939"/>
                  </a:cubicBezTo>
                  <a:lnTo>
                    <a:pt x="1226" y="1429"/>
                  </a:lnTo>
                  <a:cubicBezTo>
                    <a:pt x="1296" y="1459"/>
                    <a:pt x="1364" y="1472"/>
                    <a:pt x="1428" y="1472"/>
                  </a:cubicBezTo>
                  <a:cubicBezTo>
                    <a:pt x="1849" y="1472"/>
                    <a:pt x="2108" y="894"/>
                    <a:pt x="1716" y="596"/>
                  </a:cubicBezTo>
                  <a:lnTo>
                    <a:pt x="873" y="106"/>
                  </a:lnTo>
                  <a:cubicBezTo>
                    <a:pt x="783" y="34"/>
                    <a:pt x="676" y="0"/>
                    <a:pt x="571" y="0"/>
                  </a:cubicBezTo>
                  <a:close/>
                </a:path>
              </a:pathLst>
            </a:custGeom>
            <a:grpFill/>
            <a:ln>
              <a:solidFill>
                <a:schemeClr val="bg2">
                  <a:lumMod val="75000"/>
                  <a:lumOff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81;p124">
              <a:extLst>
                <a:ext uri="{FF2B5EF4-FFF2-40B4-BE49-F238E27FC236}">
                  <a16:creationId xmlns:a16="http://schemas.microsoft.com/office/drawing/2014/main" id="{CFD73557-1677-2F97-E072-6C956E917499}"/>
                </a:ext>
              </a:extLst>
            </p:cNvPr>
            <p:cNvSpPr/>
            <p:nvPr/>
          </p:nvSpPr>
          <p:spPr>
            <a:xfrm>
              <a:off x="4801155" y="3010468"/>
              <a:ext cx="135835" cy="57125"/>
            </a:xfrm>
            <a:custGeom>
              <a:avLst/>
              <a:gdLst/>
              <a:ahLst/>
              <a:cxnLst/>
              <a:rect l="l" t="t" r="r" b="b"/>
              <a:pathLst>
                <a:path w="6941" h="2919" extrusionOk="0">
                  <a:moveTo>
                    <a:pt x="488" y="1"/>
                  </a:moveTo>
                  <a:cubicBezTo>
                    <a:pt x="220" y="1"/>
                    <a:pt x="0" y="220"/>
                    <a:pt x="0" y="488"/>
                  </a:cubicBezTo>
                  <a:cubicBezTo>
                    <a:pt x="0" y="768"/>
                    <a:pt x="226" y="982"/>
                    <a:pt x="500" y="982"/>
                  </a:cubicBezTo>
                  <a:cubicBezTo>
                    <a:pt x="523" y="982"/>
                    <a:pt x="546" y="981"/>
                    <a:pt x="569" y="978"/>
                  </a:cubicBezTo>
                  <a:lnTo>
                    <a:pt x="1088" y="978"/>
                  </a:lnTo>
                  <a:cubicBezTo>
                    <a:pt x="1324" y="2105"/>
                    <a:pt x="2314" y="2919"/>
                    <a:pt x="3470" y="2919"/>
                  </a:cubicBezTo>
                  <a:cubicBezTo>
                    <a:pt x="4617" y="2919"/>
                    <a:pt x="5607" y="2105"/>
                    <a:pt x="5843" y="978"/>
                  </a:cubicBezTo>
                  <a:lnTo>
                    <a:pt x="6372" y="978"/>
                  </a:lnTo>
                  <a:cubicBezTo>
                    <a:pt x="6395" y="981"/>
                    <a:pt x="6418" y="982"/>
                    <a:pt x="6441" y="982"/>
                  </a:cubicBezTo>
                  <a:cubicBezTo>
                    <a:pt x="6715" y="982"/>
                    <a:pt x="6941" y="768"/>
                    <a:pt x="6941" y="488"/>
                  </a:cubicBezTo>
                  <a:cubicBezTo>
                    <a:pt x="6941" y="220"/>
                    <a:pt x="6721" y="1"/>
                    <a:pt x="6453" y="1"/>
                  </a:cubicBezTo>
                  <a:cubicBezTo>
                    <a:pt x="6426" y="1"/>
                    <a:pt x="6399" y="3"/>
                    <a:pt x="6372" y="7"/>
                  </a:cubicBezTo>
                  <a:lnTo>
                    <a:pt x="569" y="7"/>
                  </a:lnTo>
                  <a:cubicBezTo>
                    <a:pt x="542" y="3"/>
                    <a:pt x="515" y="1"/>
                    <a:pt x="488" y="1"/>
                  </a:cubicBezTo>
                  <a:close/>
                </a:path>
              </a:pathLst>
            </a:custGeom>
            <a:grpFill/>
            <a:ln>
              <a:solidFill>
                <a:schemeClr val="bg2">
                  <a:lumMod val="75000"/>
                  <a:lumOff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82;p124">
              <a:extLst>
                <a:ext uri="{FF2B5EF4-FFF2-40B4-BE49-F238E27FC236}">
                  <a16:creationId xmlns:a16="http://schemas.microsoft.com/office/drawing/2014/main" id="{B4FB182B-E976-C6AD-561E-884F9C55F1B9}"/>
                </a:ext>
              </a:extLst>
            </p:cNvPr>
            <p:cNvSpPr/>
            <p:nvPr/>
          </p:nvSpPr>
          <p:spPr>
            <a:xfrm>
              <a:off x="4755870" y="2763886"/>
              <a:ext cx="226405" cy="227736"/>
            </a:xfrm>
            <a:custGeom>
              <a:avLst/>
              <a:gdLst/>
              <a:ahLst/>
              <a:cxnLst/>
              <a:rect l="l" t="t" r="r" b="b"/>
              <a:pathLst>
                <a:path w="11569" h="11637" extrusionOk="0">
                  <a:moveTo>
                    <a:pt x="7770" y="4806"/>
                  </a:moveTo>
                  <a:cubicBezTo>
                    <a:pt x="7894" y="4806"/>
                    <a:pt x="8020" y="4854"/>
                    <a:pt x="8118" y="4951"/>
                  </a:cubicBezTo>
                  <a:cubicBezTo>
                    <a:pt x="8323" y="5157"/>
                    <a:pt x="8304" y="5510"/>
                    <a:pt x="8059" y="5686"/>
                  </a:cubicBezTo>
                  <a:lnTo>
                    <a:pt x="6118" y="7627"/>
                  </a:lnTo>
                  <a:cubicBezTo>
                    <a:pt x="6025" y="7721"/>
                    <a:pt x="5902" y="7767"/>
                    <a:pt x="5778" y="7767"/>
                  </a:cubicBezTo>
                  <a:cubicBezTo>
                    <a:pt x="5655" y="7767"/>
                    <a:pt x="5530" y="7721"/>
                    <a:pt x="5431" y="7627"/>
                  </a:cubicBezTo>
                  <a:lnTo>
                    <a:pt x="4471" y="6657"/>
                  </a:lnTo>
                  <a:cubicBezTo>
                    <a:pt x="4285" y="6471"/>
                    <a:pt x="4285" y="6167"/>
                    <a:pt x="4471" y="5971"/>
                  </a:cubicBezTo>
                  <a:cubicBezTo>
                    <a:pt x="4564" y="5878"/>
                    <a:pt x="4686" y="5831"/>
                    <a:pt x="4810" y="5831"/>
                  </a:cubicBezTo>
                  <a:cubicBezTo>
                    <a:pt x="4934" y="5831"/>
                    <a:pt x="5059" y="5878"/>
                    <a:pt x="5157" y="5971"/>
                  </a:cubicBezTo>
                  <a:lnTo>
                    <a:pt x="5784" y="6598"/>
                  </a:lnTo>
                  <a:lnTo>
                    <a:pt x="7373" y="5010"/>
                  </a:lnTo>
                  <a:cubicBezTo>
                    <a:pt x="7469" y="4876"/>
                    <a:pt x="7619" y="4806"/>
                    <a:pt x="7770" y="4806"/>
                  </a:cubicBezTo>
                  <a:close/>
                  <a:moveTo>
                    <a:pt x="5787" y="1"/>
                  </a:moveTo>
                  <a:cubicBezTo>
                    <a:pt x="5780" y="1"/>
                    <a:pt x="5772" y="1"/>
                    <a:pt x="5765" y="1"/>
                  </a:cubicBezTo>
                  <a:cubicBezTo>
                    <a:pt x="3441" y="10"/>
                    <a:pt x="1393" y="1520"/>
                    <a:pt x="697" y="3736"/>
                  </a:cubicBezTo>
                  <a:cubicBezTo>
                    <a:pt x="1" y="5951"/>
                    <a:pt x="814" y="8363"/>
                    <a:pt x="2726" y="9696"/>
                  </a:cubicBezTo>
                  <a:cubicBezTo>
                    <a:pt x="3059" y="9921"/>
                    <a:pt x="3285" y="10274"/>
                    <a:pt x="3343" y="10666"/>
                  </a:cubicBezTo>
                  <a:lnTo>
                    <a:pt x="2647" y="10666"/>
                  </a:lnTo>
                  <a:cubicBezTo>
                    <a:pt x="2089" y="10755"/>
                    <a:pt x="2089" y="11558"/>
                    <a:pt x="2647" y="11637"/>
                  </a:cubicBezTo>
                  <a:lnTo>
                    <a:pt x="8902" y="11637"/>
                  </a:lnTo>
                  <a:cubicBezTo>
                    <a:pt x="9461" y="11558"/>
                    <a:pt x="9461" y="10755"/>
                    <a:pt x="8902" y="10666"/>
                  </a:cubicBezTo>
                  <a:lnTo>
                    <a:pt x="8225" y="10666"/>
                  </a:lnTo>
                  <a:cubicBezTo>
                    <a:pt x="8304" y="10264"/>
                    <a:pt x="8539" y="9902"/>
                    <a:pt x="8872" y="9676"/>
                  </a:cubicBezTo>
                  <a:cubicBezTo>
                    <a:pt x="10764" y="8323"/>
                    <a:pt x="11568" y="5912"/>
                    <a:pt x="10862" y="3696"/>
                  </a:cubicBezTo>
                  <a:cubicBezTo>
                    <a:pt x="10149" y="1498"/>
                    <a:pt x="8101" y="1"/>
                    <a:pt x="5787" y="1"/>
                  </a:cubicBezTo>
                  <a:close/>
                </a:path>
              </a:pathLst>
            </a:custGeom>
            <a:grpFill/>
            <a:ln>
              <a:solidFill>
                <a:schemeClr val="bg2">
                  <a:lumMod val="75000"/>
                  <a:lumOff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61193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364596" y="1206512"/>
            <a:ext cx="3719724" cy="2566912"/>
          </a:xfrm>
          <a:prstGeom prst="rect">
            <a:avLst/>
          </a:prstGeom>
        </p:spPr>
        <p:txBody>
          <a:bodyPr spcFirstLastPara="1" wrap="square" lIns="91425" tIns="91425" rIns="91425" bIns="91425" anchor="t" anchorCtr="0">
            <a:noAutofit/>
          </a:bodyPr>
          <a:lstStyle/>
          <a:p>
            <a:pPr marL="285750" indent="-285750">
              <a:lnSpc>
                <a:spcPct val="150000"/>
              </a:lnSpc>
              <a:buClr>
                <a:schemeClr val="dk1"/>
              </a:buClr>
              <a:buSzPts val="1100"/>
            </a:pPr>
            <a:r>
              <a:rPr lang="en-US" dirty="0">
                <a:solidFill>
                  <a:schemeClr val="dk1"/>
                </a:solidFill>
              </a:rPr>
              <a:t>Dataset: 165,004 observations</a:t>
            </a:r>
          </a:p>
          <a:p>
            <a:pPr marL="285750" indent="-285750">
              <a:lnSpc>
                <a:spcPct val="150000"/>
              </a:lnSpc>
              <a:buClr>
                <a:schemeClr val="dk1"/>
              </a:buClr>
              <a:buSzPts val="1100"/>
            </a:pPr>
            <a:r>
              <a:rPr lang="en-US" dirty="0">
                <a:solidFill>
                  <a:schemeClr val="dk1"/>
                </a:solidFill>
              </a:rPr>
              <a:t>Split: 70% training, 30% testing</a:t>
            </a:r>
          </a:p>
          <a:p>
            <a:pPr marL="285750" indent="-285750">
              <a:lnSpc>
                <a:spcPct val="150000"/>
              </a:lnSpc>
              <a:buClr>
                <a:schemeClr val="dk1"/>
              </a:buClr>
              <a:buSzPts val="1100"/>
            </a:pPr>
            <a:r>
              <a:rPr lang="en-US" dirty="0">
                <a:solidFill>
                  <a:schemeClr val="dk1"/>
                </a:solidFill>
              </a:rPr>
              <a:t>Standardization methods: Standard scaled, Robust, Min-max scaling, and Raw Data.</a:t>
            </a:r>
          </a:p>
          <a:p>
            <a:pPr marL="285750" indent="-285750">
              <a:lnSpc>
                <a:spcPct val="150000"/>
              </a:lnSpc>
              <a:buClr>
                <a:schemeClr val="dk1"/>
              </a:buClr>
              <a:buSzPts val="1100"/>
            </a:pPr>
            <a:r>
              <a:rPr lang="en-US" dirty="0">
                <a:solidFill>
                  <a:schemeClr val="dk1"/>
                </a:solidFill>
              </a:rPr>
              <a:t>Chosen method: Standard scaled standardization</a:t>
            </a:r>
            <a:endParaRPr dirty="0"/>
          </a:p>
        </p:txBody>
      </p:sp>
      <p:sp>
        <p:nvSpPr>
          <p:cNvPr id="554" name="Google Shape;554;p66"/>
          <p:cNvSpPr txBox="1">
            <a:spLocks noGrp="1"/>
          </p:cNvSpPr>
          <p:nvPr>
            <p:ph type="title"/>
          </p:nvPr>
        </p:nvSpPr>
        <p:spPr>
          <a:xfrm>
            <a:off x="452204"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Analysis: Logistics Regression</a:t>
            </a:r>
            <a:endParaRPr dirty="0"/>
          </a:p>
        </p:txBody>
      </p:sp>
      <p:grpSp>
        <p:nvGrpSpPr>
          <p:cNvPr id="21" name="Group 20">
            <a:extLst>
              <a:ext uri="{FF2B5EF4-FFF2-40B4-BE49-F238E27FC236}">
                <a16:creationId xmlns:a16="http://schemas.microsoft.com/office/drawing/2014/main" id="{F436768E-345B-A287-A273-D0911ED89037}"/>
              </a:ext>
            </a:extLst>
          </p:cNvPr>
          <p:cNvGrpSpPr/>
          <p:nvPr/>
        </p:nvGrpSpPr>
        <p:grpSpPr>
          <a:xfrm>
            <a:off x="4572000" y="1017725"/>
            <a:ext cx="4391015" cy="3729518"/>
            <a:chOff x="4572000" y="1017725"/>
            <a:chExt cx="4391015" cy="3729518"/>
          </a:xfrm>
        </p:grpSpPr>
        <p:grpSp>
          <p:nvGrpSpPr>
            <p:cNvPr id="18" name="Group 17">
              <a:extLst>
                <a:ext uri="{FF2B5EF4-FFF2-40B4-BE49-F238E27FC236}">
                  <a16:creationId xmlns:a16="http://schemas.microsoft.com/office/drawing/2014/main" id="{5C659353-AB90-CC61-B1EA-8C1022AFA532}"/>
                </a:ext>
              </a:extLst>
            </p:cNvPr>
            <p:cNvGrpSpPr/>
            <p:nvPr/>
          </p:nvGrpSpPr>
          <p:grpSpPr>
            <a:xfrm>
              <a:off x="4572000" y="1017725"/>
              <a:ext cx="4391015" cy="3729518"/>
              <a:chOff x="4572000" y="1017725"/>
              <a:chExt cx="4391015" cy="3729518"/>
            </a:xfrm>
          </p:grpSpPr>
          <p:grpSp>
            <p:nvGrpSpPr>
              <p:cNvPr id="15" name="Group 14">
                <a:extLst>
                  <a:ext uri="{FF2B5EF4-FFF2-40B4-BE49-F238E27FC236}">
                    <a16:creationId xmlns:a16="http://schemas.microsoft.com/office/drawing/2014/main" id="{67926D90-C7DF-06CB-9169-EB0B429EC8C2}"/>
                  </a:ext>
                </a:extLst>
              </p:cNvPr>
              <p:cNvGrpSpPr/>
              <p:nvPr/>
            </p:nvGrpSpPr>
            <p:grpSpPr>
              <a:xfrm>
                <a:off x="4572000" y="1022786"/>
                <a:ext cx="4391015" cy="3724457"/>
                <a:chOff x="4572000" y="1022786"/>
                <a:chExt cx="4391015" cy="3724457"/>
              </a:xfrm>
            </p:grpSpPr>
            <p:grpSp>
              <p:nvGrpSpPr>
                <p:cNvPr id="13" name="Group 12">
                  <a:extLst>
                    <a:ext uri="{FF2B5EF4-FFF2-40B4-BE49-F238E27FC236}">
                      <a16:creationId xmlns:a16="http://schemas.microsoft.com/office/drawing/2014/main" id="{6DEA1ABF-F79E-902D-1995-B829E7007D33}"/>
                    </a:ext>
                  </a:extLst>
                </p:cNvPr>
                <p:cNvGrpSpPr/>
                <p:nvPr/>
              </p:nvGrpSpPr>
              <p:grpSpPr>
                <a:xfrm>
                  <a:off x="4574654" y="1022786"/>
                  <a:ext cx="4385706" cy="1732911"/>
                  <a:chOff x="4571999" y="1022786"/>
                  <a:chExt cx="4385706" cy="1732911"/>
                </a:xfrm>
              </p:grpSpPr>
              <p:pic>
                <p:nvPicPr>
                  <p:cNvPr id="3" name="Picture 2">
                    <a:extLst>
                      <a:ext uri="{FF2B5EF4-FFF2-40B4-BE49-F238E27FC236}">
                        <a16:creationId xmlns:a16="http://schemas.microsoft.com/office/drawing/2014/main" id="{192A3C44-7C27-4403-31A6-09AA1C8948C3}"/>
                      </a:ext>
                    </a:extLst>
                  </p:cNvPr>
                  <p:cNvPicPr>
                    <a:picLocks noChangeAspect="1"/>
                  </p:cNvPicPr>
                  <p:nvPr/>
                </p:nvPicPr>
                <p:blipFill>
                  <a:blip r:embed="rId3"/>
                  <a:stretch>
                    <a:fillRect/>
                  </a:stretch>
                </p:blipFill>
                <p:spPr>
                  <a:xfrm>
                    <a:off x="4571999" y="1022786"/>
                    <a:ext cx="2755393" cy="1732911"/>
                  </a:xfrm>
                  <a:prstGeom prst="rect">
                    <a:avLst/>
                  </a:prstGeom>
                </p:spPr>
              </p:pic>
              <p:grpSp>
                <p:nvGrpSpPr>
                  <p:cNvPr id="9" name="Group 8">
                    <a:extLst>
                      <a:ext uri="{FF2B5EF4-FFF2-40B4-BE49-F238E27FC236}">
                        <a16:creationId xmlns:a16="http://schemas.microsoft.com/office/drawing/2014/main" id="{8919D86B-CFA1-C149-9DC7-A22887FA4AF8}"/>
                      </a:ext>
                    </a:extLst>
                  </p:cNvPr>
                  <p:cNvGrpSpPr/>
                  <p:nvPr/>
                </p:nvGrpSpPr>
                <p:grpSpPr>
                  <a:xfrm>
                    <a:off x="7394448" y="1627631"/>
                    <a:ext cx="1563257" cy="547605"/>
                    <a:chOff x="7394448" y="1627631"/>
                    <a:chExt cx="1563257" cy="547605"/>
                  </a:xfrm>
                </p:grpSpPr>
                <p:sp>
                  <p:nvSpPr>
                    <p:cNvPr id="6" name="TextBox 5">
                      <a:extLst>
                        <a:ext uri="{FF2B5EF4-FFF2-40B4-BE49-F238E27FC236}">
                          <a16:creationId xmlns:a16="http://schemas.microsoft.com/office/drawing/2014/main" id="{FFFD3D33-EAEF-F696-6884-26793813888E}"/>
                        </a:ext>
                      </a:extLst>
                    </p:cNvPr>
                    <p:cNvSpPr txBox="1"/>
                    <p:nvPr/>
                  </p:nvSpPr>
                  <p:spPr>
                    <a:xfrm>
                      <a:off x="8000633" y="1627631"/>
                      <a:ext cx="957072" cy="523220"/>
                    </a:xfrm>
                    <a:prstGeom prst="rect">
                      <a:avLst/>
                    </a:prstGeom>
                    <a:noFill/>
                  </p:spPr>
                  <p:txBody>
                    <a:bodyPr wrap="square" rtlCol="0">
                      <a:spAutoFit/>
                    </a:bodyPr>
                    <a:lstStyle/>
                    <a:p>
                      <a:pPr algn="ctr"/>
                      <a:r>
                        <a:rPr lang="en-US" b="1" dirty="0">
                          <a:solidFill>
                            <a:srgbClr val="002060"/>
                          </a:solidFill>
                        </a:rPr>
                        <a:t>Optimal Model</a:t>
                      </a:r>
                    </a:p>
                  </p:txBody>
                </p:sp>
                <p:pic>
                  <p:nvPicPr>
                    <p:cNvPr id="8" name="Graphic 7" descr="Arrow Right with solid fill">
                      <a:extLst>
                        <a:ext uri="{FF2B5EF4-FFF2-40B4-BE49-F238E27FC236}">
                          <a16:creationId xmlns:a16="http://schemas.microsoft.com/office/drawing/2014/main" id="{DC00DFB6-E1C9-3158-B9F1-96261641355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a:off x="7394448" y="1652016"/>
                      <a:ext cx="658368" cy="523220"/>
                    </a:xfrm>
                    <a:prstGeom prst="rect">
                      <a:avLst/>
                    </a:prstGeom>
                  </p:spPr>
                </p:pic>
              </p:grpSp>
            </p:grpSp>
            <p:grpSp>
              <p:nvGrpSpPr>
                <p:cNvPr id="14" name="Group 13">
                  <a:extLst>
                    <a:ext uri="{FF2B5EF4-FFF2-40B4-BE49-F238E27FC236}">
                      <a16:creationId xmlns:a16="http://schemas.microsoft.com/office/drawing/2014/main" id="{F88692A3-55C6-5554-9DB8-10B2A4739349}"/>
                    </a:ext>
                  </a:extLst>
                </p:cNvPr>
                <p:cNvGrpSpPr/>
                <p:nvPr/>
              </p:nvGrpSpPr>
              <p:grpSpPr>
                <a:xfrm>
                  <a:off x="4572000" y="2906452"/>
                  <a:ext cx="4391015" cy="1840791"/>
                  <a:chOff x="4572000" y="2906452"/>
                  <a:chExt cx="4391015" cy="1840791"/>
                </a:xfrm>
              </p:grpSpPr>
              <p:pic>
                <p:nvPicPr>
                  <p:cNvPr id="5" name="Picture 4">
                    <a:extLst>
                      <a:ext uri="{FF2B5EF4-FFF2-40B4-BE49-F238E27FC236}">
                        <a16:creationId xmlns:a16="http://schemas.microsoft.com/office/drawing/2014/main" id="{27006EAD-61EC-F186-6752-555C824FF2F5}"/>
                      </a:ext>
                    </a:extLst>
                  </p:cNvPr>
                  <p:cNvPicPr>
                    <a:picLocks noChangeAspect="1"/>
                  </p:cNvPicPr>
                  <p:nvPr/>
                </p:nvPicPr>
                <p:blipFill>
                  <a:blip r:embed="rId6"/>
                  <a:stretch>
                    <a:fillRect/>
                  </a:stretch>
                </p:blipFill>
                <p:spPr>
                  <a:xfrm>
                    <a:off x="4572000" y="2906452"/>
                    <a:ext cx="2755393" cy="1840791"/>
                  </a:xfrm>
                  <a:prstGeom prst="rect">
                    <a:avLst/>
                  </a:prstGeom>
                </p:spPr>
              </p:pic>
              <p:grpSp>
                <p:nvGrpSpPr>
                  <p:cNvPr id="10" name="Group 9">
                    <a:extLst>
                      <a:ext uri="{FF2B5EF4-FFF2-40B4-BE49-F238E27FC236}">
                        <a16:creationId xmlns:a16="http://schemas.microsoft.com/office/drawing/2014/main" id="{C27E1EF2-C997-7CFF-49A8-F53995994DC2}"/>
                      </a:ext>
                    </a:extLst>
                  </p:cNvPr>
                  <p:cNvGrpSpPr/>
                  <p:nvPr/>
                </p:nvGrpSpPr>
                <p:grpSpPr>
                  <a:xfrm>
                    <a:off x="7399758" y="3358895"/>
                    <a:ext cx="1563257" cy="547605"/>
                    <a:chOff x="7394448" y="1627631"/>
                    <a:chExt cx="1563257" cy="547605"/>
                  </a:xfrm>
                </p:grpSpPr>
                <p:sp>
                  <p:nvSpPr>
                    <p:cNvPr id="11" name="TextBox 10">
                      <a:extLst>
                        <a:ext uri="{FF2B5EF4-FFF2-40B4-BE49-F238E27FC236}">
                          <a16:creationId xmlns:a16="http://schemas.microsoft.com/office/drawing/2014/main" id="{86E7D3B7-21C2-360B-DA2B-B091288C9199}"/>
                        </a:ext>
                      </a:extLst>
                    </p:cNvPr>
                    <p:cNvSpPr txBox="1"/>
                    <p:nvPr/>
                  </p:nvSpPr>
                  <p:spPr>
                    <a:xfrm>
                      <a:off x="8000633" y="1627631"/>
                      <a:ext cx="957072" cy="523220"/>
                    </a:xfrm>
                    <a:prstGeom prst="rect">
                      <a:avLst/>
                    </a:prstGeom>
                    <a:noFill/>
                  </p:spPr>
                  <p:txBody>
                    <a:bodyPr wrap="square" rtlCol="0">
                      <a:spAutoFit/>
                    </a:bodyPr>
                    <a:lstStyle/>
                    <a:p>
                      <a:pPr algn="ctr"/>
                      <a:r>
                        <a:rPr lang="en-US" b="1" dirty="0">
                          <a:solidFill>
                            <a:srgbClr val="2C6E49"/>
                          </a:solidFill>
                        </a:rPr>
                        <a:t>Decision</a:t>
                      </a:r>
                      <a:r>
                        <a:rPr lang="en-US" b="1" dirty="0">
                          <a:solidFill>
                            <a:srgbClr val="002060"/>
                          </a:solidFill>
                        </a:rPr>
                        <a:t> </a:t>
                      </a:r>
                      <a:r>
                        <a:rPr lang="en-US" b="1" dirty="0">
                          <a:solidFill>
                            <a:srgbClr val="2C6E49"/>
                          </a:solidFill>
                        </a:rPr>
                        <a:t>Model</a:t>
                      </a:r>
                    </a:p>
                  </p:txBody>
                </p:sp>
                <p:pic>
                  <p:nvPicPr>
                    <p:cNvPr id="12" name="Graphic 11" descr="Arrow Right with solid fill">
                      <a:extLst>
                        <a:ext uri="{FF2B5EF4-FFF2-40B4-BE49-F238E27FC236}">
                          <a16:creationId xmlns:a16="http://schemas.microsoft.com/office/drawing/2014/main" id="{13E9A4D4-C885-4210-9D84-5551FFBDABD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0800000">
                      <a:off x="7394448" y="1652016"/>
                      <a:ext cx="658368" cy="523220"/>
                    </a:xfrm>
                    <a:prstGeom prst="rect">
                      <a:avLst/>
                    </a:prstGeom>
                  </p:spPr>
                </p:pic>
              </p:grpSp>
            </p:grpSp>
          </p:grpSp>
          <p:pic>
            <p:nvPicPr>
              <p:cNvPr id="17" name="Picture 16">
                <a:extLst>
                  <a:ext uri="{FF2B5EF4-FFF2-40B4-BE49-F238E27FC236}">
                    <a16:creationId xmlns:a16="http://schemas.microsoft.com/office/drawing/2014/main" id="{A8BB9153-3310-C4E1-227F-FCB7FA07BFA2}"/>
                  </a:ext>
                </a:extLst>
              </p:cNvPr>
              <p:cNvPicPr>
                <a:picLocks noChangeAspect="1"/>
              </p:cNvPicPr>
              <p:nvPr/>
            </p:nvPicPr>
            <p:blipFill>
              <a:blip r:embed="rId9"/>
              <a:stretch>
                <a:fillRect/>
              </a:stretch>
            </p:blipFill>
            <p:spPr>
              <a:xfrm>
                <a:off x="7419146" y="1017725"/>
                <a:ext cx="1272650" cy="556308"/>
              </a:xfrm>
              <a:prstGeom prst="rect">
                <a:avLst/>
              </a:prstGeom>
            </p:spPr>
          </p:pic>
        </p:grpSp>
        <p:pic>
          <p:nvPicPr>
            <p:cNvPr id="20" name="Picture 19">
              <a:extLst>
                <a:ext uri="{FF2B5EF4-FFF2-40B4-BE49-F238E27FC236}">
                  <a16:creationId xmlns:a16="http://schemas.microsoft.com/office/drawing/2014/main" id="{AA564DAE-C980-967C-6F21-214EABC31BFA}"/>
                </a:ext>
              </a:extLst>
            </p:cNvPr>
            <p:cNvPicPr>
              <a:picLocks noChangeAspect="1"/>
            </p:cNvPicPr>
            <p:nvPr/>
          </p:nvPicPr>
          <p:blipFill>
            <a:blip r:embed="rId10"/>
            <a:stretch>
              <a:fillRect/>
            </a:stretch>
          </p:blipFill>
          <p:spPr>
            <a:xfrm>
              <a:off x="7397103" y="3999715"/>
              <a:ext cx="1181202" cy="533446"/>
            </a:xfrm>
            <a:prstGeom prst="rect">
              <a:avLst/>
            </a:prstGeom>
          </p:spPr>
        </p:pic>
      </p:grpSp>
    </p:spTree>
    <p:extLst>
      <p:ext uri="{BB962C8B-B14F-4D97-AF65-F5344CB8AC3E}">
        <p14:creationId xmlns:p14="http://schemas.microsoft.com/office/powerpoint/2010/main" val="55123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53"/>
                                        </p:tgtEl>
                                        <p:attrNameLst>
                                          <p:attrName>style.visibility</p:attrName>
                                        </p:attrNameLst>
                                      </p:cBhvr>
                                      <p:to>
                                        <p:strVal val="visible"/>
                                      </p:to>
                                    </p:set>
                                    <p:anim calcmode="lin" valueType="num">
                                      <p:cBhvr additive="base">
                                        <p:cTn id="7" dur="1000"/>
                                        <p:tgtEl>
                                          <p:spTgt spid="553"/>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554"/>
                                        </p:tgtEl>
                                        <p:attrNameLst>
                                          <p:attrName>style.visibility</p:attrName>
                                        </p:attrNameLst>
                                      </p:cBhvr>
                                      <p:to>
                                        <p:strVal val="visible"/>
                                      </p:to>
                                    </p:set>
                                    <p:anim calcmode="lin" valueType="num">
                                      <p:cBhvr additive="base">
                                        <p:cTn id="10" dur="1000"/>
                                        <p:tgtEl>
                                          <p:spTgt spid="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1300</TotalTime>
  <Words>1004</Words>
  <Application>Microsoft Office PowerPoint</Application>
  <PresentationFormat>On-screen Show (16:9)</PresentationFormat>
  <Paragraphs>102</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Montserrat</vt:lpstr>
      <vt:lpstr>Vidaloka</vt:lpstr>
      <vt:lpstr>Minimalist Business Slides XL by Slidesgo</vt:lpstr>
      <vt:lpstr>Bank Churn Analysis Presentation</vt:lpstr>
      <vt:lpstr>Presentation Contents</vt:lpstr>
      <vt:lpstr>Project Background</vt:lpstr>
      <vt:lpstr>Problem Formulation</vt:lpstr>
      <vt:lpstr>Data Strategy</vt:lpstr>
      <vt:lpstr>Data Cleansing and EDA </vt:lpstr>
      <vt:lpstr>PowerPoint Presentation</vt:lpstr>
      <vt:lpstr>PowerPoint Presentation</vt:lpstr>
      <vt:lpstr>Analysis: Logistics Regression</vt:lpstr>
      <vt:lpstr>Logistics Regression</vt:lpstr>
      <vt:lpstr>Analysis: Random Forest</vt:lpstr>
      <vt:lpstr>Random Forest</vt:lpstr>
      <vt:lpstr>Feature Importance</vt:lpstr>
      <vt:lpstr>Comparison of Models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Churn Presentation</dc:title>
  <cp:lastModifiedBy>Oladimeji Afolayan</cp:lastModifiedBy>
  <cp:revision>20</cp:revision>
  <dcterms:modified xsi:type="dcterms:W3CDTF">2024-06-19T03:02:03Z</dcterms:modified>
</cp:coreProperties>
</file>