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7E3"/>
    <a:srgbClr val="FAF2E8"/>
    <a:srgbClr val="E6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1C31-7FE4-3014-6768-8F70EC2E0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7EAC-1EF6-CF49-EE25-2D679EAB7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1349-1BB6-5297-D07D-FFBFF2E9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83CB-BFC1-72C1-DB13-174F5FCE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C193-F280-C2CF-2AC7-1B8FD53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9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87EE-ADBA-0BF6-096A-346F1D90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5BCE-7042-FFD1-3141-BB0292E9D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56DB-390A-54DE-A550-35DBAA66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E8F9-4443-F808-0323-A2AA7767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4721-016F-26D3-7241-0F09025C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3035A-E339-BF57-75F2-B8FF164C9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B5815-F3F6-741B-6F68-43D01A701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3E40-9EA4-0582-789D-A4D8828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AA97-DA8B-C37B-95B8-1EEA2B8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9991-52C4-AA05-314B-096007C0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DD98-905A-97B5-0418-F11AA992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D6FD-787C-2B09-53E1-53E639C8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DF0B1-FFA6-CD49-2C8E-EECA3020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F033-28C0-4997-F88B-BBA5024D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CE6C-40BB-6FB0-0F8B-15E96A20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F095-0E52-EC99-69FD-E31E59CF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7078E-9F94-31E9-D852-46ADA0B1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A7AB-387D-F79B-C473-D57F94BE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0438-E823-9ECB-4B8F-557BCEB4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862A-FCBB-B518-CD3D-FA8441C2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09B6-9868-FD5D-880A-B7CE7BA4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83DA-B9D2-CBBF-AC8A-097045DB3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AA07-CF33-5EBD-4C2F-523572EF6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3802-7A90-3BC5-D83C-695153EC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A32DA-FBA6-B5AA-0E77-A3934CC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7538-11B0-F9BD-2969-FC32433D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1138-2F24-DAF3-99DF-9541B076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98E2-AD84-5DC2-B67D-2627E2D0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ACE3E-D3FD-F229-E799-4882C2C63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73880-461F-5A59-D9BF-746491E34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0B162-B84C-E4CF-034B-BE9C2C36C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C2CF3-0530-0CB5-26EC-5201E373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3BA00-DFE1-F0A2-0303-C3675B21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5757A-94F3-6FA3-A10A-5B8FE4FB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EE2F-605C-87C1-165E-80023A6C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6CAC3-6D81-2864-C6BB-062201B5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D5792-1F9F-8897-3441-E47426F3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26CBC-E486-ACA9-8760-12008436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63292-2B79-2D22-DA23-DC8A04A7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567A8-6838-8264-C403-2A9F9652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A0716-F834-94A6-750F-6056B56E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E6B-234C-FD8C-9023-0301FC35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1658-0F84-E334-22A8-794A5A4E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18D6-BF1D-316F-B95D-1806E596D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90069-2F35-9FC0-3F51-08B5F4CF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DF0BF-15CB-7603-272A-23684AB3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6F7B-0676-0CD3-B91C-8A4FFFB8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767-8A5B-ED86-BD32-0C8B3C6E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5DC0B-2175-5224-B479-A2FC7CBDF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96AF-EF11-060A-CE5E-654557FC4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E8C12-E46D-240D-30E4-23F3935C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3448-AB2A-CFEA-B40A-1C4050EE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4168-381A-F287-0F0F-FCB15C86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340B8-080B-2549-CEEB-83E66101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F41C-0A36-A234-95D5-3913F60D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2610-3D83-293D-7869-95F11E49E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6B28-1781-4B76-951E-A11F367A329E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0226-913C-519D-B6F7-3B47557B1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A7ED-25FB-2752-FA85-3AE7D496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2A495-7F2D-26F9-2636-F59A1768C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9C06FE-CF92-8E71-23ED-FF13DAEE26DD}"/>
              </a:ext>
            </a:extLst>
          </p:cNvPr>
          <p:cNvGrpSpPr/>
          <p:nvPr/>
        </p:nvGrpSpPr>
        <p:grpSpPr>
          <a:xfrm>
            <a:off x="267284" y="51602"/>
            <a:ext cx="11814292" cy="6688053"/>
            <a:chOff x="267284" y="51602"/>
            <a:chExt cx="11814292" cy="668805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A02B28-359C-48E4-7DB8-87A414B7C6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0323" y="51602"/>
              <a:ext cx="9035552" cy="2561791"/>
              <a:chOff x="819398" y="1080247"/>
              <a:chExt cx="8405067" cy="2561791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26CD792-2B9D-0D00-13A1-64BB10C45D6B}"/>
                  </a:ext>
                </a:extLst>
              </p:cNvPr>
              <p:cNvSpPr/>
              <p:nvPr/>
            </p:nvSpPr>
            <p:spPr>
              <a:xfrm>
                <a:off x="819398" y="1668483"/>
                <a:ext cx="1252846" cy="665018"/>
              </a:xfrm>
              <a:prstGeom prst="roundRect">
                <a:avLst>
                  <a:gd name="adj" fmla="val 11310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Dialysis Start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7149B11-E5A3-16BC-591C-3635BC6983CF}"/>
                  </a:ext>
                </a:extLst>
              </p:cNvPr>
              <p:cNvSpPr/>
              <p:nvPr/>
            </p:nvSpPr>
            <p:spPr>
              <a:xfrm>
                <a:off x="4421172" y="1662132"/>
                <a:ext cx="1599210" cy="671368"/>
              </a:xfrm>
              <a:prstGeom prst="roundRect">
                <a:avLst>
                  <a:gd name="adj" fmla="val 11310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Referral w/in 1 Year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C09932E-4DD6-3AF4-00D7-061D236516D6}"/>
                  </a:ext>
                </a:extLst>
              </p:cNvPr>
              <p:cNvSpPr/>
              <p:nvPr/>
            </p:nvSpPr>
            <p:spPr>
              <a:xfrm>
                <a:off x="5355395" y="3001135"/>
                <a:ext cx="1583558" cy="422332"/>
              </a:xfrm>
              <a:prstGeom prst="roundRect">
                <a:avLst>
                  <a:gd name="adj" fmla="val 1131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Evaluation start w/in 3 months post-referral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6D635A5-90F3-856F-9651-5FCB79B0E034}"/>
                  </a:ext>
                </a:extLst>
              </p:cNvPr>
              <p:cNvSpPr/>
              <p:nvPr/>
            </p:nvSpPr>
            <p:spPr>
              <a:xfrm>
                <a:off x="8156370" y="1668483"/>
                <a:ext cx="1068095" cy="665018"/>
              </a:xfrm>
              <a:prstGeom prst="roundRect">
                <a:avLst>
                  <a:gd name="adj" fmla="val 11310"/>
                </a:avLst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Waitlisting</a:t>
                </a:r>
              </a:p>
            </p:txBody>
          </p: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7B58DF97-65E7-1E49-033E-455B4EA32D5D}"/>
                  </a:ext>
                </a:extLst>
              </p:cNvPr>
              <p:cNvCxnSpPr>
                <a:cxnSpLocks/>
                <a:stCxn id="4" idx="0"/>
                <a:endCxn id="10" idx="0"/>
              </p:cNvCxnSpPr>
              <p:nvPr/>
            </p:nvCxnSpPr>
            <p:spPr>
              <a:xfrm rot="5400000" flipH="1" flipV="1">
                <a:off x="5067676" y="-1953814"/>
                <a:ext cx="12700" cy="7244596"/>
              </a:xfrm>
              <a:prstGeom prst="bentConnector3">
                <a:avLst>
                  <a:gd name="adj1" fmla="val 1800000"/>
                </a:avLst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8F9FB17E-CC6B-B6B1-3479-2EEB5E2ECBC0}"/>
                  </a:ext>
                </a:extLst>
              </p:cNvPr>
              <p:cNvCxnSpPr>
                <a:cxnSpLocks/>
                <a:stCxn id="7" idx="2"/>
                <a:endCxn id="8" idx="2"/>
              </p:cNvCxnSpPr>
              <p:nvPr/>
            </p:nvCxnSpPr>
            <p:spPr>
              <a:xfrm rot="16200000" flipH="1">
                <a:off x="5138993" y="2415284"/>
                <a:ext cx="1089967" cy="926398"/>
              </a:xfrm>
              <a:prstGeom prst="bentConnector3">
                <a:avLst>
                  <a:gd name="adj1" fmla="val 120973"/>
                </a:avLst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76D2AC45-2407-6109-C8EC-991EE3AE6B34}"/>
                  </a:ext>
                </a:extLst>
              </p:cNvPr>
              <p:cNvCxnSpPr>
                <a:cxnSpLocks/>
                <a:stCxn id="8" idx="0"/>
                <a:endCxn id="10" idx="2"/>
              </p:cNvCxnSpPr>
              <p:nvPr/>
            </p:nvCxnSpPr>
            <p:spPr>
              <a:xfrm rot="5400000" flipH="1" flipV="1">
                <a:off x="7084979" y="1395696"/>
                <a:ext cx="667634" cy="2543243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7481A92D-5416-797A-66AF-B94991032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327360" y="446023"/>
                <a:ext cx="1" cy="3774956"/>
              </a:xfrm>
              <a:prstGeom prst="bentConnector3">
                <a:avLst>
                  <a:gd name="adj1" fmla="val -22860000000"/>
                </a:avLst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E3966431-C63D-A340-813B-36D3E35524B0}"/>
                  </a:ext>
                </a:extLst>
              </p:cNvPr>
              <p:cNvSpPr/>
              <p:nvPr/>
            </p:nvSpPr>
            <p:spPr>
              <a:xfrm>
                <a:off x="2700937" y="2594970"/>
                <a:ext cx="1252846" cy="332509"/>
              </a:xfrm>
              <a:prstGeom prst="roundRect">
                <a:avLst>
                  <a:gd name="adj" fmla="val 1131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1 Year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000DF7E-563A-B11B-883E-44B35A04B5E0}"/>
                  </a:ext>
                </a:extLst>
              </p:cNvPr>
              <p:cNvSpPr/>
              <p:nvPr/>
            </p:nvSpPr>
            <p:spPr>
              <a:xfrm>
                <a:off x="5161445" y="3417428"/>
                <a:ext cx="1059212" cy="224610"/>
              </a:xfrm>
              <a:prstGeom prst="roundRect">
                <a:avLst>
                  <a:gd name="adj" fmla="val 1131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2"/>
                    </a:solidFill>
                  </a:rPr>
                  <a:t>3 Months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171631F0-CF7B-4347-C37C-0CF2306A4763}"/>
                  </a:ext>
                </a:extLst>
              </p:cNvPr>
              <p:cNvSpPr/>
              <p:nvPr/>
            </p:nvSpPr>
            <p:spPr>
              <a:xfrm>
                <a:off x="7549695" y="2662617"/>
                <a:ext cx="1252846" cy="332509"/>
              </a:xfrm>
              <a:prstGeom prst="roundRect">
                <a:avLst>
                  <a:gd name="adj" fmla="val 1131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2"/>
                    </a:solidFill>
                  </a:rPr>
                  <a:t>6</a:t>
                </a:r>
                <a:r>
                  <a:rPr lang="en-US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1600" b="1" dirty="0">
                    <a:solidFill>
                      <a:schemeClr val="accent2"/>
                    </a:solidFill>
                  </a:rPr>
                  <a:t>Months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2444404A-801D-B07E-539D-6F561CC626FC}"/>
                  </a:ext>
                </a:extLst>
              </p:cNvPr>
              <p:cNvSpPr/>
              <p:nvPr/>
            </p:nvSpPr>
            <p:spPr>
              <a:xfrm>
                <a:off x="3261990" y="1080247"/>
                <a:ext cx="3905697" cy="332509"/>
              </a:xfrm>
              <a:prstGeom prst="roundRect">
                <a:avLst>
                  <a:gd name="adj" fmla="val 1131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2 Years (total patient-time of interest)</a:t>
                </a:r>
              </a:p>
            </p:txBody>
          </p:sp>
        </p:grp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6E85F76-3FBB-2E06-7D0E-7D3DDD614D36}"/>
                </a:ext>
              </a:extLst>
            </p:cNvPr>
            <p:cNvSpPr/>
            <p:nvPr/>
          </p:nvSpPr>
          <p:spPr>
            <a:xfrm>
              <a:off x="9584485" y="118345"/>
              <a:ext cx="2490741" cy="1131887"/>
            </a:xfrm>
            <a:prstGeom prst="roundRect">
              <a:avLst>
                <a:gd name="adj" fmla="val 599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Data availability (last date):</a:t>
              </a:r>
            </a:p>
            <a:p>
              <a:pPr algn="ctr"/>
              <a:r>
                <a:rPr lang="en-US" sz="1600" dirty="0"/>
                <a:t>Referral (12/31/2023)</a:t>
              </a:r>
            </a:p>
            <a:p>
              <a:pPr algn="ctr"/>
              <a:r>
                <a:rPr lang="en-US" sz="1600" dirty="0"/>
                <a:t>Evaluation (12/31/2023)</a:t>
              </a:r>
            </a:p>
            <a:p>
              <a:pPr algn="ctr"/>
              <a:r>
                <a:rPr lang="en-US" sz="1600" dirty="0"/>
                <a:t>Waitlisting (03/18/2022)</a:t>
              </a:r>
            </a:p>
            <a:p>
              <a:pPr algn="ctr"/>
              <a:endParaRPr lang="en-US" dirty="0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86527954-4742-7E7E-AF48-CFA980D68EE8}"/>
                </a:ext>
              </a:extLst>
            </p:cNvPr>
            <p:cNvSpPr/>
            <p:nvPr/>
          </p:nvSpPr>
          <p:spPr>
            <a:xfrm>
              <a:off x="267284" y="2042559"/>
              <a:ext cx="4098018" cy="2250363"/>
            </a:xfrm>
            <a:prstGeom prst="roundRect">
              <a:avLst>
                <a:gd name="adj" fmla="val 11310"/>
              </a:avLst>
            </a:prstGeom>
            <a:solidFill>
              <a:srgbClr val="FAF2E8">
                <a:alpha val="40000"/>
              </a:srgb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/>
                  </a:solidFill>
                </a:rPr>
                <a:t>Referral w/in 1 Year:</a:t>
              </a:r>
            </a:p>
            <a:p>
              <a:pPr algn="ctr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sz="1600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Referred w/in 1 year post dialysis start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 Patients starting dialysis that month</a:t>
              </a:r>
            </a:p>
            <a:p>
              <a:pPr algn="ctr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sz="1600" u="sng" dirty="0">
                  <a:solidFill>
                    <a:schemeClr val="accent4"/>
                  </a:solidFill>
                </a:rPr>
                <a:t>Referred between Feb. 2017-Feb. 2018</a:t>
              </a:r>
            </a:p>
            <a:p>
              <a:pPr algn="ctr"/>
              <a:r>
                <a:rPr lang="en-US" sz="1600" dirty="0">
                  <a:solidFill>
                    <a:schemeClr val="accent3"/>
                  </a:solidFill>
                </a:rPr>
                <a:t># Patients starting dialysis in Feb. 2017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2AA4430A-AA88-8F7C-FBD2-B69387D9711D}"/>
                </a:ext>
              </a:extLst>
            </p:cNvPr>
            <p:cNvSpPr/>
            <p:nvPr/>
          </p:nvSpPr>
          <p:spPr>
            <a:xfrm>
              <a:off x="273221" y="4489292"/>
              <a:ext cx="4145131" cy="2250363"/>
            </a:xfrm>
            <a:prstGeom prst="roundRect">
              <a:avLst>
                <a:gd name="adj" fmla="val 11310"/>
              </a:avLst>
            </a:prstGeom>
            <a:solidFill>
              <a:srgbClr val="E6F1F1">
                <a:alpha val="40000"/>
              </a:srgb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</a:rPr>
                <a:t>Eval start w/in 3 months post-referral:</a:t>
              </a:r>
            </a:p>
            <a:p>
              <a:pPr algn="ctr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sz="1600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Eval start w/in 3 months post-referral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 Patients Referred that month</a:t>
              </a:r>
            </a:p>
            <a:p>
              <a:pPr algn="ctr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sz="1600" u="sng" dirty="0">
                  <a:solidFill>
                    <a:schemeClr val="accent1"/>
                  </a:solidFill>
                </a:rPr>
                <a:t>Eval start Feb. 2017-April 2017</a:t>
              </a:r>
            </a:p>
            <a:p>
              <a:pPr algn="ctr"/>
              <a:r>
                <a:rPr lang="en-US" sz="1600" dirty="0">
                  <a:solidFill>
                    <a:schemeClr val="accent4"/>
                  </a:solidFill>
                </a:rPr>
                <a:t># Patients Referred in Feb. 2017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FF5595B-D086-0C30-A525-DC059BEBE112}"/>
                </a:ext>
              </a:extLst>
            </p:cNvPr>
            <p:cNvSpPr/>
            <p:nvPr/>
          </p:nvSpPr>
          <p:spPr>
            <a:xfrm>
              <a:off x="7773649" y="4489292"/>
              <a:ext cx="4307927" cy="2250363"/>
            </a:xfrm>
            <a:prstGeom prst="roundRect">
              <a:avLst>
                <a:gd name="adj" fmla="val 11310"/>
              </a:avLst>
            </a:prstGeom>
            <a:solidFill>
              <a:srgbClr val="E3E7E3">
                <a:alpha val="40000"/>
              </a:srgb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Waitlisting within 2 years </a:t>
              </a:r>
              <a:r>
                <a:rPr lang="en-US" sz="1600" b="1" dirty="0">
                  <a:solidFill>
                    <a:schemeClr val="accent3"/>
                  </a:solidFill>
                </a:rPr>
                <a:t>(among all patients)</a:t>
              </a:r>
            </a:p>
            <a:p>
              <a:pPr algn="ctr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sz="1600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Waitlisted w/in 2 years post dialysis start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 Patients starting dialysis that month</a:t>
              </a:r>
            </a:p>
            <a:p>
              <a:pPr algn="ctr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sz="1600" u="sng" dirty="0">
                  <a:solidFill>
                    <a:schemeClr val="tx2"/>
                  </a:solidFill>
                </a:rPr>
                <a:t>Waitlisted between Feb. 2017-Feb. 2019</a:t>
              </a:r>
            </a:p>
            <a:p>
              <a:pPr algn="ctr"/>
              <a:r>
                <a:rPr lang="en-US" sz="1600" dirty="0">
                  <a:solidFill>
                    <a:schemeClr val="accent3"/>
                  </a:solidFill>
                </a:rPr>
                <a:t># Patients starting dialysis in Feb. 2017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5C0666D-F429-208B-F71B-77E5D189DF1A}"/>
                </a:ext>
              </a:extLst>
            </p:cNvPr>
            <p:cNvSpPr/>
            <p:nvPr/>
          </p:nvSpPr>
          <p:spPr>
            <a:xfrm>
              <a:off x="7767299" y="2042559"/>
              <a:ext cx="4307927" cy="2250363"/>
            </a:xfrm>
            <a:prstGeom prst="roundRect">
              <a:avLst>
                <a:gd name="adj" fmla="val 11310"/>
              </a:avLst>
            </a:prstGeom>
            <a:solidFill>
              <a:srgbClr val="E3E7E3">
                <a:alpha val="40000"/>
              </a:srgb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Waitlisting within 6 month </a:t>
              </a:r>
              <a:r>
                <a:rPr lang="en-US" sz="1600" b="1" dirty="0">
                  <a:solidFill>
                    <a:schemeClr val="accent1"/>
                  </a:solidFill>
                </a:rPr>
                <a:t>(among those w/ Eval start)</a:t>
              </a:r>
            </a:p>
            <a:p>
              <a:pPr algn="ctr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sz="1600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Waitlisted w/in 6 months post-Eval start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# Patients Eval start that month</a:t>
              </a:r>
            </a:p>
            <a:p>
              <a:pPr algn="ctr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sz="1600" u="sng" dirty="0">
                  <a:solidFill>
                    <a:schemeClr val="tx2"/>
                  </a:solidFill>
                </a:rPr>
                <a:t>Waitlisted between Feb. 2017-Oct 2017</a:t>
              </a:r>
            </a:p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# Patients Eval start in Feb. 2017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0547BBE-2E2D-F997-9DBD-17C16ADD31CE}"/>
                </a:ext>
              </a:extLst>
            </p:cNvPr>
            <p:cNvSpPr/>
            <p:nvPr/>
          </p:nvSpPr>
          <p:spPr>
            <a:xfrm>
              <a:off x="4418353" y="3039661"/>
              <a:ext cx="3355295" cy="3612905"/>
            </a:xfrm>
            <a:prstGeom prst="roundRect">
              <a:avLst>
                <a:gd name="adj" fmla="val 1131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Date ranges for calculations: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sz="1400" b="1" dirty="0">
                  <a:solidFill>
                    <a:schemeClr val="accent4"/>
                  </a:solidFill>
                </a:rPr>
                <a:t>Referral w/in 1 Year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(Referral date through 12/31/2022, last date of dialysis start 12/31/2021)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sz="1400" b="1" dirty="0">
                  <a:solidFill>
                    <a:schemeClr val="accent1"/>
                  </a:solidFill>
                </a:rPr>
                <a:t>Eval start w/in 3m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(Eval start date through 12/31/2023, last date of Referral 9/30/2023)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Eval start w/in 6m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(Eval start date through 12/31/2023, last date of Referral 6/30/2023)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sz="1400" b="1" dirty="0">
                  <a:solidFill>
                    <a:schemeClr val="tx2"/>
                  </a:solidFill>
                </a:rPr>
                <a:t>Waitlisting w/in 6 months among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b="1" dirty="0">
                  <a:solidFill>
                    <a:schemeClr val="accent1"/>
                  </a:solidFill>
                </a:rPr>
                <a:t>Eval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(Waitlisting date through 3/18/2022, last Eval start date 9/18/2021)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sz="1400" b="1" dirty="0">
                  <a:solidFill>
                    <a:schemeClr val="tx2"/>
                  </a:solidFill>
                </a:rPr>
                <a:t>Waitlisting among </a:t>
              </a:r>
              <a:r>
                <a:rPr lang="en-US" sz="1400" b="1" dirty="0">
                  <a:solidFill>
                    <a:schemeClr val="accent3"/>
                  </a:solidFill>
                </a:rPr>
                <a:t>All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(Waitlisting through 3/18/2022, last dialysis start 3/18/2020)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64FC6D1-3473-2E25-6FA7-ECB02BDF1F4A}"/>
                </a:ext>
              </a:extLst>
            </p:cNvPr>
            <p:cNvSpPr/>
            <p:nvPr/>
          </p:nvSpPr>
          <p:spPr>
            <a:xfrm>
              <a:off x="9588856" y="1366071"/>
              <a:ext cx="2490741" cy="530839"/>
            </a:xfrm>
            <a:prstGeom prst="roundRect">
              <a:avLst>
                <a:gd name="adj" fmla="val 1130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 These are incident estimates not prevalent patient counts</a:t>
              </a:r>
            </a:p>
            <a:p>
              <a:pPr algn="ctr"/>
              <a:endParaRPr lang="en-US" dirty="0"/>
            </a:p>
          </p:txBody>
        </p:sp>
        <p:cxnSp>
          <p:nvCxnSpPr>
            <p:cNvPr id="29" name="Connector: Elbow 15">
              <a:extLst>
                <a:ext uri="{FF2B5EF4-FFF2-40B4-BE49-F238E27FC236}">
                  <a16:creationId xmlns:a16="http://schemas.microsoft.com/office/drawing/2014/main" id="{3DDB4FF7-9AE2-DFD6-9942-68560F241A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8010" y="1614626"/>
              <a:ext cx="1005840" cy="979620"/>
            </a:xfrm>
            <a:prstGeom prst="bentConnector3">
              <a:avLst>
                <a:gd name="adj1" fmla="val 101465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7">
              <a:extLst>
                <a:ext uri="{FF2B5EF4-FFF2-40B4-BE49-F238E27FC236}">
                  <a16:creationId xmlns:a16="http://schemas.microsoft.com/office/drawing/2014/main" id="{169A7A44-C456-2F41-2DED-DE3BBFACF867}"/>
                </a:ext>
              </a:extLst>
            </p:cNvPr>
            <p:cNvSpPr/>
            <p:nvPr/>
          </p:nvSpPr>
          <p:spPr>
            <a:xfrm>
              <a:off x="6156744" y="1410158"/>
              <a:ext cx="1550550" cy="422332"/>
            </a:xfrm>
            <a:prstGeom prst="roundRect">
              <a:avLst>
                <a:gd name="adj" fmla="val 1131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Evaluation start w/in 6 months post-referral</a:t>
              </a:r>
            </a:p>
          </p:txBody>
        </p:sp>
        <p:sp>
          <p:nvSpPr>
            <p:cNvPr id="39" name="Rectangle: Rounded Corners 51">
              <a:extLst>
                <a:ext uri="{FF2B5EF4-FFF2-40B4-BE49-F238E27FC236}">
                  <a16:creationId xmlns:a16="http://schemas.microsoft.com/office/drawing/2014/main" id="{26BF8EBD-2C1D-3DB5-6F7F-EB4A3E23190C}"/>
                </a:ext>
              </a:extLst>
            </p:cNvPr>
            <p:cNvSpPr/>
            <p:nvPr/>
          </p:nvSpPr>
          <p:spPr>
            <a:xfrm>
              <a:off x="5276032" y="2577439"/>
              <a:ext cx="1548954" cy="448598"/>
            </a:xfrm>
            <a:prstGeom prst="roundRect">
              <a:avLst>
                <a:gd name="adj" fmla="val 113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6 Months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6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ll">
      <a:dk1>
        <a:srgbClr val="262626"/>
      </a:dk1>
      <a:lt1>
        <a:sysClr val="window" lastClr="FFFFFF"/>
      </a:lt1>
      <a:dk2>
        <a:srgbClr val="758872"/>
      </a:dk2>
      <a:lt2>
        <a:srgbClr val="E7E6E6"/>
      </a:lt2>
      <a:accent1>
        <a:srgbClr val="80B7BB"/>
      </a:accent1>
      <a:accent2>
        <a:srgbClr val="4E617A"/>
      </a:accent2>
      <a:accent3>
        <a:srgbClr val="CC6668"/>
      </a:accent3>
      <a:accent4>
        <a:srgbClr val="E5BC8B"/>
      </a:accent4>
      <a:accent5>
        <a:srgbClr val="84AC9D"/>
      </a:accent5>
      <a:accent6>
        <a:srgbClr val="CC7566"/>
      </a:accent6>
      <a:hlink>
        <a:srgbClr val="116FA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317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Mora, Ariana</dc:creator>
  <cp:lastModifiedBy>Di, Mengyu</cp:lastModifiedBy>
  <cp:revision>20</cp:revision>
  <dcterms:created xsi:type="dcterms:W3CDTF">2023-02-16T04:03:50Z</dcterms:created>
  <dcterms:modified xsi:type="dcterms:W3CDTF">2024-09-17T15:17:11Z</dcterms:modified>
</cp:coreProperties>
</file>