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E3"/>
    <a:srgbClr val="FAF2E8"/>
    <a:srgbClr val="E6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C31-7FE4-3014-6768-8F70EC2E0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7EAC-1EF6-CF49-EE25-2D679EAB7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1349-1BB6-5297-D07D-FFBFF2E9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83CB-BFC1-72C1-DB13-174F5FCE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C193-F280-C2CF-2AC7-1B8FD53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87EE-ADBA-0BF6-096A-346F1D90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5BCE-7042-FFD1-3141-BB0292E9D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56DB-390A-54DE-A550-35DBAA66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E8F9-4443-F808-0323-A2AA7767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4721-016F-26D3-7241-0F09025C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3035A-E339-BF57-75F2-B8FF164C9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B5815-F3F6-741B-6F68-43D01A70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3E40-9EA4-0582-789D-A4D8828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AA97-DA8B-C37B-95B8-1EEA2B8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9991-52C4-AA05-314B-096007C0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DD98-905A-97B5-0418-F11AA992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D6FD-787C-2B09-53E1-53E639C8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DF0B1-FFA6-CD49-2C8E-EECA3020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F033-28C0-4997-F88B-BBA5024D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CE6C-40BB-6FB0-0F8B-15E96A2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F095-0E52-EC99-69FD-E31E59CF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7078E-9F94-31E9-D852-46ADA0B1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A7AB-387D-F79B-C473-D57F94BE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0438-E823-9ECB-4B8F-557BCEB4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862A-FCBB-B518-CD3D-FA8441C2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09B6-9868-FD5D-880A-B7CE7BA4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83DA-B9D2-CBBF-AC8A-097045DB3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AA07-CF33-5EBD-4C2F-523572EF6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3802-7A90-3BC5-D83C-695153EC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32DA-FBA6-B5AA-0E77-A3934CC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7538-11B0-F9BD-2969-FC32433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1138-2F24-DAF3-99DF-9541B076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98E2-AD84-5DC2-B67D-2627E2D0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CE3E-D3FD-F229-E799-4882C2C6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73880-461F-5A59-D9BF-746491E3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0B162-B84C-E4CF-034B-BE9C2C36C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C2CF3-0530-0CB5-26EC-5201E373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3BA00-DFE1-F0A2-0303-C3675B21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5757A-94F3-6FA3-A10A-5B8FE4FB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EE2F-605C-87C1-165E-80023A6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6CAC3-6D81-2864-C6BB-062201B5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D5792-1F9F-8897-3441-E47426F3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26CBC-E486-ACA9-8760-1200843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63292-2B79-2D22-DA23-DC8A04A7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567A8-6838-8264-C403-2A9F9652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A0716-F834-94A6-750F-6056B56E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E6B-234C-FD8C-9023-0301FC35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1658-0F84-E334-22A8-794A5A4E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18D6-BF1D-316F-B95D-1806E596D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90069-2F35-9FC0-3F51-08B5F4CF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DF0BF-15CB-7603-272A-23684AB3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6F7B-0676-0CD3-B91C-8A4FFFB8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767-8A5B-ED86-BD32-0C8B3C6E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5DC0B-2175-5224-B479-A2FC7CBDF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96AF-EF11-060A-CE5E-654557FC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8C12-E46D-240D-30E4-23F3935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3448-AB2A-CFEA-B40A-1C4050EE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4168-381A-F287-0F0F-FCB15C86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340B8-080B-2549-CEEB-83E66101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F41C-0A36-A234-95D5-3913F60D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2610-3D83-293D-7869-95F11E49E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6B28-1781-4B76-951E-A11F367A329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0226-913C-519D-B6F7-3B47557B1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A7ED-25FB-2752-FA85-3AE7D496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23E00FC-C82C-0BCC-FCE3-6D8E761220A1}"/>
              </a:ext>
            </a:extLst>
          </p:cNvPr>
          <p:cNvGrpSpPr>
            <a:grpSpLocks noChangeAspect="1"/>
          </p:cNvGrpSpPr>
          <p:nvPr/>
        </p:nvGrpSpPr>
        <p:grpSpPr>
          <a:xfrm>
            <a:off x="350323" y="51602"/>
            <a:ext cx="9035552" cy="2561791"/>
            <a:chOff x="819398" y="1080247"/>
            <a:chExt cx="8405067" cy="25617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DE8ADA0-DBF8-CF9D-3EBC-D4C9407D0AD8}"/>
                </a:ext>
              </a:extLst>
            </p:cNvPr>
            <p:cNvSpPr/>
            <p:nvPr/>
          </p:nvSpPr>
          <p:spPr>
            <a:xfrm>
              <a:off x="819398" y="1668483"/>
              <a:ext cx="1252846" cy="665018"/>
            </a:xfrm>
            <a:prstGeom prst="roundRect">
              <a:avLst>
                <a:gd name="adj" fmla="val 1131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Dialysis Start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DBC086-FE69-55E0-1BA9-12327F3061C2}"/>
                </a:ext>
              </a:extLst>
            </p:cNvPr>
            <p:cNvSpPr/>
            <p:nvPr/>
          </p:nvSpPr>
          <p:spPr>
            <a:xfrm>
              <a:off x="4421172" y="1662132"/>
              <a:ext cx="1599210" cy="671368"/>
            </a:xfrm>
            <a:prstGeom prst="roundRect">
              <a:avLst>
                <a:gd name="adj" fmla="val 1131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Referral w/in 1 Year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3F7046-E827-BEC5-7500-710AA2B63A35}"/>
                </a:ext>
              </a:extLst>
            </p:cNvPr>
            <p:cNvSpPr/>
            <p:nvPr/>
          </p:nvSpPr>
          <p:spPr>
            <a:xfrm>
              <a:off x="5355395" y="3001135"/>
              <a:ext cx="1583558" cy="422332"/>
            </a:xfrm>
            <a:prstGeom prst="roundRect">
              <a:avLst>
                <a:gd name="adj" fmla="val 113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Evaluation start w/in 3 months post-referral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0A4CCA-5560-C1F1-7582-C54BA16CB2B7}"/>
                </a:ext>
              </a:extLst>
            </p:cNvPr>
            <p:cNvSpPr/>
            <p:nvPr/>
          </p:nvSpPr>
          <p:spPr>
            <a:xfrm>
              <a:off x="8156370" y="1668483"/>
              <a:ext cx="1068095" cy="665018"/>
            </a:xfrm>
            <a:prstGeom prst="roundRect">
              <a:avLst>
                <a:gd name="adj" fmla="val 11310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Waitlisting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9C75504-71E4-9D3C-B37F-081C6654C38F}"/>
                </a:ext>
              </a:extLst>
            </p:cNvPr>
            <p:cNvCxnSpPr>
              <a:cxnSpLocks/>
              <a:stCxn id="4" idx="0"/>
              <a:endCxn id="10" idx="0"/>
            </p:cNvCxnSpPr>
            <p:nvPr/>
          </p:nvCxnSpPr>
          <p:spPr>
            <a:xfrm rot="5400000" flipH="1" flipV="1">
              <a:off x="5067676" y="-1953814"/>
              <a:ext cx="12700" cy="7244596"/>
            </a:xfrm>
            <a:prstGeom prst="bentConnector3">
              <a:avLst>
                <a:gd name="adj1" fmla="val 1800000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B9C333A-DCFD-9B8B-607C-F39B0BE6AEC6}"/>
                </a:ext>
              </a:extLst>
            </p:cNvPr>
            <p:cNvCxnSpPr>
              <a:cxnSpLocks/>
              <a:stCxn id="7" idx="2"/>
              <a:endCxn id="8" idx="2"/>
            </p:cNvCxnSpPr>
            <p:nvPr/>
          </p:nvCxnSpPr>
          <p:spPr>
            <a:xfrm rot="16200000" flipH="1">
              <a:off x="5138993" y="2415284"/>
              <a:ext cx="1089967" cy="926398"/>
            </a:xfrm>
            <a:prstGeom prst="bentConnector3">
              <a:avLst>
                <a:gd name="adj1" fmla="val 120973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4EF569C-19EC-B94D-9DB4-545758579FE4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rot="5400000" flipH="1" flipV="1">
              <a:off x="7084979" y="1395696"/>
              <a:ext cx="667634" cy="254324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C8DF5DE1-07F6-2609-0654-E0ECB783D16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27360" y="446023"/>
              <a:ext cx="1" cy="3774956"/>
            </a:xfrm>
            <a:prstGeom prst="bentConnector3">
              <a:avLst>
                <a:gd name="adj1" fmla="val -22860000000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19FD405-2147-A1E3-E7DB-5418E5D331B5}"/>
                </a:ext>
              </a:extLst>
            </p:cNvPr>
            <p:cNvSpPr/>
            <p:nvPr/>
          </p:nvSpPr>
          <p:spPr>
            <a:xfrm>
              <a:off x="2700937" y="2594970"/>
              <a:ext cx="1252846" cy="332509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1 Year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6E90D31-9135-1C30-2D05-06297F02010E}"/>
                </a:ext>
              </a:extLst>
            </p:cNvPr>
            <p:cNvSpPr/>
            <p:nvPr/>
          </p:nvSpPr>
          <p:spPr>
            <a:xfrm>
              <a:off x="5161445" y="3417428"/>
              <a:ext cx="1059212" cy="224610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3 Months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0700AA5-B8BB-3D7C-E282-DB10B7A5D832}"/>
                </a:ext>
              </a:extLst>
            </p:cNvPr>
            <p:cNvSpPr/>
            <p:nvPr/>
          </p:nvSpPr>
          <p:spPr>
            <a:xfrm>
              <a:off x="7549695" y="2662617"/>
              <a:ext cx="1252846" cy="332509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6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en-US" sz="1600" b="1" dirty="0">
                  <a:solidFill>
                    <a:schemeClr val="accent2"/>
                  </a:solidFill>
                </a:rPr>
                <a:t>Months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5CFDA0F-97FD-FE75-147B-48E663EB6C04}"/>
                </a:ext>
              </a:extLst>
            </p:cNvPr>
            <p:cNvSpPr/>
            <p:nvPr/>
          </p:nvSpPr>
          <p:spPr>
            <a:xfrm>
              <a:off x="3261990" y="1080247"/>
              <a:ext cx="3905697" cy="332509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2 Years (total patient-time of interest)</a:t>
              </a:r>
            </a:p>
          </p:txBody>
        </p: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779D52-2B98-0CBB-5B9F-102CF57E1C1D}"/>
              </a:ext>
            </a:extLst>
          </p:cNvPr>
          <p:cNvSpPr/>
          <p:nvPr/>
        </p:nvSpPr>
        <p:spPr>
          <a:xfrm>
            <a:off x="9584485" y="118345"/>
            <a:ext cx="2490741" cy="1131887"/>
          </a:xfrm>
          <a:prstGeom prst="roundRect">
            <a:avLst>
              <a:gd name="adj" fmla="val 599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Data availability (last date):</a:t>
            </a:r>
          </a:p>
          <a:p>
            <a:pPr algn="ctr"/>
            <a:r>
              <a:rPr lang="en-US" sz="1600" dirty="0"/>
              <a:t>Referral (12/31/2022)</a:t>
            </a:r>
          </a:p>
          <a:p>
            <a:pPr algn="ctr"/>
            <a:r>
              <a:rPr lang="en-US" sz="1600" dirty="0"/>
              <a:t>Evaluation (12/31/2022)</a:t>
            </a:r>
          </a:p>
          <a:p>
            <a:pPr algn="ctr"/>
            <a:r>
              <a:rPr lang="en-US" sz="1600" dirty="0"/>
              <a:t>Waitlisting (12/31/2021)</a:t>
            </a:r>
          </a:p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DB20CF5-B1BE-A0BA-C30B-C143228FA15F}"/>
              </a:ext>
            </a:extLst>
          </p:cNvPr>
          <p:cNvSpPr/>
          <p:nvPr/>
        </p:nvSpPr>
        <p:spPr>
          <a:xfrm>
            <a:off x="267284" y="2042559"/>
            <a:ext cx="4098018" cy="2250363"/>
          </a:xfrm>
          <a:prstGeom prst="roundRect">
            <a:avLst>
              <a:gd name="adj" fmla="val 11310"/>
            </a:avLst>
          </a:prstGeom>
          <a:solidFill>
            <a:srgbClr val="FAF2E8">
              <a:alpha val="4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Referral w/in 1 Year: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Referred w/in 1 year post dialysis start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starting dialysis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accent4"/>
                </a:solidFill>
              </a:rPr>
              <a:t>Referred between Feb. 2017-Feb. 2018</a:t>
            </a:r>
          </a:p>
          <a:p>
            <a:pPr algn="ctr"/>
            <a:r>
              <a:rPr lang="en-US" sz="1600" dirty="0">
                <a:solidFill>
                  <a:schemeClr val="accent3"/>
                </a:solidFill>
              </a:rPr>
              <a:t># Patients starting dialysis in Feb. 2017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DFE11B2-948F-DC06-F2F1-BEF174499384}"/>
              </a:ext>
            </a:extLst>
          </p:cNvPr>
          <p:cNvSpPr/>
          <p:nvPr/>
        </p:nvSpPr>
        <p:spPr>
          <a:xfrm>
            <a:off x="273221" y="4489292"/>
            <a:ext cx="4145131" cy="2250363"/>
          </a:xfrm>
          <a:prstGeom prst="roundRect">
            <a:avLst>
              <a:gd name="adj" fmla="val 11310"/>
            </a:avLst>
          </a:prstGeom>
          <a:solidFill>
            <a:srgbClr val="E6F1F1">
              <a:alpha val="4000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Eval start w/in 3 months post-referral: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 start w/in 3 months post-referral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Referred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accent1"/>
                </a:solidFill>
              </a:rPr>
              <a:t>Eval start Feb. 2017-April 2017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# Patients Referred in Feb. 2017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6A5708A-B366-14D6-F012-07DAC53984E4}"/>
              </a:ext>
            </a:extLst>
          </p:cNvPr>
          <p:cNvSpPr/>
          <p:nvPr/>
        </p:nvSpPr>
        <p:spPr>
          <a:xfrm>
            <a:off x="7773649" y="4489292"/>
            <a:ext cx="4307927" cy="2250363"/>
          </a:xfrm>
          <a:prstGeom prst="roundRect">
            <a:avLst>
              <a:gd name="adj" fmla="val 11310"/>
            </a:avLst>
          </a:prstGeom>
          <a:solidFill>
            <a:srgbClr val="E3E7E3">
              <a:alpha val="4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Waitlisting within 2 years </a:t>
            </a:r>
            <a:r>
              <a:rPr lang="en-US" sz="1600" b="1" dirty="0">
                <a:solidFill>
                  <a:schemeClr val="accent3"/>
                </a:solidFill>
              </a:rPr>
              <a:t>(among all patients)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Waitlisted w/in 2 years post dialysis start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starting dialysis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2"/>
                </a:solidFill>
              </a:rPr>
              <a:t>Waitlisted between Feb. 2017-Feb. 2019</a:t>
            </a:r>
          </a:p>
          <a:p>
            <a:pPr algn="ctr"/>
            <a:r>
              <a:rPr lang="en-US" sz="1600" dirty="0">
                <a:solidFill>
                  <a:schemeClr val="accent3"/>
                </a:solidFill>
              </a:rPr>
              <a:t># Patients starting dialysis in Feb. 2017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C9ECCEB-E37D-C221-C20C-DCF64D36AFE3}"/>
              </a:ext>
            </a:extLst>
          </p:cNvPr>
          <p:cNvSpPr/>
          <p:nvPr/>
        </p:nvSpPr>
        <p:spPr>
          <a:xfrm>
            <a:off x="7767299" y="2042559"/>
            <a:ext cx="4307927" cy="2250363"/>
          </a:xfrm>
          <a:prstGeom prst="roundRect">
            <a:avLst>
              <a:gd name="adj" fmla="val 11310"/>
            </a:avLst>
          </a:prstGeom>
          <a:solidFill>
            <a:srgbClr val="E3E7E3">
              <a:alpha val="4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Waitlisting within 6 month </a:t>
            </a:r>
            <a:r>
              <a:rPr lang="en-US" sz="1600" b="1" dirty="0">
                <a:solidFill>
                  <a:schemeClr val="accent1"/>
                </a:solidFill>
              </a:rPr>
              <a:t>(among those w/ Eval start)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Waitlisted w/in 6 months post-Eval start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Eval start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2"/>
                </a:solidFill>
              </a:rPr>
              <a:t>Waitlisted between Feb. 2017-Oct 2017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# Patients Eval start in Feb. 2017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E50CF6E-BD1F-3098-F719-3777F19B8841}"/>
              </a:ext>
            </a:extLst>
          </p:cNvPr>
          <p:cNvSpPr/>
          <p:nvPr/>
        </p:nvSpPr>
        <p:spPr>
          <a:xfrm>
            <a:off x="4418353" y="3039661"/>
            <a:ext cx="3355295" cy="3612905"/>
          </a:xfrm>
          <a:prstGeom prst="roundRect">
            <a:avLst>
              <a:gd name="adj" fmla="val 1131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 ranges for calculations: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b="1" dirty="0">
                <a:solidFill>
                  <a:schemeClr val="accent4"/>
                </a:solidFill>
              </a:rPr>
              <a:t>Referral w/in 1 Year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(Referral date through 12/31/2021, last date of dialysis start 12/31/2020)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b="1" dirty="0">
                <a:solidFill>
                  <a:schemeClr val="accent1"/>
                </a:solidFill>
              </a:rPr>
              <a:t>Eval start w/in 3m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(Eval start date through 12/31/2022, last date of Referral 9/30/2022)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Eval start w/in 6m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(Eval start date through 12/31/2022, last date of Referral 6/30/2022)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b="1" dirty="0">
                <a:solidFill>
                  <a:schemeClr val="tx2"/>
                </a:solidFill>
              </a:rPr>
              <a:t>Waitlisting w/in 6 months among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/>
                </a:solidFill>
              </a:rPr>
              <a:t>Eval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(Waitlisting date through 12/31/2021, last Eval start date 6/30/2021)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b="1" dirty="0">
                <a:solidFill>
                  <a:schemeClr val="tx2"/>
                </a:solidFill>
              </a:rPr>
              <a:t>Waitlisting among </a:t>
            </a:r>
            <a:r>
              <a:rPr lang="en-US" sz="1400" b="1" dirty="0">
                <a:solidFill>
                  <a:schemeClr val="accent3"/>
                </a:solidFill>
              </a:rPr>
              <a:t>All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(Waitlisting through 12/31/2021, last dialysis start 12/31/2019)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CCA1683-6648-C3DC-7B5C-B1643A204739}"/>
              </a:ext>
            </a:extLst>
          </p:cNvPr>
          <p:cNvSpPr/>
          <p:nvPr/>
        </p:nvSpPr>
        <p:spPr>
          <a:xfrm>
            <a:off x="9588856" y="1366071"/>
            <a:ext cx="2490741" cy="530839"/>
          </a:xfrm>
          <a:prstGeom prst="roundRect">
            <a:avLst>
              <a:gd name="adj" fmla="val 1130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These are incident estimates not prevalent patient counts</a:t>
            </a:r>
          </a:p>
          <a:p>
            <a:pPr algn="ctr"/>
            <a:endParaRPr lang="en-US" dirty="0"/>
          </a:p>
        </p:txBody>
      </p:sp>
      <p:cxnSp>
        <p:nvCxnSpPr>
          <p:cNvPr id="29" name="Connector: Elbow 15">
            <a:extLst>
              <a:ext uri="{FF2B5EF4-FFF2-40B4-BE49-F238E27FC236}">
                <a16:creationId xmlns:a16="http://schemas.microsoft.com/office/drawing/2014/main" id="{7B9C333A-DCFD-9B8B-607C-F39B0BE6AEC6}"/>
              </a:ext>
            </a:extLst>
          </p:cNvPr>
          <p:cNvCxnSpPr>
            <a:cxnSpLocks/>
          </p:cNvCxnSpPr>
          <p:nvPr/>
        </p:nvCxnSpPr>
        <p:spPr>
          <a:xfrm rot="5400000">
            <a:off x="6058010" y="1614626"/>
            <a:ext cx="1005840" cy="979620"/>
          </a:xfrm>
          <a:prstGeom prst="bentConnector3">
            <a:avLst>
              <a:gd name="adj1" fmla="val 101465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7">
            <a:extLst>
              <a:ext uri="{FF2B5EF4-FFF2-40B4-BE49-F238E27FC236}">
                <a16:creationId xmlns:a16="http://schemas.microsoft.com/office/drawing/2014/main" id="{F63F7046-E827-BEC5-7500-710AA2B63A35}"/>
              </a:ext>
            </a:extLst>
          </p:cNvPr>
          <p:cNvSpPr/>
          <p:nvPr/>
        </p:nvSpPr>
        <p:spPr>
          <a:xfrm>
            <a:off x="6156744" y="1410158"/>
            <a:ext cx="1550550" cy="422332"/>
          </a:xfrm>
          <a:prstGeom prst="roundRect">
            <a:avLst>
              <a:gd name="adj" fmla="val 1131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Evaluation start w/in 6 months post-referral</a:t>
            </a:r>
          </a:p>
        </p:txBody>
      </p:sp>
      <p:sp>
        <p:nvSpPr>
          <p:cNvPr id="39" name="Rectangle: Rounded Corners 51">
            <a:extLst>
              <a:ext uri="{FF2B5EF4-FFF2-40B4-BE49-F238E27FC236}">
                <a16:creationId xmlns:a16="http://schemas.microsoft.com/office/drawing/2014/main" id="{F6E90D31-9135-1C30-2D05-06297F02010E}"/>
              </a:ext>
            </a:extLst>
          </p:cNvPr>
          <p:cNvSpPr/>
          <p:nvPr/>
        </p:nvSpPr>
        <p:spPr>
          <a:xfrm>
            <a:off x="5276032" y="2577439"/>
            <a:ext cx="1548954" cy="448598"/>
          </a:xfrm>
          <a:prstGeom prst="roundRect">
            <a:avLst>
              <a:gd name="adj" fmla="val 1131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6 Months</a:t>
            </a:r>
          </a:p>
        </p:txBody>
      </p:sp>
    </p:spTree>
    <p:extLst>
      <p:ext uri="{BB962C8B-B14F-4D97-AF65-F5344CB8AC3E}">
        <p14:creationId xmlns:p14="http://schemas.microsoft.com/office/powerpoint/2010/main" val="287306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23B4FE-C03A-D6C9-AE2F-1C8CFFFF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7" y="0"/>
            <a:ext cx="11850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1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ll">
      <a:dk1>
        <a:srgbClr val="262626"/>
      </a:dk1>
      <a:lt1>
        <a:sysClr val="window" lastClr="FFFFFF"/>
      </a:lt1>
      <a:dk2>
        <a:srgbClr val="758872"/>
      </a:dk2>
      <a:lt2>
        <a:srgbClr val="E7E6E6"/>
      </a:lt2>
      <a:accent1>
        <a:srgbClr val="80B7BB"/>
      </a:accent1>
      <a:accent2>
        <a:srgbClr val="4E617A"/>
      </a:accent2>
      <a:accent3>
        <a:srgbClr val="CC6668"/>
      </a:accent3>
      <a:accent4>
        <a:srgbClr val="E5BC8B"/>
      </a:accent4>
      <a:accent5>
        <a:srgbClr val="84AC9D"/>
      </a:accent5>
      <a:accent6>
        <a:srgbClr val="CC7566"/>
      </a:accent6>
      <a:hlink>
        <a:srgbClr val="116FA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317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Mora, Ariana</dc:creator>
  <cp:lastModifiedBy>Buford, Jade</cp:lastModifiedBy>
  <cp:revision>15</cp:revision>
  <dcterms:created xsi:type="dcterms:W3CDTF">2023-02-16T04:03:50Z</dcterms:created>
  <dcterms:modified xsi:type="dcterms:W3CDTF">2023-12-13T21:09:16Z</dcterms:modified>
</cp:coreProperties>
</file>