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79EEE-85BC-466E-A353-9AA44CD128B5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B8C7-F119-4EDE-9A47-75BB28B6BB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AB8C7-F119-4EDE-9A47-75BB28B6BB5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643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96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38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00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92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68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854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904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138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57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1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481C-DEEA-436E-B9A6-4CE72865E173}" type="datetimeFigureOut">
              <a:rPr lang="en-MY" smtClean="0"/>
              <a:pPr/>
              <a:t>24/2/2018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1378-9952-4175-9925-D23A54C9A89E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70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apitupulu-jon.appspot.com/posts/datasets-questions.html" TargetMode="External"/><Relationship Id="rId2" Type="http://schemas.openxmlformats.org/officeDocument/2006/relationships/hyperlink" Target="https://medium.com/@williamkoehrsen/machine-learning-with-python-on-the-enron-datas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zichen/exploreenron?scriptVersionId=270814" TargetMode="External"/><Relationship Id="rId5" Type="http://schemas.openxmlformats.org/officeDocument/2006/relationships/hyperlink" Target="http://datamicroscopes.github.io/enron-email.html" TargetMode="External"/><Relationship Id="rId4" Type="http://schemas.openxmlformats.org/officeDocument/2006/relationships/hyperlink" Target="http://www.yannispappas.com/Fraud-Detection-Using-Machine-Learn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610DE-5BCC-4A8B-B373-B326F0C43182}"/>
              </a:ext>
            </a:extLst>
          </p:cNvPr>
          <p:cNvSpPr txBox="1"/>
          <p:nvPr/>
        </p:nvSpPr>
        <p:spPr>
          <a:xfrm>
            <a:off x="0" y="266596"/>
            <a:ext cx="1178226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			</a:t>
            </a:r>
            <a:r>
              <a:rPr lang="en-MY" sz="1300" b="1" dirty="0"/>
              <a:t>STEPS</a:t>
            </a:r>
          </a:p>
          <a:p>
            <a:endParaRPr lang="en-MY" sz="1300" dirty="0"/>
          </a:p>
          <a:p>
            <a:r>
              <a:rPr lang="en-MY" sz="1300" b="1" dirty="0"/>
              <a:t>1.   NLP</a:t>
            </a:r>
            <a:r>
              <a:rPr lang="en-MY" sz="1300" dirty="0"/>
              <a:t>=(a). </a:t>
            </a:r>
            <a:r>
              <a:rPr lang="en-MY" sz="1300" b="1" dirty="0"/>
              <a:t>Data cleaning </a:t>
            </a:r>
            <a:r>
              <a:rPr lang="en-MY" sz="1300" dirty="0"/>
              <a:t>to </a:t>
            </a:r>
            <a:r>
              <a:rPr lang="en-MY" sz="1300" b="1" dirty="0"/>
              <a:t>investigate information </a:t>
            </a:r>
            <a:r>
              <a:rPr lang="en-MY" sz="1300" dirty="0"/>
              <a:t>of users </a:t>
            </a:r>
          </a:p>
          <a:p>
            <a:r>
              <a:rPr lang="en-MY" sz="1300" dirty="0"/>
              <a:t>               (http://www.yannispappas.com/Fraud-Detection-Using-Machine-Learning/)</a:t>
            </a:r>
          </a:p>
          <a:p>
            <a:r>
              <a:rPr lang="en-MY" sz="1300" dirty="0"/>
              <a:t>               (</a:t>
            </a:r>
            <a:r>
              <a:rPr lang="en-MY" sz="1300" dirty="0">
                <a:hlinkClick r:id="rId2"/>
              </a:rPr>
              <a:t>https://medium.com/@williamkoehrsen/machine-learning-with-python-on-the-enron-dataset</a:t>
            </a:r>
            <a:r>
              <a:rPr lang="en-MY" sz="1300" dirty="0"/>
              <a:t>8d71015be26d)</a:t>
            </a:r>
          </a:p>
          <a:p>
            <a:pPr algn="just"/>
            <a:r>
              <a:rPr lang="en-MY" sz="1300" dirty="0"/>
              <a:t>               (b). </a:t>
            </a:r>
            <a:r>
              <a:rPr lang="en-MY" sz="1300" b="1" dirty="0"/>
              <a:t>Display</a:t>
            </a:r>
            <a:r>
              <a:rPr lang="en-MY" sz="1300" dirty="0"/>
              <a:t> names and </a:t>
            </a:r>
            <a:r>
              <a:rPr lang="en-MY" sz="1300" b="1" dirty="0"/>
              <a:t>email address of Enron staffs </a:t>
            </a:r>
            <a:r>
              <a:rPr lang="en-MY" sz="1300" dirty="0"/>
              <a:t>(</a:t>
            </a:r>
            <a:r>
              <a:rPr lang="en-MY" sz="1300" dirty="0">
                <a:hlinkClick r:id="rId3"/>
              </a:rPr>
              <a:t>http://napitupulu-jon.appspot.com/posts/datasets-questions.html</a:t>
            </a:r>
            <a:r>
              <a:rPr lang="en-MY" sz="1300" dirty="0"/>
              <a:t>)</a:t>
            </a:r>
          </a:p>
          <a:p>
            <a:pPr algn="just"/>
            <a:r>
              <a:rPr lang="en-MY" sz="1300" dirty="0"/>
              <a:t>               (</a:t>
            </a:r>
            <a:r>
              <a:rPr lang="en-MY" sz="1300" dirty="0">
                <a:hlinkClick r:id="rId4"/>
              </a:rPr>
              <a:t>http://www.yannispappas.com/Fraud-Detection-Using-Machine-Learning/</a:t>
            </a:r>
            <a:r>
              <a:rPr lang="en-MY" sz="1300" dirty="0"/>
              <a:t>)</a:t>
            </a:r>
          </a:p>
          <a:p>
            <a:pPr algn="just"/>
            <a:r>
              <a:rPr lang="en-MY" sz="1300" b="1" i="1" dirty="0">
                <a:solidFill>
                  <a:srgbClr val="FF0000"/>
                </a:solidFill>
              </a:rPr>
              <a:t>	*(Performance evaluation  for the phase) </a:t>
            </a:r>
            <a:endParaRPr lang="en-MY" sz="1300" dirty="0"/>
          </a:p>
          <a:p>
            <a:pPr algn="just"/>
            <a:r>
              <a:rPr lang="en-MY" sz="1300" dirty="0"/>
              <a:t>       </a:t>
            </a:r>
          </a:p>
          <a:p>
            <a:pPr algn="just"/>
            <a:r>
              <a:rPr lang="en-MY" sz="1300" b="1" dirty="0"/>
              <a:t>2. NLP +SET </a:t>
            </a:r>
            <a:r>
              <a:rPr lang="en-MY" sz="1300" dirty="0"/>
              <a:t>=(a). Compare all </a:t>
            </a:r>
            <a:r>
              <a:rPr lang="en-MY" sz="1300" b="1" dirty="0"/>
              <a:t>payment related columns </a:t>
            </a:r>
            <a:r>
              <a:rPr lang="en-MY" sz="1300" dirty="0"/>
              <a:t>for each Enron staff with </a:t>
            </a:r>
            <a:r>
              <a:rPr lang="en-MY" sz="1300" b="1" dirty="0"/>
              <a:t>total payment </a:t>
            </a:r>
            <a:r>
              <a:rPr lang="en-MY" sz="1300" dirty="0"/>
              <a:t>and see if it add up </a:t>
            </a:r>
          </a:p>
          <a:p>
            <a:pPr algn="just"/>
            <a:r>
              <a:rPr lang="en-MY" sz="1300" dirty="0"/>
              <a:t>	(https://medium.com/@williamkoehrsen/machine-learning-with-python-on-the-enron-dataset-8d71015be26d) </a:t>
            </a:r>
          </a:p>
          <a:p>
            <a:pPr algn="just"/>
            <a:r>
              <a:rPr lang="en-MY" sz="1300" dirty="0"/>
              <a:t>	(b). </a:t>
            </a:r>
            <a:r>
              <a:rPr lang="en-MY" sz="1300" b="1" dirty="0"/>
              <a:t>Identify </a:t>
            </a:r>
            <a:r>
              <a:rPr lang="en-MY" sz="1300" dirty="0"/>
              <a:t>users with deviating/outrageous and  </a:t>
            </a:r>
            <a:r>
              <a:rPr lang="en-MY" sz="1300" dirty="0" err="1"/>
              <a:t>unconforming</a:t>
            </a:r>
            <a:r>
              <a:rPr lang="en-MY" sz="1300" dirty="0"/>
              <a:t> total payment information as POIs</a:t>
            </a:r>
          </a:p>
          <a:p>
            <a:pPr algn="just"/>
            <a:r>
              <a:rPr lang="en-MY" sz="1300" dirty="0"/>
              <a:t>	(c). </a:t>
            </a:r>
            <a:r>
              <a:rPr lang="en-MY" sz="1300" b="1" dirty="0"/>
              <a:t>Visualize email messages </a:t>
            </a:r>
            <a:r>
              <a:rPr lang="en-MY" sz="1300" dirty="0"/>
              <a:t>Communication matrix of POIs with the highest email messages (</a:t>
            </a:r>
            <a:r>
              <a:rPr lang="en-MY" sz="1300" dirty="0">
                <a:hlinkClick r:id="rId5"/>
              </a:rPr>
              <a:t>http://datamicroscopes.github.io/enron-email.html</a:t>
            </a:r>
            <a:r>
              <a:rPr lang="en-MY" sz="1300" dirty="0"/>
              <a:t>)</a:t>
            </a:r>
          </a:p>
          <a:p>
            <a:pPr algn="just"/>
            <a:r>
              <a:rPr lang="en-MY" sz="1300" dirty="0"/>
              <a:t>	</a:t>
            </a:r>
            <a:r>
              <a:rPr lang="en-MY" sz="1300" b="1" dirty="0">
                <a:solidFill>
                  <a:srgbClr val="FF0000"/>
                </a:solidFill>
              </a:rPr>
              <a:t> </a:t>
            </a:r>
            <a:r>
              <a:rPr lang="en-MY" sz="1300" b="1" i="1" dirty="0">
                <a:solidFill>
                  <a:srgbClr val="FF0000"/>
                </a:solidFill>
              </a:rPr>
              <a:t>*(Performance evaluation  for the phase) </a:t>
            </a:r>
            <a:endParaRPr lang="en-MY" sz="1300" i="1" dirty="0">
              <a:solidFill>
                <a:srgbClr val="FF0000"/>
              </a:solidFill>
            </a:endParaRPr>
          </a:p>
          <a:p>
            <a:pPr algn="just"/>
            <a:r>
              <a:rPr lang="en-MY" sz="1300" dirty="0"/>
              <a:t> 	</a:t>
            </a:r>
            <a:endParaRPr lang="en-MY" sz="1300" b="1" dirty="0"/>
          </a:p>
          <a:p>
            <a:r>
              <a:rPr lang="en-MY" sz="1300" b="1" dirty="0"/>
              <a:t>3. NLP +SET+ LSA </a:t>
            </a:r>
            <a:r>
              <a:rPr lang="en-MY" sz="1300" dirty="0"/>
              <a:t>(a). </a:t>
            </a:r>
            <a:r>
              <a:rPr lang="en-MY" sz="1300" b="1" dirty="0"/>
              <a:t>Display</a:t>
            </a:r>
            <a:r>
              <a:rPr lang="en-MY" sz="1300" dirty="0"/>
              <a:t> </a:t>
            </a:r>
            <a:r>
              <a:rPr lang="en-MY" sz="1300" b="1" dirty="0"/>
              <a:t>Content</a:t>
            </a:r>
            <a:r>
              <a:rPr lang="en-MY" sz="1300" dirty="0"/>
              <a:t> word count and </a:t>
            </a:r>
            <a:r>
              <a:rPr lang="en-MY" sz="1300" b="1" dirty="0"/>
              <a:t>subject</a:t>
            </a:r>
            <a:r>
              <a:rPr lang="en-MY" sz="1300" dirty="0"/>
              <a:t> word count of POIs (graphically or numbers) 				          		       (</a:t>
            </a:r>
            <a:r>
              <a:rPr lang="en-MY" sz="1300" dirty="0">
                <a:hlinkClick r:id="rId6"/>
              </a:rPr>
              <a:t>https://www.kaggle.com/zichen/exploreenron?scriptVersionId=270814</a:t>
            </a:r>
            <a:endParaRPr lang="en-MY" sz="1300" dirty="0"/>
          </a:p>
          <a:p>
            <a:pPr algn="just"/>
            <a:r>
              <a:rPr lang="en-MY" sz="1300" dirty="0"/>
              <a:t>	       (b).</a:t>
            </a:r>
            <a:r>
              <a:rPr lang="en-MY" sz="1300" b="1" dirty="0"/>
              <a:t> Relate</a:t>
            </a:r>
            <a:r>
              <a:rPr lang="en-MY" sz="1300" dirty="0"/>
              <a:t> identified POIs email content word count into suspicious clusters of Enron most fraudulent cases </a:t>
            </a:r>
          </a:p>
          <a:p>
            <a:pPr algn="just"/>
            <a:r>
              <a:rPr lang="en-MY" sz="1300" dirty="0"/>
              <a:t>	       (Nigerian barge deal, Energy trading, Southampton deal, Tax payment) using LSA (</a:t>
            </a:r>
            <a:r>
              <a:rPr lang="en-MY" sz="1300" dirty="0">
                <a:hlinkClick r:id="rId5"/>
              </a:rPr>
              <a:t>http://datamicroscopes.github.io/enron-email.html</a:t>
            </a:r>
            <a:r>
              <a:rPr lang="en-MY" sz="1300" dirty="0"/>
              <a:t>)</a:t>
            </a:r>
          </a:p>
          <a:p>
            <a:pPr algn="just"/>
            <a:r>
              <a:rPr lang="en-MY" sz="1300" dirty="0"/>
              <a:t>	       (c ).Select List of POIs with most cases associated with (b)</a:t>
            </a:r>
          </a:p>
          <a:p>
            <a:pPr algn="just"/>
            <a:r>
              <a:rPr lang="en-MY" sz="1300" b="1" dirty="0"/>
              <a:t>                                  </a:t>
            </a:r>
            <a:r>
              <a:rPr lang="en-MY" sz="1300" b="1" i="1" dirty="0">
                <a:solidFill>
                  <a:srgbClr val="FF0000"/>
                </a:solidFill>
              </a:rPr>
              <a:t>*(Performance evaluation  for the phase) </a:t>
            </a:r>
            <a:r>
              <a:rPr lang="en-MY" sz="1300" i="1" dirty="0">
                <a:solidFill>
                  <a:srgbClr val="FF0000"/>
                </a:solidFill>
              </a:rPr>
              <a:t>     </a:t>
            </a:r>
          </a:p>
          <a:p>
            <a:pPr algn="just"/>
            <a:endParaRPr lang="en-MY" sz="1300" dirty="0"/>
          </a:p>
          <a:p>
            <a:pPr algn="just"/>
            <a:endParaRPr lang="en-MY" sz="1300" dirty="0"/>
          </a:p>
          <a:p>
            <a:pPr marL="342900" indent="-342900" algn="just">
              <a:buAutoNum type="arabicPeriod" startAt="4"/>
            </a:pPr>
            <a:r>
              <a:rPr lang="en-MY" sz="1300" b="1" dirty="0"/>
              <a:t>NLP + SET+LSA+WSD</a:t>
            </a:r>
            <a:r>
              <a:rPr lang="en-MY" sz="1300" dirty="0"/>
              <a:t>=(a).Disambiguate POI email messages using the WSD algorithms to find semantic based anomalous text </a:t>
            </a:r>
          </a:p>
          <a:p>
            <a:pPr algn="just"/>
            <a:r>
              <a:rPr lang="en-MY" sz="1300" dirty="0"/>
              <a:t>		</a:t>
            </a:r>
            <a:r>
              <a:rPr lang="en-MY" sz="1300" b="1" dirty="0"/>
              <a:t>(Performance evaluation  for the phase with Human experts)</a:t>
            </a:r>
          </a:p>
          <a:p>
            <a:pPr algn="just"/>
            <a:endParaRPr lang="en-MY" sz="1300" dirty="0"/>
          </a:p>
          <a:p>
            <a:pPr algn="just"/>
            <a:r>
              <a:rPr lang="en-MY" sz="1300" b="1" dirty="0"/>
              <a:t>5.     FOPL</a:t>
            </a:r>
            <a:r>
              <a:rPr lang="en-MY" sz="1300" dirty="0"/>
              <a:t>= (a). Representing words in a concept or logical form </a:t>
            </a:r>
          </a:p>
          <a:p>
            <a:pPr marL="342900" indent="-342900">
              <a:buAutoNum type="arabicPeriod"/>
            </a:pPr>
            <a:endParaRPr lang="en-MY" sz="1300" dirty="0"/>
          </a:p>
          <a:p>
            <a:endParaRPr lang="en-MY" sz="1300" dirty="0"/>
          </a:p>
          <a:p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51228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951" y="653143"/>
            <a:ext cx="10515600" cy="4977555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Stage 1 (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March 2</a:t>
            </a:r>
            <a:r>
              <a:rPr lang="en-US" b="1" baseline="30000" dirty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Identify the POI’s using some supervised algo.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Display names and email id of POI’s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Stage 2 (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March 9</a:t>
            </a:r>
            <a:r>
              <a:rPr lang="en-US" b="1" baseline="30000" dirty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baseline="30000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Justify the identified POI’s with the financial payments they have received using anomaly detection techniques (SET) – only on numeric data.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Show graphically the poi and the salary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Compare multiple dissimilarity functions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b="1" i="1" dirty="0">
                <a:solidFill>
                  <a:srgbClr val="0070C0"/>
                </a:solidFill>
              </a:rPr>
              <a:t>Stage 3 (Text Data Set – Only of 5 POI’s )(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March 19</a:t>
            </a:r>
            <a:r>
              <a:rPr lang="en-US" b="1" baseline="30000" dirty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Create a wordcloud for all the 5 POI’s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Apply LSA for topic modeling and try to map POI’s word cloud with the fraud deals. ( Will try 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Compare with LDA, PLSA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300" dirty="0"/>
          </a:p>
          <a:p>
            <a:r>
              <a:rPr lang="en-US" b="1" i="1" dirty="0">
                <a:solidFill>
                  <a:srgbClr val="0070C0"/>
                </a:solidFill>
              </a:rPr>
              <a:t>Stage 4 (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March 26</a:t>
            </a:r>
            <a:r>
              <a:rPr lang="en-US" b="1" baseline="30000" dirty="0">
                <a:solidFill>
                  <a:schemeClr val="accent6">
                    <a:lumMod val="75000"/>
                  </a:schemeClr>
                </a:solidFill>
              </a:rPr>
              <a:t>th </a:t>
            </a:r>
            <a:r>
              <a:rPr lang="en-US" b="1" i="1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Apply WSD  on emails (only 3-4 emails of identified POI’s)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Compare with or without WSD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300" dirty="0"/>
          </a:p>
          <a:p>
            <a:r>
              <a:rPr lang="en-US" b="1" i="1" dirty="0">
                <a:solidFill>
                  <a:srgbClr val="0070C0"/>
                </a:solidFill>
              </a:rPr>
              <a:t>Stage 5 (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April 2</a:t>
            </a:r>
            <a:r>
              <a:rPr lang="en-US" b="1" baseline="30000" dirty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300" dirty="0"/>
              <a:t>Apply FOPL or concept graph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0070C0"/>
                </a:solidFill>
              </a:rPr>
              <a:t>New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800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Stage 1 : March 2</a:t>
            </a:r>
            <a:r>
              <a:rPr lang="en-US" sz="1900" baseline="30000" dirty="0"/>
              <a:t>nd</a:t>
            </a:r>
            <a:r>
              <a:rPr lang="en-US" sz="1900" dirty="0"/>
              <a:t> 	</a:t>
            </a:r>
          </a:p>
          <a:p>
            <a:r>
              <a:rPr lang="en-US" sz="1900" dirty="0"/>
              <a:t>Stage 2 : March 9</a:t>
            </a:r>
            <a:r>
              <a:rPr lang="en-US" sz="1900" baseline="30000" dirty="0"/>
              <a:t>th</a:t>
            </a:r>
            <a:r>
              <a:rPr lang="en-US" sz="1900" dirty="0"/>
              <a:t> </a:t>
            </a:r>
          </a:p>
          <a:p>
            <a:r>
              <a:rPr lang="en-US" sz="1900" dirty="0"/>
              <a:t>Stage 3 : March 19</a:t>
            </a:r>
            <a:r>
              <a:rPr lang="en-US" sz="1900" baseline="30000" dirty="0"/>
              <a:t>th</a:t>
            </a:r>
            <a:r>
              <a:rPr lang="en-US" sz="1900" dirty="0"/>
              <a:t> </a:t>
            </a:r>
          </a:p>
          <a:p>
            <a:r>
              <a:rPr lang="en-US" sz="1900" dirty="0"/>
              <a:t>Stage 4 : March 26</a:t>
            </a:r>
            <a:r>
              <a:rPr lang="en-US" sz="1900" baseline="30000" dirty="0"/>
              <a:t>th</a:t>
            </a:r>
            <a:r>
              <a:rPr lang="en-US" sz="1900" dirty="0"/>
              <a:t>	</a:t>
            </a:r>
          </a:p>
          <a:p>
            <a:r>
              <a:rPr lang="en-US" sz="1900" dirty="0"/>
              <a:t>Stage 5 : April 2</a:t>
            </a:r>
            <a:r>
              <a:rPr lang="en-US" sz="1900" baseline="30000" dirty="0"/>
              <a:t>nd</a:t>
            </a:r>
            <a:r>
              <a:rPr lang="en-US" sz="1900" dirty="0"/>
              <a:t>  </a:t>
            </a:r>
          </a:p>
          <a:p>
            <a:endParaRPr lang="en-US" sz="1900" dirty="0"/>
          </a:p>
          <a:p>
            <a:r>
              <a:rPr lang="en-US" sz="1900" dirty="0"/>
              <a:t>Hard Deadline : April 2</a:t>
            </a:r>
            <a:r>
              <a:rPr lang="en-US" sz="1900" baseline="30000" dirty="0"/>
              <a:t>nd</a:t>
            </a:r>
            <a:r>
              <a:rPr lang="en-US" sz="1900" dirty="0"/>
              <a:t> </a:t>
            </a:r>
          </a:p>
          <a:p>
            <a:pPr>
              <a:buNone/>
            </a:pPr>
            <a:endParaRPr lang="en-US" baseline="30000" dirty="0"/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155</Words>
  <Application>Microsoft Office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 </vt:lpstr>
      <vt:lpstr>New Timelines</vt:lpstr>
    </vt:vector>
  </TitlesOfParts>
  <Company>UUM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mohammed</dc:creator>
  <cp:lastModifiedBy>Surajit Kundu</cp:lastModifiedBy>
  <cp:revision>60</cp:revision>
  <dcterms:created xsi:type="dcterms:W3CDTF">2017-05-03T02:02:09Z</dcterms:created>
  <dcterms:modified xsi:type="dcterms:W3CDTF">2018-02-24T15:30:36Z</dcterms:modified>
</cp:coreProperties>
</file>