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70" r:id="rId4"/>
    <p:sldId id="259" r:id="rId5"/>
    <p:sldId id="262" r:id="rId6"/>
    <p:sldId id="263" r:id="rId7"/>
    <p:sldId id="267" r:id="rId8"/>
    <p:sldId id="269" r:id="rId9"/>
    <p:sldId id="268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776E9-1802-FB44-8AD1-BDE175A78723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F85C-0B1E-7046-8C12-FE87E0A4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F85C-0B1E-7046-8C12-FE87E0A4C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9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E4CF-FC11-1C41-A5B7-1EDEE817A6B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199F-DA12-654B-B92E-A8177285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cikit-learn.org/stable/auto_examples/cluster/plot_kmeans_silhouette_analysi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NMF.html" TargetMode="External"/><Relationship Id="rId2" Type="http://schemas.openxmlformats.org/officeDocument/2006/relationships/hyperlink" Target="https://cran.r-project.org/web/packages/NMF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B8A0-CDE6-2D47-996E-C353067DB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Non-negative Matrix Factorization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1362A-DBC9-3343-96CC-A88A0CCE0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prstClr val="black"/>
                </a:solidFill>
              </a:rPr>
              <a:t>Higher understanding with lower dimensions – GLBIO 2019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prstClr val="black"/>
                </a:solidFill>
              </a:rPr>
              <a:t>Da-Inn Erika Lee</a:t>
            </a:r>
          </a:p>
        </p:txBody>
      </p:sp>
    </p:spTree>
    <p:extLst>
      <p:ext uri="{BB962C8B-B14F-4D97-AF65-F5344CB8AC3E}">
        <p14:creationId xmlns:p14="http://schemas.microsoft.com/office/powerpoint/2010/main" val="332227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alternate objective for NMF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178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“Find factors such that when multiplied back,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you get as close as you can to the original matrix.”</a:t>
            </a:r>
          </a:p>
          <a:p>
            <a:pPr marL="0" indent="0">
              <a:spcBef>
                <a:spcPts val="400"/>
              </a:spcBef>
              <a:buNone/>
            </a:pPr>
            <a:endParaRPr lang="en-US" sz="22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This objective can alternately be expressed as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minimizing the KL divergence between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the distribution in the original matrix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and the approximated one:</a:t>
            </a:r>
          </a:p>
          <a:p>
            <a:pPr marL="0" indent="0">
              <a:spcBef>
                <a:spcPts val="400"/>
              </a:spcBef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C29E4-B3C6-FD4F-930B-6AFA4687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52" y="4163568"/>
            <a:ext cx="2870200" cy="533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EA2281-5CB6-8743-9E9C-4E9E2917869C}"/>
              </a:ext>
            </a:extLst>
          </p:cNvPr>
          <p:cNvSpPr/>
          <p:nvPr/>
        </p:nvSpPr>
        <p:spPr>
          <a:xfrm>
            <a:off x="3194304" y="4940808"/>
            <a:ext cx="54839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i="1" dirty="0">
                <a:solidFill>
                  <a:schemeClr val="accent1"/>
                </a:solidFill>
              </a:rPr>
              <a:t>“When applying the method to a medulloblastoma dataset, where we knew the underlying substructure, we observed that the divergence-based update equations were able to capture a subclass that the norm-based update equations did not.”</a:t>
            </a:r>
          </a:p>
          <a:p>
            <a:pPr algn="r"/>
            <a:r>
              <a:rPr lang="en-US" sz="1600" i="1" dirty="0">
                <a:solidFill>
                  <a:schemeClr val="accent1"/>
                </a:solidFill>
              </a:rPr>
              <a:t>Brunet et al. PNAS 2004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44C54D-798E-0F4C-A678-A502766D0279}"/>
                  </a:ext>
                </a:extLst>
              </p:cNvPr>
              <p:cNvSpPr txBox="1"/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44C54D-798E-0F4C-A678-A502766D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2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cousins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You can factor probabilities: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which gives us the probabilistic interpretations and implementations of NMF.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Probabilistic Latent Semantic Analysis (PLSA)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Mathematically equivalent to NMF minimizing KL divergence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EM algorithm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Bayesian NMF 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MCMC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Variational inference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EA0B4-EBCB-1F46-8146-3D4A64A7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72" y="2182114"/>
            <a:ext cx="6223000" cy="46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77AD6-965B-E848-B755-AE60A6EC1189}"/>
                  </a:ext>
                </a:extLst>
              </p:cNvPr>
              <p:cNvSpPr txBox="1"/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77AD6-965B-E848-B755-AE60A6EC1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99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143-5360-094B-B4B7-204FB3F7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36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You can factor a number to two smaller numbers: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You can also factorize a large matrix into two smaller ones: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D17A28-6BB9-2249-9602-1311E4F5BC03}"/>
                  </a:ext>
                </a:extLst>
              </p:cNvPr>
              <p:cNvSpPr txBox="1"/>
              <p:nvPr/>
            </p:nvSpPr>
            <p:spPr>
              <a:xfrm>
                <a:off x="628650" y="2072640"/>
                <a:ext cx="432201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6358 = 34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187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D17A28-6BB9-2249-9602-1311E4F5B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72640"/>
                <a:ext cx="4322017" cy="769441"/>
              </a:xfrm>
              <a:prstGeom prst="rect">
                <a:avLst/>
              </a:prstGeom>
              <a:blipFill>
                <a:blip r:embed="rId3"/>
                <a:stretch>
                  <a:fillRect l="-5865" t="-14516" r="-4692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6.googleusercontent.com/Ghtqc3k6XAheHxIqDAXRlrJzU0a9Y-zR88TYGUZB_CjpCDCQN06XKSkyB3hDbti6zIkFkPNp7oNNbGGOyqwfzgCIkRK-ajOWi1wOllTah4UP5DYscpqhXpSBxq3ZXL9kL4Axmx-w3iA">
            <a:extLst>
              <a:ext uri="{FF2B5EF4-FFF2-40B4-BE49-F238E27FC236}">
                <a16:creationId xmlns:a16="http://schemas.microsoft.com/office/drawing/2014/main" id="{07F08F49-5FF9-2146-8BCD-747F49CAF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t="7111" r="58319" b="56267"/>
          <a:stretch/>
        </p:blipFill>
        <p:spPr bwMode="auto">
          <a:xfrm>
            <a:off x="1247648" y="3464846"/>
            <a:ext cx="2166112" cy="215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6.googleusercontent.com/Ghtqc3k6XAheHxIqDAXRlrJzU0a9Y-zR88TYGUZB_CjpCDCQN06XKSkyB3hDbti6zIkFkPNp7oNNbGGOyqwfzgCIkRK-ajOWi1wOllTah4UP5DYscpqhXpSBxq3ZXL9kL4Axmx-w3iA">
            <a:extLst>
              <a:ext uri="{FF2B5EF4-FFF2-40B4-BE49-F238E27FC236}">
                <a16:creationId xmlns:a16="http://schemas.microsoft.com/office/drawing/2014/main" id="{4B500AE4-4EF4-DC43-A982-3C915F924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6" t="22902" r="1" b="70891"/>
          <a:stretch/>
        </p:blipFill>
        <p:spPr bwMode="auto">
          <a:xfrm>
            <a:off x="5598049" y="4312932"/>
            <a:ext cx="2127504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6.googleusercontent.com/Ghtqc3k6XAheHxIqDAXRlrJzU0a9Y-zR88TYGUZB_CjpCDCQN06XKSkyB3hDbti6zIkFkPNp7oNNbGGOyqwfzgCIkRK-ajOWi1wOllTah4UP5DYscpqhXpSBxq3ZXL9kL4Axmx-w3iA">
            <a:extLst>
              <a:ext uri="{FF2B5EF4-FFF2-40B4-BE49-F238E27FC236}">
                <a16:creationId xmlns:a16="http://schemas.microsoft.com/office/drawing/2014/main" id="{A1105E95-C5EE-4A4A-BB14-100C2AB47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3" t="7111" r="44561" b="56267"/>
          <a:stretch/>
        </p:blipFill>
        <p:spPr bwMode="auto">
          <a:xfrm>
            <a:off x="4549609" y="3452654"/>
            <a:ext cx="377952" cy="215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051B2-D36B-A240-836E-5013C3AE625C}"/>
              </a:ext>
            </a:extLst>
          </p:cNvPr>
          <p:cNvSpPr txBox="1"/>
          <p:nvPr/>
        </p:nvSpPr>
        <p:spPr>
          <a:xfrm>
            <a:off x="5039542" y="422055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E6789-6946-614E-BB48-960B946422C9}"/>
                  </a:ext>
                </a:extLst>
              </p:cNvPr>
              <p:cNvSpPr txBox="1"/>
              <p:nvPr/>
            </p:nvSpPr>
            <p:spPr>
              <a:xfrm>
                <a:off x="3311592" y="4106465"/>
                <a:ext cx="7280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E6789-6946-614E-BB48-960B94642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92" y="4106465"/>
                <a:ext cx="728084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03894CA8-57B0-1647-B1F1-1DBDEE87CE4A}"/>
              </a:ext>
            </a:extLst>
          </p:cNvPr>
          <p:cNvSpPr/>
          <p:nvPr/>
        </p:nvSpPr>
        <p:spPr>
          <a:xfrm>
            <a:off x="1061720" y="3464846"/>
            <a:ext cx="137160" cy="2121302"/>
          </a:xfrm>
          <a:prstGeom prst="leftBrace">
            <a:avLst>
              <a:gd name="adj1" fmla="val 557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279058D-EC92-904A-B58C-207B1BD6721C}"/>
              </a:ext>
            </a:extLst>
          </p:cNvPr>
          <p:cNvSpPr/>
          <p:nvPr/>
        </p:nvSpPr>
        <p:spPr>
          <a:xfrm rot="16200000">
            <a:off x="2262124" y="4643903"/>
            <a:ext cx="137160" cy="2166112"/>
          </a:xfrm>
          <a:prstGeom prst="leftBrace">
            <a:avLst>
              <a:gd name="adj1" fmla="val 557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2A1EFA0-6A66-AF40-AA5B-D7A0502A5C95}"/>
              </a:ext>
            </a:extLst>
          </p:cNvPr>
          <p:cNvSpPr/>
          <p:nvPr/>
        </p:nvSpPr>
        <p:spPr>
          <a:xfrm rot="16200000">
            <a:off x="6585092" y="3697551"/>
            <a:ext cx="137160" cy="2143766"/>
          </a:xfrm>
          <a:prstGeom prst="leftBrace">
            <a:avLst>
              <a:gd name="adj1" fmla="val 557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3A0ED09-9249-B44B-B0CF-3752E0C8D297}"/>
              </a:ext>
            </a:extLst>
          </p:cNvPr>
          <p:cNvSpPr/>
          <p:nvPr/>
        </p:nvSpPr>
        <p:spPr>
          <a:xfrm>
            <a:off x="4386918" y="3476900"/>
            <a:ext cx="137160" cy="2133632"/>
          </a:xfrm>
          <a:prstGeom prst="leftBrace">
            <a:avLst>
              <a:gd name="adj1" fmla="val 5570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9A500A9-0E55-7F4C-A7DC-8C945C2CDF43}"/>
              </a:ext>
            </a:extLst>
          </p:cNvPr>
          <p:cNvSpPr/>
          <p:nvPr/>
        </p:nvSpPr>
        <p:spPr>
          <a:xfrm rot="16200000">
            <a:off x="4676101" y="5517306"/>
            <a:ext cx="137160" cy="365760"/>
          </a:xfrm>
          <a:prstGeom prst="leftBrace">
            <a:avLst>
              <a:gd name="adj1" fmla="val 296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54AD5FB-5D18-BB46-903B-7AD101F7DFC4}"/>
              </a:ext>
            </a:extLst>
          </p:cNvPr>
          <p:cNvSpPr/>
          <p:nvPr/>
        </p:nvSpPr>
        <p:spPr>
          <a:xfrm rot="10800000">
            <a:off x="7766197" y="4300739"/>
            <a:ext cx="140842" cy="365760"/>
          </a:xfrm>
          <a:prstGeom prst="leftBrace">
            <a:avLst>
              <a:gd name="adj1" fmla="val 2960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F73EE0-ADFD-B84A-B8AD-77B0013D2303}"/>
                  </a:ext>
                </a:extLst>
              </p:cNvPr>
              <p:cNvSpPr txBox="1"/>
              <p:nvPr/>
            </p:nvSpPr>
            <p:spPr>
              <a:xfrm>
                <a:off x="5512454" y="5603925"/>
                <a:ext cx="24809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F73EE0-ADFD-B84A-B8AD-77B0013D2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454" y="5603925"/>
                <a:ext cx="2480999" cy="769441"/>
              </a:xfrm>
              <a:prstGeom prst="rect">
                <a:avLst/>
              </a:prstGeom>
              <a:blipFill>
                <a:blip r:embed="rId6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45504-058D-6045-B1A4-21B92374BBA5}"/>
                  </a:ext>
                </a:extLst>
              </p:cNvPr>
              <p:cNvSpPr txBox="1"/>
              <p:nvPr/>
            </p:nvSpPr>
            <p:spPr>
              <a:xfrm>
                <a:off x="542342" y="4106465"/>
                <a:ext cx="6463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45504-058D-6045-B1A4-21B92374B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42" y="4106465"/>
                <a:ext cx="6463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6E3E35-7BF7-5B45-98D8-AA57F499E7CD}"/>
                  </a:ext>
                </a:extLst>
              </p:cNvPr>
              <p:cNvSpPr txBox="1"/>
              <p:nvPr/>
            </p:nvSpPr>
            <p:spPr>
              <a:xfrm>
                <a:off x="6255458" y="4646390"/>
                <a:ext cx="7954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6E3E35-7BF7-5B45-98D8-AA57F499E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58" y="4646390"/>
                <a:ext cx="795410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60CBD7-8F7D-0240-80A1-C602A3E28CD8}"/>
                  </a:ext>
                </a:extLst>
              </p:cNvPr>
              <p:cNvSpPr txBox="1"/>
              <p:nvPr/>
            </p:nvSpPr>
            <p:spPr>
              <a:xfrm>
                <a:off x="7805766" y="4112981"/>
                <a:ext cx="6404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60CBD7-8F7D-0240-80A1-C602A3E2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66" y="4112981"/>
                <a:ext cx="640432" cy="769441"/>
              </a:xfrm>
              <a:prstGeom prst="rect">
                <a:avLst/>
              </a:prstGeom>
              <a:blipFill>
                <a:blip r:embed="rId9"/>
                <a:stretch>
                  <a:fillRect l="-5882"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B3955F-D6A0-534A-A6F1-3AEBE6B55807}"/>
                  </a:ext>
                </a:extLst>
              </p:cNvPr>
              <p:cNvSpPr txBox="1"/>
              <p:nvPr/>
            </p:nvSpPr>
            <p:spPr>
              <a:xfrm>
                <a:off x="3864326" y="4112981"/>
                <a:ext cx="6463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B3955F-D6A0-534A-A6F1-3AEBE6B5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26" y="4112981"/>
                <a:ext cx="646331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AEB29C-04E5-0B4B-B2C8-CB92991DD097}"/>
                  </a:ext>
                </a:extLst>
              </p:cNvPr>
              <p:cNvSpPr txBox="1"/>
              <p:nvPr/>
            </p:nvSpPr>
            <p:spPr>
              <a:xfrm>
                <a:off x="1932999" y="5610532"/>
                <a:ext cx="7954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AEB29C-04E5-0B4B-B2C8-CB92991DD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999" y="5610532"/>
                <a:ext cx="795410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4BE40E-47AF-AA41-B66A-726DB4A39168}"/>
                  </a:ext>
                </a:extLst>
              </p:cNvPr>
              <p:cNvSpPr txBox="1"/>
              <p:nvPr/>
            </p:nvSpPr>
            <p:spPr>
              <a:xfrm>
                <a:off x="4386918" y="5617048"/>
                <a:ext cx="6404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4BE40E-47AF-AA41-B66A-726DB4A39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918" y="5617048"/>
                <a:ext cx="640432" cy="769441"/>
              </a:xfrm>
              <a:prstGeom prst="rect">
                <a:avLst/>
              </a:prstGeom>
              <a:blipFill>
                <a:blip r:embed="rId12"/>
                <a:stretch>
                  <a:fillRect l="-3846" r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51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that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143-5360-094B-B4B7-204FB3F7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8360"/>
            <a:ext cx="78867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Take the Netflix challenge data for example: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factors enable </a:t>
            </a:r>
            <a:r>
              <a:rPr lang="en-US" sz="2200" i="1" dirty="0"/>
              <a:t>co-clustering</a:t>
            </a:r>
            <a:r>
              <a:rPr lang="en-US" sz="2200" b="1" dirty="0"/>
              <a:t> </a:t>
            </a:r>
            <a:r>
              <a:rPr lang="en-US" sz="2200" dirty="0"/>
              <a:t>groups of users that prefer groups of similar movies.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943103-46B4-3347-B2E9-B073EBD7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2096262"/>
            <a:ext cx="6578600" cy="293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314828-773E-B348-ACAC-F403F5D5164A}"/>
                  </a:ext>
                </a:extLst>
              </p:cNvPr>
              <p:cNvSpPr txBox="1"/>
              <p:nvPr/>
            </p:nvSpPr>
            <p:spPr>
              <a:xfrm>
                <a:off x="2240167" y="5029961"/>
                <a:ext cx="126073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314828-773E-B348-ACAC-F403F5D51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67" y="5029961"/>
                <a:ext cx="1260730" cy="338554"/>
              </a:xfrm>
              <a:prstGeom prst="rect">
                <a:avLst/>
              </a:prstGeom>
              <a:blipFill>
                <a:blip r:embed="rId4"/>
                <a:stretch>
                  <a:fillRect l="-396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B22119C-E6A9-C040-AB23-83E0C4F61D7D}"/>
                  </a:ext>
                </a:extLst>
              </p:cNvPr>
              <p:cNvSpPr txBox="1"/>
              <p:nvPr/>
            </p:nvSpPr>
            <p:spPr>
              <a:xfrm>
                <a:off x="4348635" y="5026916"/>
                <a:ext cx="1293687" cy="344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B22119C-E6A9-C040-AB23-83E0C4F61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35" y="5026916"/>
                <a:ext cx="1293687" cy="344646"/>
              </a:xfrm>
              <a:prstGeom prst="rect">
                <a:avLst/>
              </a:prstGeom>
              <a:blipFill>
                <a:blip r:embed="rId5"/>
                <a:stretch>
                  <a:fillRect l="-3883" t="-7407" r="-971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D6AC55-11D4-CD4D-9129-BA767CB6E3B9}"/>
                  </a:ext>
                </a:extLst>
              </p:cNvPr>
              <p:cNvSpPr txBox="1"/>
              <p:nvPr/>
            </p:nvSpPr>
            <p:spPr>
              <a:xfrm>
                <a:off x="5964075" y="3218466"/>
                <a:ext cx="1440844" cy="344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D6AC55-11D4-CD4D-9129-BA767CB6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075" y="3218466"/>
                <a:ext cx="1440844" cy="344646"/>
              </a:xfrm>
              <a:prstGeom prst="rect">
                <a:avLst/>
              </a:prstGeom>
              <a:blipFill>
                <a:blip r:embed="rId6"/>
                <a:stretch>
                  <a:fillRect l="-350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4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74C3-C49D-224B-8419-BFE529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143-5360-094B-B4B7-204FB3F7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Minimize</a:t>
            </a:r>
            <a:r>
              <a:rPr lang="en-US" sz="2200" dirty="0">
                <a:latin typeface="+mj-lt"/>
              </a:rPr>
              <a:t>  </a:t>
            </a:r>
            <a:r>
              <a:rPr lang="en-US" sz="2200" dirty="0"/>
              <a:t>                                  </a:t>
            </a:r>
          </a:p>
          <a:p>
            <a:pPr marL="0" indent="0">
              <a:buNone/>
            </a:pPr>
            <a:r>
              <a:rPr lang="en-US" sz="2200" dirty="0"/>
              <a:t>i.e., find factors such that when multiplied back,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200" dirty="0"/>
              <a:t>you get as close as you can to the original matrix.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7921-23FC-A942-BDE3-1855E4E7A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1" t="11848" r="25299" b="10869"/>
          <a:stretch/>
        </p:blipFill>
        <p:spPr>
          <a:xfrm>
            <a:off x="711674" y="1910145"/>
            <a:ext cx="1692453" cy="1579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2FAC3-24AF-6D4D-B336-C5B4D0605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7" t="12174" r="25300" b="10870"/>
          <a:stretch/>
        </p:blipFill>
        <p:spPr>
          <a:xfrm>
            <a:off x="3175300" y="1910145"/>
            <a:ext cx="745835" cy="1581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D0D114-A286-B049-8067-6B20B6A58A03}"/>
                  </a:ext>
                </a:extLst>
              </p:cNvPr>
              <p:cNvSpPr txBox="1"/>
              <p:nvPr/>
            </p:nvSpPr>
            <p:spPr>
              <a:xfrm>
                <a:off x="2534078" y="2387359"/>
                <a:ext cx="5049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D0D114-A286-B049-8067-6B20B6A58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78" y="2387359"/>
                <a:ext cx="50495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38AF2F-AE68-1848-8285-8810220B180B}"/>
                  </a:ext>
                </a:extLst>
              </p:cNvPr>
              <p:cNvSpPr txBox="1"/>
              <p:nvPr/>
            </p:nvSpPr>
            <p:spPr>
              <a:xfrm>
                <a:off x="3983657" y="2387359"/>
                <a:ext cx="320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•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38AF2F-AE68-1848-8285-8810220B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57" y="2387359"/>
                <a:ext cx="32037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874B24-A85B-2246-8B1D-1D1D30395A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593" t="11841" r="25328" b="11047"/>
          <a:stretch/>
        </p:blipFill>
        <p:spPr>
          <a:xfrm>
            <a:off x="6820269" y="1856486"/>
            <a:ext cx="1695081" cy="1686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30D64-CB10-F643-8071-2000FF730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7" t="12174" r="25300" b="10870"/>
          <a:stretch/>
        </p:blipFill>
        <p:spPr>
          <a:xfrm rot="5400000">
            <a:off x="4791075" y="1858146"/>
            <a:ext cx="745835" cy="1581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507FD1-30FD-5E49-A5D7-353FEC34D98B}"/>
                  </a:ext>
                </a:extLst>
              </p:cNvPr>
              <p:cNvSpPr txBox="1"/>
              <p:nvPr/>
            </p:nvSpPr>
            <p:spPr>
              <a:xfrm>
                <a:off x="6172802" y="2387359"/>
                <a:ext cx="429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507FD1-30FD-5E49-A5D7-353FEC34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802" y="2387359"/>
                <a:ext cx="42948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B6393A-A6A3-FC48-82BF-A23A45ABB7F5}"/>
                  </a:ext>
                </a:extLst>
              </p:cNvPr>
              <p:cNvSpPr txBox="1"/>
              <p:nvPr/>
            </p:nvSpPr>
            <p:spPr>
              <a:xfrm>
                <a:off x="960155" y="3593461"/>
                <a:ext cx="126073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B6393A-A6A3-FC48-82BF-A23A45ABB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55" y="3593461"/>
                <a:ext cx="1260730" cy="338554"/>
              </a:xfrm>
              <a:prstGeom prst="rect">
                <a:avLst/>
              </a:prstGeom>
              <a:blipFill>
                <a:blip r:embed="rId8"/>
                <a:stretch>
                  <a:fillRect l="-4000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896353-A6C5-8B46-84F1-EF69C69D62C1}"/>
                  </a:ext>
                </a:extLst>
              </p:cNvPr>
              <p:cNvSpPr txBox="1"/>
              <p:nvPr/>
            </p:nvSpPr>
            <p:spPr>
              <a:xfrm>
                <a:off x="2939845" y="3587369"/>
                <a:ext cx="1293687" cy="344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896353-A6C5-8B46-84F1-EF69C69D6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45" y="3587369"/>
                <a:ext cx="1293687" cy="344646"/>
              </a:xfrm>
              <a:prstGeom prst="rect">
                <a:avLst/>
              </a:prstGeom>
              <a:blipFill>
                <a:blip r:embed="rId9"/>
                <a:stretch>
                  <a:fillRect l="-3883" r="-971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B4E08-AD04-F748-8A6D-01746ED3A351}"/>
                  </a:ext>
                </a:extLst>
              </p:cNvPr>
              <p:cNvSpPr txBox="1"/>
              <p:nvPr/>
            </p:nvSpPr>
            <p:spPr>
              <a:xfrm>
                <a:off x="4454567" y="3099428"/>
                <a:ext cx="1440844" cy="344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B4E08-AD04-F748-8A6D-01746ED3A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67" y="3099428"/>
                <a:ext cx="1440844" cy="344646"/>
              </a:xfrm>
              <a:prstGeom prst="rect">
                <a:avLst/>
              </a:prstGeom>
              <a:blipFill>
                <a:blip r:embed="rId10"/>
                <a:stretch>
                  <a:fillRect l="-3509" t="-357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1A8185-4A35-8D4A-8366-363231BD661F}"/>
                  </a:ext>
                </a:extLst>
              </p:cNvPr>
              <p:cNvSpPr txBox="1"/>
              <p:nvPr/>
            </p:nvSpPr>
            <p:spPr>
              <a:xfrm>
                <a:off x="7006185" y="3652866"/>
                <a:ext cx="132324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1A8185-4A35-8D4A-8366-363231BD6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185" y="3652866"/>
                <a:ext cx="1323247" cy="338554"/>
              </a:xfrm>
              <a:prstGeom prst="rect">
                <a:avLst/>
              </a:prstGeom>
              <a:blipFill>
                <a:blip r:embed="rId11"/>
                <a:stretch>
                  <a:fillRect l="-576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4EAB4AA-B550-1B42-ADE2-DCA0DF43259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6877" t="-1" b="-7908"/>
          <a:stretch/>
        </p:blipFill>
        <p:spPr>
          <a:xfrm>
            <a:off x="2506132" y="4446777"/>
            <a:ext cx="2161112" cy="4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5AC79-4FEB-7D44-85F3-3C82E1216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To pick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, the number of latent states or clusters: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Utilize domain knowledge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Sweep over a range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and compare Silhouette score</a:t>
                </a:r>
                <a:r>
                  <a:rPr lang="en-US" sz="2200" baseline="30000" dirty="0"/>
                  <a:t>1</a:t>
                </a:r>
                <a:r>
                  <a:rPr lang="en-US" sz="2200" dirty="0"/>
                  <a:t>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Eigenvalue elbow test (often doesn’t work in real-life datasets)</a:t>
                </a:r>
                <a:r>
                  <a:rPr lang="en-US" sz="2400" baseline="30000" dirty="0"/>
                  <a:t>2</a:t>
                </a:r>
                <a:endParaRPr lang="en-US" sz="2200" baseline="30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200" dirty="0"/>
                  <a:t> Other rank estimation tests?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1400" baseline="30000" dirty="0"/>
                  <a:t>1</a:t>
                </a:r>
                <a:r>
                  <a:rPr lang="en-US" sz="1400" dirty="0"/>
                  <a:t> </a:t>
                </a:r>
                <a:r>
                  <a:rPr lang="en-US" sz="1400" dirty="0">
                    <a:hlinkClick r:id="rId2"/>
                  </a:rPr>
                  <a:t>https://scikit-learn.org/stable/auto_examples/cluster/plot_kmeans_silhouette_analysis.html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baseline="30000" dirty="0"/>
                  <a:t>2</a:t>
                </a:r>
                <a:r>
                  <a:rPr lang="en-US" sz="1400" dirty="0"/>
                  <a:t> Von </a:t>
                </a:r>
                <a:r>
                  <a:rPr lang="en-US" sz="1400" dirty="0" err="1"/>
                  <a:t>Luxburg</a:t>
                </a:r>
                <a:r>
                  <a:rPr lang="en-US" sz="1400" dirty="0"/>
                  <a:t>, Ulrike. "A tutorial on spectral clustering." </a:t>
                </a:r>
                <a:r>
                  <a:rPr lang="en-US" sz="1400" i="1" dirty="0"/>
                  <a:t>Statistics and computing</a:t>
                </a:r>
                <a:r>
                  <a:rPr lang="en-US" sz="1400" dirty="0"/>
                  <a:t> 17.4 (2007): 395-416.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5AC79-4FEB-7D44-85F3-3C82E1216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19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To assign each row or column to a ‘hard’ cluster: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Assign each row to the most dominant latent state, i.e. column with the largest value for the given row (used in demo code)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k-means clustering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Agglomerative clustering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Or whatever else you want to try!</a:t>
            </a:r>
          </a:p>
        </p:txBody>
      </p:sp>
    </p:spTree>
    <p:extLst>
      <p:ext uri="{BB962C8B-B14F-4D97-AF65-F5344CB8AC3E}">
        <p14:creationId xmlns:p14="http://schemas.microsoft.com/office/powerpoint/2010/main" val="3045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Multiplicative update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Guaranteed convergence to local minimum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Can get slow due to large matrix-matrix multiplications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Gradient descent (e.g. alternating least square)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Sometimes does not converge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 Faster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C46BF-E9F6-F047-84C2-8F009C4A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150110"/>
            <a:ext cx="3123272" cy="15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8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2FCD-5DFF-9546-89F0-29ACEC3A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0B47-F780-9740-999D-6C674EE7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 NMF enables co-clustering of row entities and column entities.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R: </a:t>
            </a:r>
            <a:r>
              <a:rPr lang="en-US" sz="1800" dirty="0">
                <a:hlinkClick r:id="rId2"/>
              </a:rPr>
              <a:t>https://cran.r-project.org/web/packages/NMF/index.html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Python: </a:t>
            </a:r>
            <a:r>
              <a:rPr lang="en-US" sz="1800" dirty="0">
                <a:hlinkClick r:id="rId3"/>
              </a:rPr>
              <a:t>https://scikit-learn.org/stable/modules/generated/sklearn.decomposition.NMF.html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Recommendation for exploring all the different NMF flavors: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Start with the API default objective, algorithm, and initialization, visualize the results to see if you get something reasonable, and go from there. Or,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Find an implementation for an application similar to your dataset and end goal.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  <a:p>
            <a:pPr>
              <a:buFont typeface="Wingdings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58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C25-BECD-1048-8985-979C7657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AC79-4FEB-7D44-85F3-3C82E121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Random initialization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Randomly fill in the factors initially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Run multiple times, pick one that achieved best objective value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NNDSVD initialization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Utilize singular vectors and values of the matrix to capture basic structure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Shown to converge faster to better objective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88BC07-0140-DF46-B9C9-E0E5118376CC}"/>
                  </a:ext>
                </a:extLst>
              </p:cNvPr>
              <p:cNvSpPr txBox="1"/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88BC07-0140-DF46-B9C9-E0E51183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3894"/>
                <a:ext cx="613822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623</Words>
  <Application>Microsoft Macintosh PowerPoint</Application>
  <PresentationFormat>On-screen Show (4:3)</PresentationFormat>
  <Paragraphs>121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Non-negative Matrix Factorization</vt:lpstr>
      <vt:lpstr>Intuition</vt:lpstr>
      <vt:lpstr>Why is that useful?</vt:lpstr>
      <vt:lpstr>Objective</vt:lpstr>
      <vt:lpstr>Parameter selection</vt:lpstr>
      <vt:lpstr>Clustering</vt:lpstr>
      <vt:lpstr>Algorithms</vt:lpstr>
      <vt:lpstr>Takeaways</vt:lpstr>
      <vt:lpstr>Initialization methods</vt:lpstr>
      <vt:lpstr>An alternate objective for NMF</vt:lpstr>
      <vt:lpstr>Probabilistic cousins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Non-negative Matrix Factorization (NMF)</dc:title>
  <dc:creator>Microsoft Office User</dc:creator>
  <cp:lastModifiedBy>Microsoft Office User</cp:lastModifiedBy>
  <cp:revision>20</cp:revision>
  <dcterms:created xsi:type="dcterms:W3CDTF">2019-05-19T18:20:41Z</dcterms:created>
  <dcterms:modified xsi:type="dcterms:W3CDTF">2019-05-20T19:13:25Z</dcterms:modified>
</cp:coreProperties>
</file>