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0" r:id="rId4"/>
    <p:sldId id="271" r:id="rId5"/>
    <p:sldId id="274" r:id="rId6"/>
    <p:sldId id="275" r:id="rId7"/>
    <p:sldId id="273" r:id="rId8"/>
    <p:sldId id="276" r:id="rId9"/>
    <p:sldId id="27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76E9-1802-FB44-8AD1-BDE175A7872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F85C-0B1E-7046-8C12-FE87E0A4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anifold.TSNE.html" TargetMode="External"/><Relationship Id="rId2" Type="http://schemas.openxmlformats.org/officeDocument/2006/relationships/hyperlink" Target="https://cran.r-project.org/web/packages/Rtsn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till.pub/2016/misread-tsne/" TargetMode="External"/><Relationship Id="rId5" Type="http://schemas.openxmlformats.org/officeDocument/2006/relationships/hyperlink" Target="https://www.oreilly.com/learning/an-illustrated-introduction-to-the-t-sne-algorithm" TargetMode="External"/><Relationship Id="rId4" Type="http://schemas.openxmlformats.org/officeDocument/2006/relationships/hyperlink" Target="https://mlexplained.com/2018/09/14/paper-dissected-visualizing-data-using-t-sne-explaine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3ansictanv2wj.cloudfront.net/images/animation-94a2c1ff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8A0-CDE6-2D47-996E-C353067DB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T-distributed Stochastic Neighbor Embedding (t-SNE)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1362A-DBC9-3343-96CC-A88A0CCE0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</a:rPr>
              <a:t>Higher understanding with lower dimensions – GLBIO 2019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Da-Inn Erika Lee</a:t>
            </a:r>
          </a:p>
        </p:txBody>
      </p:sp>
    </p:spTree>
    <p:extLst>
      <p:ext uri="{BB962C8B-B14F-4D97-AF65-F5344CB8AC3E}">
        <p14:creationId xmlns:p14="http://schemas.microsoft.com/office/powerpoint/2010/main" val="332227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FCD-5DFF-9546-89F0-29ACEC3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B47-F780-9740-999D-6C674EE7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 t-SNE tries to preserve the distance between data points when the data is projected into lower dimensional space.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It is great for visualization, since it spreads out very similar points a little bit so it’s easier to see in 2D or 3D space.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R: </a:t>
            </a:r>
            <a:r>
              <a:rPr lang="en-US" sz="2200" dirty="0">
                <a:hlinkClick r:id="rId2"/>
              </a:rPr>
              <a:t>https://cran.r-project.org/web/packages/Rtsne/index.html</a:t>
            </a:r>
            <a:r>
              <a:rPr lang="en-US" sz="2200" dirty="0"/>
              <a:t> (Use ‘</a:t>
            </a:r>
            <a:r>
              <a:rPr lang="en-US" sz="2200" dirty="0" err="1"/>
              <a:t>Rtsne</a:t>
            </a:r>
            <a:r>
              <a:rPr lang="en-US" sz="2200" dirty="0"/>
              <a:t>’ NOT the ‘</a:t>
            </a:r>
            <a:r>
              <a:rPr lang="en-US" sz="2200" dirty="0" err="1"/>
              <a:t>tsne</a:t>
            </a:r>
            <a:r>
              <a:rPr lang="en-US" sz="2200" dirty="0"/>
              <a:t>’ package!)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Python: </a:t>
            </a:r>
            <a:r>
              <a:rPr lang="en-US" sz="2200" dirty="0">
                <a:hlinkClick r:id="rId3"/>
              </a:rPr>
              <a:t>https://scikit-learn.org/stable/modules/generated/sklearn.manifold.TSNE.html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References: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hlinkClick r:id="rId4"/>
              </a:rPr>
              <a:t>https://mlexplained.com/2018/09/14/paper-dissected-visualizing-data-using-t-sne-explained/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hlinkClick r:id="rId5"/>
              </a:rPr>
              <a:t>https://www.oreilly.com/learning/an-illustrated-introduction-to-the-t-sne-algorithm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hlinkClick r:id="rId6"/>
              </a:rPr>
              <a:t>https://distill.pub/2016/misread-tsne/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588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can you untangle a hairball?</a:t>
            </a:r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8A15C7AA-93D9-C24C-91C8-DB241897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2" y="2348705"/>
            <a:ext cx="4068926" cy="28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F585A4BB-D240-684E-B52A-0BF08EE2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97" y="1553226"/>
            <a:ext cx="3380975" cy="2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5E9F4E11-5367-E74F-B4B3-51E28EA7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97" y="4036218"/>
            <a:ext cx="3380975" cy="2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DF1E8D4E-9D76-6049-ACC6-B1FC8FB5BCEA}"/>
              </a:ext>
            </a:extLst>
          </p:cNvPr>
          <p:cNvSpPr/>
          <p:nvPr/>
        </p:nvSpPr>
        <p:spPr>
          <a:xfrm rot="19828096">
            <a:off x="4235556" y="2834000"/>
            <a:ext cx="1060704" cy="406208"/>
          </a:xfrm>
          <a:prstGeom prst="rightArrow">
            <a:avLst>
              <a:gd name="adj1" fmla="val 50000"/>
              <a:gd name="adj2" fmla="val 830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90C3564-5E7E-6442-93F8-5709744C8F66}"/>
              </a:ext>
            </a:extLst>
          </p:cNvPr>
          <p:cNvSpPr/>
          <p:nvPr/>
        </p:nvSpPr>
        <p:spPr>
          <a:xfrm rot="1771904" flipV="1">
            <a:off x="4204772" y="4618546"/>
            <a:ext cx="1060704" cy="406208"/>
          </a:xfrm>
          <a:prstGeom prst="rightArrow">
            <a:avLst>
              <a:gd name="adj1" fmla="val 50000"/>
              <a:gd name="adj2" fmla="val 830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F03A4D-EDB6-964D-80A4-FD34D95A7CBD}"/>
              </a:ext>
            </a:extLst>
          </p:cNvPr>
          <p:cNvSpPr txBox="1"/>
          <p:nvPr/>
        </p:nvSpPr>
        <p:spPr>
          <a:xfrm flipH="1">
            <a:off x="4117449" y="2348705"/>
            <a:ext cx="11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5EE2B9-6C7E-664A-9186-F1025244512B}"/>
              </a:ext>
            </a:extLst>
          </p:cNvPr>
          <p:cNvSpPr txBox="1"/>
          <p:nvPr/>
        </p:nvSpPr>
        <p:spPr>
          <a:xfrm flipH="1">
            <a:off x="4117449" y="5259781"/>
            <a:ext cx="11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t-SNE</a:t>
            </a:r>
          </a:p>
        </p:txBody>
      </p:sp>
    </p:spTree>
    <p:extLst>
      <p:ext uri="{BB962C8B-B14F-4D97-AF65-F5344CB8AC3E}">
        <p14:creationId xmlns:p14="http://schemas.microsoft.com/office/powerpoint/2010/main" val="328751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1050C-016B-5842-B135-7404559B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“If I’m close to a neighbor in a higher dimensional space,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I also want to be close to it in a lower dimensional space;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if I’m far from a neighbor, it should also stay that way.”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6B4ED-E78A-3F4C-9C44-6CDF960F381A}"/>
              </a:ext>
            </a:extLst>
          </p:cNvPr>
          <p:cNvSpPr/>
          <p:nvPr/>
        </p:nvSpPr>
        <p:spPr>
          <a:xfrm>
            <a:off x="1822164" y="3961695"/>
            <a:ext cx="1026473" cy="101944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60ABFD-D3BC-794F-A15D-166A195E6E74}"/>
              </a:ext>
            </a:extLst>
          </p:cNvPr>
          <p:cNvSpPr/>
          <p:nvPr/>
        </p:nvSpPr>
        <p:spPr>
          <a:xfrm>
            <a:off x="1256669" y="3390900"/>
            <a:ext cx="2161032" cy="216103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56D410-A55E-0747-9D58-5B89E8F8AF3B}"/>
              </a:ext>
            </a:extLst>
          </p:cNvPr>
          <p:cNvSpPr/>
          <p:nvPr/>
        </p:nvSpPr>
        <p:spPr>
          <a:xfrm>
            <a:off x="2270510" y="4406045"/>
            <a:ext cx="140208" cy="14020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41CDEF-C42F-6540-ABE2-7A41162F933B}"/>
              </a:ext>
            </a:extLst>
          </p:cNvPr>
          <p:cNvSpPr/>
          <p:nvPr/>
        </p:nvSpPr>
        <p:spPr>
          <a:xfrm>
            <a:off x="2591692" y="4005170"/>
            <a:ext cx="140208" cy="1402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998ECA-8CDE-D14E-BEDB-213B0A95C123}"/>
              </a:ext>
            </a:extLst>
          </p:cNvPr>
          <p:cNvSpPr/>
          <p:nvPr/>
        </p:nvSpPr>
        <p:spPr>
          <a:xfrm>
            <a:off x="3345812" y="4401312"/>
            <a:ext cx="140208" cy="140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2CC3B1-4349-1344-B3FC-17FA01FDCE1E}"/>
              </a:ext>
            </a:extLst>
          </p:cNvPr>
          <p:cNvCxnSpPr/>
          <p:nvPr/>
        </p:nvCxnSpPr>
        <p:spPr>
          <a:xfrm>
            <a:off x="5693664" y="4535424"/>
            <a:ext cx="2731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4C5E3E-9645-E942-9EE6-6ECCCA729E17}"/>
              </a:ext>
            </a:extLst>
          </p:cNvPr>
          <p:cNvSpPr/>
          <p:nvPr/>
        </p:nvSpPr>
        <p:spPr>
          <a:xfrm>
            <a:off x="6160008" y="4477512"/>
            <a:ext cx="140208" cy="14020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CAFED-837E-9941-8762-A69D74C5C779}"/>
              </a:ext>
            </a:extLst>
          </p:cNvPr>
          <p:cNvSpPr/>
          <p:nvPr/>
        </p:nvSpPr>
        <p:spPr>
          <a:xfrm>
            <a:off x="6989064" y="4471416"/>
            <a:ext cx="143256" cy="146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DF5B66-4495-2641-A3C8-9EF47E4E14E5}"/>
              </a:ext>
            </a:extLst>
          </p:cNvPr>
          <p:cNvSpPr/>
          <p:nvPr/>
        </p:nvSpPr>
        <p:spPr>
          <a:xfrm>
            <a:off x="7819263" y="4477512"/>
            <a:ext cx="140208" cy="140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C617D-AF77-8F48-822C-4E451DFA31F9}"/>
              </a:ext>
            </a:extLst>
          </p:cNvPr>
          <p:cNvCxnSpPr>
            <a:cxnSpLocks/>
          </p:cNvCxnSpPr>
          <p:nvPr/>
        </p:nvCxnSpPr>
        <p:spPr>
          <a:xfrm>
            <a:off x="792480" y="5760720"/>
            <a:ext cx="2974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E3C191-9FEE-544D-953E-3A72A5C07A7C}"/>
              </a:ext>
            </a:extLst>
          </p:cNvPr>
          <p:cNvCxnSpPr>
            <a:cxnSpLocks/>
          </p:cNvCxnSpPr>
          <p:nvPr/>
        </p:nvCxnSpPr>
        <p:spPr>
          <a:xfrm>
            <a:off x="975360" y="3182112"/>
            <a:ext cx="0" cy="272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105ADA-63BA-AC44-86FC-74826B1BB35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2390185" y="4124845"/>
            <a:ext cx="222040" cy="30173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D17761-712B-0E4B-A107-D5D00DC13FA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2410718" y="4471416"/>
            <a:ext cx="935094" cy="4733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7AAF9-D89C-2844-BBD1-E247AF92E588}"/>
              </a:ext>
            </a:extLst>
          </p:cNvPr>
          <p:cNvCxnSpPr>
            <a:cxnSpLocks/>
          </p:cNvCxnSpPr>
          <p:nvPr/>
        </p:nvCxnSpPr>
        <p:spPr>
          <a:xfrm flipV="1">
            <a:off x="6299644" y="4336480"/>
            <a:ext cx="688848" cy="304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3EB310-0B98-4E4B-B1EC-B1BC6CD71453}"/>
              </a:ext>
            </a:extLst>
          </p:cNvPr>
          <p:cNvCxnSpPr>
            <a:cxnSpLocks/>
          </p:cNvCxnSpPr>
          <p:nvPr/>
        </p:nvCxnSpPr>
        <p:spPr>
          <a:xfrm>
            <a:off x="6300216" y="4742688"/>
            <a:ext cx="1519047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DB32D3-1EDF-F44E-B108-96D56D4530D7}"/>
                  </a:ext>
                </a:extLst>
              </p:cNvPr>
              <p:cNvSpPr txBox="1"/>
              <p:nvPr/>
            </p:nvSpPr>
            <p:spPr>
              <a:xfrm>
                <a:off x="2150353" y="3922872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DB32D3-1EDF-F44E-B108-96D56D453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53" y="3922872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248534-DD78-2E48-9C43-BC688B9AD6CE}"/>
                  </a:ext>
                </a:extLst>
              </p:cNvPr>
              <p:cNvSpPr txBox="1"/>
              <p:nvPr/>
            </p:nvSpPr>
            <p:spPr>
              <a:xfrm>
                <a:off x="2869641" y="44500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248534-DD78-2E48-9C43-BC688B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41" y="4450080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B55CEA-3C5C-A142-839E-8213FB5823D7}"/>
                  </a:ext>
                </a:extLst>
              </p:cNvPr>
              <p:cNvSpPr txBox="1"/>
              <p:nvPr/>
            </p:nvSpPr>
            <p:spPr>
              <a:xfrm>
                <a:off x="7142078" y="473132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B55CEA-3C5C-A142-839E-8213FB582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8" y="473132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FE69F5-32FF-2C4E-9673-8ACA1FFAFC93}"/>
                  </a:ext>
                </a:extLst>
              </p:cNvPr>
              <p:cNvSpPr txBox="1"/>
              <p:nvPr/>
            </p:nvSpPr>
            <p:spPr>
              <a:xfrm>
                <a:off x="6405092" y="39383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FE69F5-32FF-2C4E-9673-8ACA1FFA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092" y="3938368"/>
                <a:ext cx="4726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>
            <a:extLst>
              <a:ext uri="{FF2B5EF4-FFF2-40B4-BE49-F238E27FC236}">
                <a16:creationId xmlns:a16="http://schemas.microsoft.com/office/drawing/2014/main" id="{80DB7862-0A1E-2B44-A78D-C6F77D6C172E}"/>
              </a:ext>
            </a:extLst>
          </p:cNvPr>
          <p:cNvSpPr/>
          <p:nvPr/>
        </p:nvSpPr>
        <p:spPr>
          <a:xfrm>
            <a:off x="4152454" y="4349497"/>
            <a:ext cx="1060704" cy="406208"/>
          </a:xfrm>
          <a:prstGeom prst="rightArrow">
            <a:avLst>
              <a:gd name="adj1" fmla="val 50000"/>
              <a:gd name="adj2" fmla="val 830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D24A5-2AFC-B945-AF2D-F6AA025F342A}"/>
              </a:ext>
            </a:extLst>
          </p:cNvPr>
          <p:cNvSpPr txBox="1"/>
          <p:nvPr/>
        </p:nvSpPr>
        <p:spPr>
          <a:xfrm flipH="1">
            <a:off x="4087792" y="3961695"/>
            <a:ext cx="11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to 1D</a:t>
            </a:r>
          </a:p>
        </p:txBody>
      </p:sp>
    </p:spTree>
    <p:extLst>
      <p:ext uri="{BB962C8B-B14F-4D97-AF65-F5344CB8AC3E}">
        <p14:creationId xmlns:p14="http://schemas.microsoft.com/office/powerpoint/2010/main" val="30154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it 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1050C-016B-5842-B135-7404559B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neighbors in the original space to help me find my place in the low dimensional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Recreate my neighborhood in the low dimensional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and pull until we get the distances between neighbors right</a:t>
            </a:r>
          </a:p>
        </p:txBody>
      </p:sp>
    </p:spTree>
    <p:extLst>
      <p:ext uri="{BB962C8B-B14F-4D97-AF65-F5344CB8AC3E}">
        <p14:creationId xmlns:p14="http://schemas.microsoft.com/office/powerpoint/2010/main" val="15869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BA82E1-90D8-5943-B33E-2CC2C785B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For a given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the probability of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as a neighbor: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i.e., you have less chance of picking a neighbor if they are far away.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BA82E1-90D8-5943-B33E-2CC2C785B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005EAE6-63D7-2548-A362-E20721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04" y="2605868"/>
            <a:ext cx="5769864" cy="1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neighbors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BA82E1-90D8-5943-B33E-2CC2C785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Note you pick with probability from a Gaussian distribution, rather than having a fixed set of neighbors.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</a:rPr>
              <a:t>This is the ”stochastic neighbors” part!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42641F-F804-9E42-BAB7-94D62498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61" y="3016252"/>
            <a:ext cx="4592189" cy="31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Recreating neighborhood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(projection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in the lower dimensional space), the probability of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(projection of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) as a neighbor in the lower dimensional space: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68B6F4-6E99-AA41-AB2B-8BF7F753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13004"/>
            <a:ext cx="594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Recreating neighborhood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Why isn’t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also a Gaussian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 T distribution with 1 degree of freedom (a.k.a. Cauchy distribution) is more “spread out”, and will spread out very similar points so it’s easier to distinguish them in lower dimensional space.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6"/>
                    </a:solidFill>
                  </a:rPr>
                  <a:t>This is the “t-distributed” part!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4099DE5-D477-4244-9359-0E682E60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68" y="3327739"/>
            <a:ext cx="4168818" cy="28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&amp; Pull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0143-5360-094B-B4B7-204FB3F7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We need to minimize the divergence of the approximated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from the original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 gradient represents attraction (+) or repulsion (-) moving the points around the lower-dimensional space with respect to their neighbors. </a:t>
                </a:r>
                <a:r>
                  <a:rPr lang="en-US" sz="2200" dirty="0">
                    <a:hlinkClick r:id="rId2"/>
                  </a:rPr>
                  <a:t>See visualization of this push and pull.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0143-5360-094B-B4B7-204FB3F7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A11D82-88C7-6441-B641-B1497E0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826" y="2778506"/>
            <a:ext cx="4816348" cy="9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464</Words>
  <Application>Microsoft Macintosh PowerPoint</Application>
  <PresentationFormat>On-screen Show (4:3)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T-distributed Stochastic Neighbor Embedding (t-SNE)</vt:lpstr>
      <vt:lpstr>But can you untangle a hairball?</vt:lpstr>
      <vt:lpstr>Intuition</vt:lpstr>
      <vt:lpstr>Breaking it down</vt:lpstr>
      <vt:lpstr>Pick neighbors</vt:lpstr>
      <vt:lpstr>Pick neighbors</vt:lpstr>
      <vt:lpstr>Recreating neighborhood</vt:lpstr>
      <vt:lpstr>Recreating neighborhood</vt:lpstr>
      <vt:lpstr>Push &amp; Pull</vt:lpstr>
      <vt:lpstr>Takeaways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Matrix Factorization (NMF)</dc:title>
  <dc:creator>Microsoft Office User</dc:creator>
  <cp:lastModifiedBy>Microsoft Office User</cp:lastModifiedBy>
  <cp:revision>30</cp:revision>
  <dcterms:created xsi:type="dcterms:W3CDTF">2019-05-19T18:20:41Z</dcterms:created>
  <dcterms:modified xsi:type="dcterms:W3CDTF">2019-05-20T20:04:52Z</dcterms:modified>
</cp:coreProperties>
</file>