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552" r:id="rId2"/>
    <p:sldId id="553" r:id="rId3"/>
    <p:sldId id="554" r:id="rId4"/>
    <p:sldId id="555" r:id="rId5"/>
    <p:sldId id="563" r:id="rId6"/>
    <p:sldId id="564" r:id="rId7"/>
    <p:sldId id="558" r:id="rId8"/>
    <p:sldId id="557" r:id="rId9"/>
    <p:sldId id="559" r:id="rId10"/>
    <p:sldId id="264" r:id="rId11"/>
    <p:sldId id="560" r:id="rId12"/>
    <p:sldId id="561" r:id="rId13"/>
    <p:sldId id="562" r:id="rId14"/>
    <p:sldId id="306" r:id="rId15"/>
    <p:sldId id="280" r:id="rId16"/>
    <p:sldId id="307" r:id="rId17"/>
    <p:sldId id="281" r:id="rId18"/>
    <p:sldId id="282" r:id="rId19"/>
    <p:sldId id="304" r:id="rId20"/>
    <p:sldId id="5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8"/>
    <p:restoredTop sz="83849"/>
  </p:normalViewPr>
  <p:slideViewPr>
    <p:cSldViewPr snapToGrid="0" snapToObjects="1">
      <p:cViewPr varScale="1">
        <p:scale>
          <a:sx n="82" d="100"/>
          <a:sy n="82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817C5-94D4-5544-8170-C046D7C6639D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66FF-6C16-0A49-BBCD-B4E9F81D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8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A641-AB42-DE47-8C89-F131A547971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1656-E00F-7A4A-8D7D-25E580D3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D34B-2A13-0248-80C1-B88DFF5F9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Map and Spectral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26FD2-3C16-7F48-A99A-EE8548A4D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Higher Understanding With Lower Dimensions</a:t>
            </a:r>
          </a:p>
          <a:p>
            <a:r>
              <a:rPr lang="en-US" dirty="0"/>
              <a:t>Great Lakes Bioinformatics Tutorial</a:t>
            </a:r>
          </a:p>
          <a:p>
            <a:r>
              <a:rPr lang="en-US" dirty="0"/>
              <a:t>May 20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02830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8487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subgraph</a:t>
            </a:r>
            <a:r>
              <a:rPr lang="en-US" dirty="0"/>
              <a:t> where there is path from one node to another</a:t>
            </a:r>
          </a:p>
          <a:p>
            <a:r>
              <a:rPr lang="en-US" dirty="0"/>
              <a:t>The number of connected components is inherently tied to the Laplacian matrix</a:t>
            </a:r>
          </a:p>
          <a:p>
            <a:r>
              <a:rPr lang="en-US" dirty="0"/>
              <a:t>Subsequent eigenvalues also related to connectivity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404864" y="1610839"/>
            <a:ext cx="1446418" cy="2776328"/>
          </a:xfrm>
          <a:custGeom>
            <a:avLst/>
            <a:gdLst>
              <a:gd name="connsiteX0" fmla="*/ 1222905 w 1446418"/>
              <a:gd name="connsiteY0" fmla="*/ 73533 h 2776328"/>
              <a:gd name="connsiteX1" fmla="*/ 958322 w 1446418"/>
              <a:gd name="connsiteY1" fmla="*/ 369866 h 2776328"/>
              <a:gd name="connsiteX2" fmla="*/ 122238 w 1446418"/>
              <a:gd name="connsiteY2" fmla="*/ 719116 h 2776328"/>
              <a:gd name="connsiteX3" fmla="*/ 79905 w 1446418"/>
              <a:gd name="connsiteY3" fmla="*/ 1280033 h 2776328"/>
              <a:gd name="connsiteX4" fmla="*/ 841905 w 1446418"/>
              <a:gd name="connsiteY4" fmla="*/ 1756283 h 2776328"/>
              <a:gd name="connsiteX5" fmla="*/ 609072 w 1446418"/>
              <a:gd name="connsiteY5" fmla="*/ 2105533 h 2776328"/>
              <a:gd name="connsiteX6" fmla="*/ 736072 w 1446418"/>
              <a:gd name="connsiteY6" fmla="*/ 2772283 h 2776328"/>
              <a:gd name="connsiteX7" fmla="*/ 1117072 w 1446418"/>
              <a:gd name="connsiteY7" fmla="*/ 2348949 h 2776328"/>
              <a:gd name="connsiteX8" fmla="*/ 1296988 w 1446418"/>
              <a:gd name="connsiteY8" fmla="*/ 1629283 h 2776328"/>
              <a:gd name="connsiteX9" fmla="*/ 1445155 w 1446418"/>
              <a:gd name="connsiteY9" fmla="*/ 147616 h 2776328"/>
              <a:gd name="connsiteX10" fmla="*/ 1222905 w 1446418"/>
              <a:gd name="connsiteY10" fmla="*/ 73533 h 277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6418" h="2776328">
                <a:moveTo>
                  <a:pt x="1222905" y="73533"/>
                </a:moveTo>
                <a:cubicBezTo>
                  <a:pt x="1141766" y="110575"/>
                  <a:pt x="1141766" y="262269"/>
                  <a:pt x="958322" y="369866"/>
                </a:cubicBezTo>
                <a:cubicBezTo>
                  <a:pt x="774878" y="477463"/>
                  <a:pt x="268641" y="567422"/>
                  <a:pt x="122238" y="719116"/>
                </a:cubicBezTo>
                <a:cubicBezTo>
                  <a:pt x="-24165" y="870811"/>
                  <a:pt x="-40040" y="1107172"/>
                  <a:pt x="79905" y="1280033"/>
                </a:cubicBezTo>
                <a:cubicBezTo>
                  <a:pt x="199850" y="1452894"/>
                  <a:pt x="753711" y="1618700"/>
                  <a:pt x="841905" y="1756283"/>
                </a:cubicBezTo>
                <a:cubicBezTo>
                  <a:pt x="930099" y="1893866"/>
                  <a:pt x="626711" y="1936200"/>
                  <a:pt x="609072" y="2105533"/>
                </a:cubicBezTo>
                <a:cubicBezTo>
                  <a:pt x="591433" y="2274866"/>
                  <a:pt x="651405" y="2731714"/>
                  <a:pt x="736072" y="2772283"/>
                </a:cubicBezTo>
                <a:cubicBezTo>
                  <a:pt x="820739" y="2812852"/>
                  <a:pt x="1023586" y="2539449"/>
                  <a:pt x="1117072" y="2348949"/>
                </a:cubicBezTo>
                <a:cubicBezTo>
                  <a:pt x="1210558" y="2158449"/>
                  <a:pt x="1242308" y="1996172"/>
                  <a:pt x="1296988" y="1629283"/>
                </a:cubicBezTo>
                <a:cubicBezTo>
                  <a:pt x="1351669" y="1262394"/>
                  <a:pt x="1459266" y="401616"/>
                  <a:pt x="1445155" y="147616"/>
                </a:cubicBezTo>
                <a:cubicBezTo>
                  <a:pt x="1431044" y="-106384"/>
                  <a:pt x="1304044" y="36491"/>
                  <a:pt x="1222905" y="73533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747344" y="1914460"/>
            <a:ext cx="1345617" cy="2163276"/>
          </a:xfrm>
          <a:custGeom>
            <a:avLst/>
            <a:gdLst>
              <a:gd name="connsiteX0" fmla="*/ 346908 w 1345617"/>
              <a:gd name="connsiteY0" fmla="*/ 58918 h 2163276"/>
              <a:gd name="connsiteX1" fmla="*/ 141754 w 1345617"/>
              <a:gd name="connsiteY1" fmla="*/ 117533 h 2163276"/>
              <a:gd name="connsiteX2" fmla="*/ 131985 w 1345617"/>
              <a:gd name="connsiteY2" fmla="*/ 762303 h 2163276"/>
              <a:gd name="connsiteX3" fmla="*/ 4985 w 1345617"/>
              <a:gd name="connsiteY3" fmla="*/ 1661072 h 2163276"/>
              <a:gd name="connsiteX4" fmla="*/ 327370 w 1345617"/>
              <a:gd name="connsiteY4" fmla="*/ 1670841 h 2163276"/>
              <a:gd name="connsiteX5" fmla="*/ 229678 w 1345617"/>
              <a:gd name="connsiteY5" fmla="*/ 2129995 h 2163276"/>
              <a:gd name="connsiteX6" fmla="*/ 835370 w 1345617"/>
              <a:gd name="connsiteY6" fmla="*/ 1973687 h 2163276"/>
              <a:gd name="connsiteX7" fmla="*/ 1333601 w 1345617"/>
              <a:gd name="connsiteY7" fmla="*/ 752533 h 2163276"/>
              <a:gd name="connsiteX8" fmla="*/ 346908 w 1345617"/>
              <a:gd name="connsiteY8" fmla="*/ 58918 h 21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617" h="2163276">
                <a:moveTo>
                  <a:pt x="346908" y="58918"/>
                </a:moveTo>
                <a:cubicBezTo>
                  <a:pt x="148267" y="-46915"/>
                  <a:pt x="177574" y="302"/>
                  <a:pt x="141754" y="117533"/>
                </a:cubicBezTo>
                <a:cubicBezTo>
                  <a:pt x="105934" y="234764"/>
                  <a:pt x="154780" y="505047"/>
                  <a:pt x="131985" y="762303"/>
                </a:cubicBezTo>
                <a:cubicBezTo>
                  <a:pt x="109190" y="1019559"/>
                  <a:pt x="-27579" y="1509649"/>
                  <a:pt x="4985" y="1661072"/>
                </a:cubicBezTo>
                <a:cubicBezTo>
                  <a:pt x="37549" y="1812495"/>
                  <a:pt x="289921" y="1592687"/>
                  <a:pt x="327370" y="1670841"/>
                </a:cubicBezTo>
                <a:cubicBezTo>
                  <a:pt x="364819" y="1748995"/>
                  <a:pt x="145011" y="2079521"/>
                  <a:pt x="229678" y="2129995"/>
                </a:cubicBezTo>
                <a:cubicBezTo>
                  <a:pt x="314345" y="2180469"/>
                  <a:pt x="651383" y="2203264"/>
                  <a:pt x="835370" y="1973687"/>
                </a:cubicBezTo>
                <a:cubicBezTo>
                  <a:pt x="1019357" y="1744110"/>
                  <a:pt x="1419896" y="1076546"/>
                  <a:pt x="1333601" y="752533"/>
                </a:cubicBezTo>
                <a:cubicBezTo>
                  <a:pt x="1247306" y="428520"/>
                  <a:pt x="545549" y="164751"/>
                  <a:pt x="346908" y="5891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81282" y="4521283"/>
            <a:ext cx="336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Connected component</a:t>
            </a:r>
            <a:r>
              <a:rPr lang="en-US" dirty="0"/>
              <a:t>: A </a:t>
            </a:r>
            <a:r>
              <a:rPr lang="en-US" dirty="0" err="1"/>
              <a:t>subgraph</a:t>
            </a:r>
            <a:r>
              <a:rPr lang="en-US" dirty="0"/>
              <a:t> spanning a vertex subset where every vertex can be “reached” from another vertex</a:t>
            </a:r>
          </a:p>
        </p:txBody>
      </p:sp>
      <p:sp>
        <p:nvSpPr>
          <p:cNvPr id="7" name="Oval 6"/>
          <p:cNvSpPr/>
          <p:nvPr/>
        </p:nvSpPr>
        <p:spPr>
          <a:xfrm>
            <a:off x="6639226" y="1930820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8044" y="3729068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8788" y="2227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5527007" y="2601236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68289" y="2238734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35499" y="3362977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83665" y="3987962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77657" y="3227948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5158" y="1621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9224" y="330132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7804524" y="2715401"/>
            <a:ext cx="151834" cy="152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3545" y="402660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8429" y="1939142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9834" y="3300652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2903" y="3713826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2" name="Straight Connector 21"/>
          <p:cNvCxnSpPr>
            <a:stCxn id="10" idx="7"/>
            <a:endCxn id="7" idx="3"/>
          </p:cNvCxnSpPr>
          <p:nvPr/>
        </p:nvCxnSpPr>
        <p:spPr>
          <a:xfrm flipV="1">
            <a:off x="5656605" y="2061409"/>
            <a:ext cx="1004857" cy="562233"/>
          </a:xfrm>
          <a:prstGeom prst="line">
            <a:avLst/>
          </a:prstGeom>
          <a:ln>
            <a:solidFill>
              <a:srgbClr val="7F7F7F"/>
            </a:solidFill>
            <a:headEnd type="none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2" idx="1"/>
          </p:cNvCxnSpPr>
          <p:nvPr/>
        </p:nvCxnSpPr>
        <p:spPr>
          <a:xfrm>
            <a:off x="5602924" y="2754231"/>
            <a:ext cx="854811" cy="631152"/>
          </a:xfrm>
          <a:prstGeom prst="line">
            <a:avLst/>
          </a:prstGeom>
          <a:ln>
            <a:solidFill>
              <a:srgbClr val="7F7F7F"/>
            </a:solidFill>
            <a:headEnd type="none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4" idx="0"/>
          </p:cNvCxnSpPr>
          <p:nvPr/>
        </p:nvCxnSpPr>
        <p:spPr>
          <a:xfrm>
            <a:off x="6944206" y="2391729"/>
            <a:ext cx="9368" cy="836219"/>
          </a:xfrm>
          <a:prstGeom prst="line">
            <a:avLst/>
          </a:prstGeom>
          <a:ln>
            <a:solidFill>
              <a:srgbClr val="3366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1"/>
            <a:endCxn id="11" idx="6"/>
          </p:cNvCxnSpPr>
          <p:nvPr/>
        </p:nvCxnSpPr>
        <p:spPr>
          <a:xfrm flipH="1" flipV="1">
            <a:off x="7020123" y="2315232"/>
            <a:ext cx="806637" cy="422575"/>
          </a:xfrm>
          <a:prstGeom prst="line">
            <a:avLst/>
          </a:prstGeom>
          <a:ln>
            <a:solidFill>
              <a:srgbClr val="3366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6"/>
          </p:cNvCxnSpPr>
          <p:nvPr/>
        </p:nvCxnSpPr>
        <p:spPr>
          <a:xfrm flipH="1">
            <a:off x="7029491" y="2845990"/>
            <a:ext cx="797269" cy="458456"/>
          </a:xfrm>
          <a:prstGeom prst="line">
            <a:avLst/>
          </a:prstGeom>
          <a:ln>
            <a:solidFill>
              <a:srgbClr val="3366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  <a:endCxn id="13" idx="0"/>
          </p:cNvCxnSpPr>
          <p:nvPr/>
        </p:nvCxnSpPr>
        <p:spPr>
          <a:xfrm flipH="1">
            <a:off x="6359582" y="3515972"/>
            <a:ext cx="151834" cy="471990"/>
          </a:xfrm>
          <a:prstGeom prst="line">
            <a:avLst/>
          </a:prstGeom>
          <a:ln>
            <a:solidFill>
              <a:srgbClr val="7F7F7F"/>
            </a:solidFill>
            <a:headEnd type="none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1752" y="2336424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29" name="Straight Connector 28"/>
          <p:cNvCxnSpPr>
            <a:stCxn id="12" idx="7"/>
            <a:endCxn id="7" idx="4"/>
          </p:cNvCxnSpPr>
          <p:nvPr/>
        </p:nvCxnSpPr>
        <p:spPr>
          <a:xfrm flipV="1">
            <a:off x="6565097" y="2083815"/>
            <a:ext cx="150046" cy="1301568"/>
          </a:xfrm>
          <a:prstGeom prst="line">
            <a:avLst/>
          </a:prstGeom>
          <a:ln>
            <a:solidFill>
              <a:srgbClr val="7F7F7F"/>
            </a:solidFill>
            <a:headEnd type="none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8" idx="7"/>
          </p:cNvCxnSpPr>
          <p:nvPr/>
        </p:nvCxnSpPr>
        <p:spPr>
          <a:xfrm flipH="1">
            <a:off x="7367642" y="2868396"/>
            <a:ext cx="512799" cy="883078"/>
          </a:xfrm>
          <a:prstGeom prst="line">
            <a:avLst/>
          </a:prstGeom>
          <a:ln>
            <a:solidFill>
              <a:srgbClr val="3366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4963" y="1539568"/>
            <a:ext cx="2255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Two connected components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2D18495-3243-1C4D-AB07-6DAE7A2F52CE}"/>
              </a:ext>
            </a:extLst>
          </p:cNvPr>
          <p:cNvSpPr/>
          <p:nvPr/>
        </p:nvSpPr>
        <p:spPr>
          <a:xfrm>
            <a:off x="5557264" y="1763239"/>
            <a:ext cx="1446418" cy="2776328"/>
          </a:xfrm>
          <a:custGeom>
            <a:avLst/>
            <a:gdLst>
              <a:gd name="connsiteX0" fmla="*/ 1222905 w 1446418"/>
              <a:gd name="connsiteY0" fmla="*/ 73533 h 2776328"/>
              <a:gd name="connsiteX1" fmla="*/ 958322 w 1446418"/>
              <a:gd name="connsiteY1" fmla="*/ 369866 h 2776328"/>
              <a:gd name="connsiteX2" fmla="*/ 122238 w 1446418"/>
              <a:gd name="connsiteY2" fmla="*/ 719116 h 2776328"/>
              <a:gd name="connsiteX3" fmla="*/ 79905 w 1446418"/>
              <a:gd name="connsiteY3" fmla="*/ 1280033 h 2776328"/>
              <a:gd name="connsiteX4" fmla="*/ 841905 w 1446418"/>
              <a:gd name="connsiteY4" fmla="*/ 1756283 h 2776328"/>
              <a:gd name="connsiteX5" fmla="*/ 609072 w 1446418"/>
              <a:gd name="connsiteY5" fmla="*/ 2105533 h 2776328"/>
              <a:gd name="connsiteX6" fmla="*/ 736072 w 1446418"/>
              <a:gd name="connsiteY6" fmla="*/ 2772283 h 2776328"/>
              <a:gd name="connsiteX7" fmla="*/ 1117072 w 1446418"/>
              <a:gd name="connsiteY7" fmla="*/ 2348949 h 2776328"/>
              <a:gd name="connsiteX8" fmla="*/ 1296988 w 1446418"/>
              <a:gd name="connsiteY8" fmla="*/ 1629283 h 2776328"/>
              <a:gd name="connsiteX9" fmla="*/ 1445155 w 1446418"/>
              <a:gd name="connsiteY9" fmla="*/ 147616 h 2776328"/>
              <a:gd name="connsiteX10" fmla="*/ 1222905 w 1446418"/>
              <a:gd name="connsiteY10" fmla="*/ 73533 h 277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6418" h="2776328">
                <a:moveTo>
                  <a:pt x="1222905" y="73533"/>
                </a:moveTo>
                <a:cubicBezTo>
                  <a:pt x="1141766" y="110575"/>
                  <a:pt x="1141766" y="262269"/>
                  <a:pt x="958322" y="369866"/>
                </a:cubicBezTo>
                <a:cubicBezTo>
                  <a:pt x="774878" y="477463"/>
                  <a:pt x="268641" y="567422"/>
                  <a:pt x="122238" y="719116"/>
                </a:cubicBezTo>
                <a:cubicBezTo>
                  <a:pt x="-24165" y="870811"/>
                  <a:pt x="-40040" y="1107172"/>
                  <a:pt x="79905" y="1280033"/>
                </a:cubicBezTo>
                <a:cubicBezTo>
                  <a:pt x="199850" y="1452894"/>
                  <a:pt x="753711" y="1618700"/>
                  <a:pt x="841905" y="1756283"/>
                </a:cubicBezTo>
                <a:cubicBezTo>
                  <a:pt x="930099" y="1893866"/>
                  <a:pt x="626711" y="1936200"/>
                  <a:pt x="609072" y="2105533"/>
                </a:cubicBezTo>
                <a:cubicBezTo>
                  <a:pt x="591433" y="2274866"/>
                  <a:pt x="651405" y="2731714"/>
                  <a:pt x="736072" y="2772283"/>
                </a:cubicBezTo>
                <a:cubicBezTo>
                  <a:pt x="820739" y="2812852"/>
                  <a:pt x="1023586" y="2539449"/>
                  <a:pt x="1117072" y="2348949"/>
                </a:cubicBezTo>
                <a:cubicBezTo>
                  <a:pt x="1210558" y="2158449"/>
                  <a:pt x="1242308" y="1996172"/>
                  <a:pt x="1296988" y="1629283"/>
                </a:cubicBezTo>
                <a:cubicBezTo>
                  <a:pt x="1351669" y="1262394"/>
                  <a:pt x="1459266" y="401616"/>
                  <a:pt x="1445155" y="147616"/>
                </a:cubicBezTo>
                <a:cubicBezTo>
                  <a:pt x="1431044" y="-106384"/>
                  <a:pt x="1304044" y="36491"/>
                  <a:pt x="1222905" y="73533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591AA3E-DD7D-6A44-B7F4-9F08D6AF5CEB}"/>
              </a:ext>
            </a:extLst>
          </p:cNvPr>
          <p:cNvSpPr/>
          <p:nvPr/>
        </p:nvSpPr>
        <p:spPr>
          <a:xfrm>
            <a:off x="6899744" y="2066860"/>
            <a:ext cx="1345617" cy="2163276"/>
          </a:xfrm>
          <a:custGeom>
            <a:avLst/>
            <a:gdLst>
              <a:gd name="connsiteX0" fmla="*/ 346908 w 1345617"/>
              <a:gd name="connsiteY0" fmla="*/ 58918 h 2163276"/>
              <a:gd name="connsiteX1" fmla="*/ 141754 w 1345617"/>
              <a:gd name="connsiteY1" fmla="*/ 117533 h 2163276"/>
              <a:gd name="connsiteX2" fmla="*/ 131985 w 1345617"/>
              <a:gd name="connsiteY2" fmla="*/ 762303 h 2163276"/>
              <a:gd name="connsiteX3" fmla="*/ 4985 w 1345617"/>
              <a:gd name="connsiteY3" fmla="*/ 1661072 h 2163276"/>
              <a:gd name="connsiteX4" fmla="*/ 327370 w 1345617"/>
              <a:gd name="connsiteY4" fmla="*/ 1670841 h 2163276"/>
              <a:gd name="connsiteX5" fmla="*/ 229678 w 1345617"/>
              <a:gd name="connsiteY5" fmla="*/ 2129995 h 2163276"/>
              <a:gd name="connsiteX6" fmla="*/ 835370 w 1345617"/>
              <a:gd name="connsiteY6" fmla="*/ 1973687 h 2163276"/>
              <a:gd name="connsiteX7" fmla="*/ 1333601 w 1345617"/>
              <a:gd name="connsiteY7" fmla="*/ 752533 h 2163276"/>
              <a:gd name="connsiteX8" fmla="*/ 346908 w 1345617"/>
              <a:gd name="connsiteY8" fmla="*/ 58918 h 21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617" h="2163276">
                <a:moveTo>
                  <a:pt x="346908" y="58918"/>
                </a:moveTo>
                <a:cubicBezTo>
                  <a:pt x="148267" y="-46915"/>
                  <a:pt x="177574" y="302"/>
                  <a:pt x="141754" y="117533"/>
                </a:cubicBezTo>
                <a:cubicBezTo>
                  <a:pt x="105934" y="234764"/>
                  <a:pt x="154780" y="505047"/>
                  <a:pt x="131985" y="762303"/>
                </a:cubicBezTo>
                <a:cubicBezTo>
                  <a:pt x="109190" y="1019559"/>
                  <a:pt x="-27579" y="1509649"/>
                  <a:pt x="4985" y="1661072"/>
                </a:cubicBezTo>
                <a:cubicBezTo>
                  <a:pt x="37549" y="1812495"/>
                  <a:pt x="289921" y="1592687"/>
                  <a:pt x="327370" y="1670841"/>
                </a:cubicBezTo>
                <a:cubicBezTo>
                  <a:pt x="364819" y="1748995"/>
                  <a:pt x="145011" y="2079521"/>
                  <a:pt x="229678" y="2129995"/>
                </a:cubicBezTo>
                <a:cubicBezTo>
                  <a:pt x="314345" y="2180469"/>
                  <a:pt x="651383" y="2203264"/>
                  <a:pt x="835370" y="1973687"/>
                </a:cubicBezTo>
                <a:cubicBezTo>
                  <a:pt x="1019357" y="1744110"/>
                  <a:pt x="1419896" y="1076546"/>
                  <a:pt x="1333601" y="752533"/>
                </a:cubicBezTo>
                <a:cubicBezTo>
                  <a:pt x="1247306" y="428520"/>
                  <a:pt x="545549" y="164751"/>
                  <a:pt x="346908" y="5891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D9AE2-D7A6-4F49-9762-D58E635FA494}"/>
              </a:ext>
            </a:extLst>
          </p:cNvPr>
          <p:cNvSpPr txBox="1"/>
          <p:nvPr/>
        </p:nvSpPr>
        <p:spPr>
          <a:xfrm>
            <a:off x="805912" y="6126163"/>
            <a:ext cx="3626603" cy="36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Sushmita Roy</a:t>
            </a:r>
          </a:p>
        </p:txBody>
      </p:sp>
    </p:spTree>
    <p:extLst>
      <p:ext uri="{BB962C8B-B14F-4D97-AF65-F5344CB8AC3E}">
        <p14:creationId xmlns:p14="http://schemas.microsoft.com/office/powerpoint/2010/main" val="426194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C044-4567-0F42-9FD9-4EABD9AA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maps: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DB23-70D1-6949-8D14-E17FEBE9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Obtain a non-linear embedding. For this we need the eigenvectors associated with the top eigenvalues of the Laplacian (previous step).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D2B2-B091-2740-907C-DE0ABFD3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73" y="3141905"/>
            <a:ext cx="4222427" cy="316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FDBDC-47F8-E54F-8C8D-5B1DC4D25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9343"/>
            <a:ext cx="5112892" cy="38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E643-C0AA-C14A-B6CE-8C2F82D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maps: step by 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7402D-C67B-2444-8D8B-4A44310F8F30}"/>
              </a:ext>
            </a:extLst>
          </p:cNvPr>
          <p:cNvSpPr/>
          <p:nvPr/>
        </p:nvSpPr>
        <p:spPr>
          <a:xfrm>
            <a:off x="753479" y="3735330"/>
            <a:ext cx="2018884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kernel (W)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794A5-C310-4A46-AAE6-7D2E6C63133E}"/>
              </a:ext>
            </a:extLst>
          </p:cNvPr>
          <p:cNvSpPr/>
          <p:nvPr/>
        </p:nvSpPr>
        <p:spPr>
          <a:xfrm>
            <a:off x="3144564" y="3735330"/>
            <a:ext cx="2018884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Laplacian</a:t>
            </a:r>
            <a:r>
              <a:rPr lang="en-US" dirty="0"/>
              <a:t> (L)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75B98-64BF-0442-BD22-60D2116E960A}"/>
              </a:ext>
            </a:extLst>
          </p:cNvPr>
          <p:cNvSpPr txBox="1"/>
          <p:nvPr/>
        </p:nvSpPr>
        <p:spPr>
          <a:xfrm>
            <a:off x="2525968" y="336599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C2ED5-49B1-F54C-894F-0DBB60974CD7}"/>
              </a:ext>
            </a:extLst>
          </p:cNvPr>
          <p:cNvSpPr txBox="1"/>
          <p:nvPr/>
        </p:nvSpPr>
        <p:spPr>
          <a:xfrm>
            <a:off x="4908912" y="3371855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631C1-4008-9848-9858-59BE077308E4}"/>
              </a:ext>
            </a:extLst>
          </p:cNvPr>
          <p:cNvSpPr/>
          <p:nvPr/>
        </p:nvSpPr>
        <p:spPr>
          <a:xfrm>
            <a:off x="5608909" y="3735330"/>
            <a:ext cx="940722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vectors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BADCA-0D7D-4A4F-A1FD-2FDAF493A12F}"/>
              </a:ext>
            </a:extLst>
          </p:cNvPr>
          <p:cNvSpPr txBox="1"/>
          <p:nvPr/>
        </p:nvSpPr>
        <p:spPr>
          <a:xfrm>
            <a:off x="6257987" y="3371855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43360-885F-754A-A748-951BD6B6F249}"/>
              </a:ext>
            </a:extLst>
          </p:cNvPr>
          <p:cNvSpPr txBox="1"/>
          <p:nvPr/>
        </p:nvSpPr>
        <p:spPr>
          <a:xfrm>
            <a:off x="5328992" y="557427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28AF7-AB90-1141-9C79-87A4F1B37E35}"/>
              </a:ext>
            </a:extLst>
          </p:cNvPr>
          <p:cNvSpPr txBox="1"/>
          <p:nvPr/>
        </p:nvSpPr>
        <p:spPr>
          <a:xfrm>
            <a:off x="451819" y="37220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3FA64-260F-7545-A63A-E8CEF7C1A1BB}"/>
              </a:ext>
            </a:extLst>
          </p:cNvPr>
          <p:cNvSpPr txBox="1"/>
          <p:nvPr/>
        </p:nvSpPr>
        <p:spPr>
          <a:xfrm>
            <a:off x="689676" y="337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C66AF-BD21-CB43-8B0A-57CC5B478DD0}"/>
              </a:ext>
            </a:extLst>
          </p:cNvPr>
          <p:cNvSpPr txBox="1"/>
          <p:nvPr/>
        </p:nvSpPr>
        <p:spPr>
          <a:xfrm>
            <a:off x="2761494" y="36897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DAA2F-98B3-774A-9E6D-8AD997EDD865}"/>
              </a:ext>
            </a:extLst>
          </p:cNvPr>
          <p:cNvSpPr txBox="1"/>
          <p:nvPr/>
        </p:nvSpPr>
        <p:spPr>
          <a:xfrm>
            <a:off x="3080761" y="33395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D82AC-0A8B-1A48-B788-24FC9923782E}"/>
              </a:ext>
            </a:extLst>
          </p:cNvPr>
          <p:cNvSpPr txBox="1"/>
          <p:nvPr/>
        </p:nvSpPr>
        <p:spPr>
          <a:xfrm>
            <a:off x="5307249" y="37220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C167B-3791-4544-BA22-7015152B8521}"/>
              </a:ext>
            </a:extLst>
          </p:cNvPr>
          <p:cNvSpPr txBox="1"/>
          <p:nvPr/>
        </p:nvSpPr>
        <p:spPr>
          <a:xfrm>
            <a:off x="5545106" y="337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0EDDDB0-E09E-7B43-8C4B-AF73DE474BE5}"/>
              </a:ext>
            </a:extLst>
          </p:cNvPr>
          <p:cNvSpPr/>
          <p:nvPr/>
        </p:nvSpPr>
        <p:spPr>
          <a:xfrm>
            <a:off x="2856502" y="4710993"/>
            <a:ext cx="203516" cy="3012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92E52E3-67E5-6243-980B-E4585EA689CB}"/>
              </a:ext>
            </a:extLst>
          </p:cNvPr>
          <p:cNvSpPr/>
          <p:nvPr/>
        </p:nvSpPr>
        <p:spPr>
          <a:xfrm>
            <a:off x="5239849" y="4622130"/>
            <a:ext cx="203516" cy="3012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34DE33-340A-7D4A-975D-B94248AA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68" y="4151218"/>
            <a:ext cx="1492732" cy="1119549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F267FE3B-F4FA-C143-8E24-863BF91321C0}"/>
              </a:ext>
            </a:extLst>
          </p:cNvPr>
          <p:cNvSpPr/>
          <p:nvPr/>
        </p:nvSpPr>
        <p:spPr>
          <a:xfrm>
            <a:off x="6893334" y="4598302"/>
            <a:ext cx="203516" cy="3012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ABD2F-B8F1-FD43-9AA4-BF2DFE6BB937}"/>
              </a:ext>
            </a:extLst>
          </p:cNvPr>
          <p:cNvSpPr txBox="1"/>
          <p:nvPr/>
        </p:nvSpPr>
        <p:spPr>
          <a:xfrm>
            <a:off x="336606" y="5577839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E3CC3-4D3D-2541-AB89-4A7C9B6C8AFC}"/>
              </a:ext>
            </a:extLst>
          </p:cNvPr>
          <p:cNvSpPr txBox="1"/>
          <p:nvPr/>
        </p:nvSpPr>
        <p:spPr>
          <a:xfrm>
            <a:off x="2852339" y="557427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78A5368-62D2-884C-93A3-7D94C3C5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Obtain a non-linear embedding. For this we need the eigenvectors associated with the top eigenvalues of the Laplacian (previous step).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2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721B-4085-FE42-BCF1-207A85A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Clustering: One extra </a:t>
            </a:r>
            <a:r>
              <a:rPr lang="en-US" dirty="0" err="1"/>
              <a:t>Ssep</a:t>
            </a:r>
            <a:r>
              <a:rPr lang="en-US" dirty="0"/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4540C-1172-5048-8205-D44F56572F0D}"/>
              </a:ext>
            </a:extLst>
          </p:cNvPr>
          <p:cNvSpPr/>
          <p:nvPr/>
        </p:nvSpPr>
        <p:spPr>
          <a:xfrm>
            <a:off x="598493" y="2231996"/>
            <a:ext cx="2018884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kernel (W)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C754A-EACF-7142-80C4-AAC08CF1CBE4}"/>
              </a:ext>
            </a:extLst>
          </p:cNvPr>
          <p:cNvSpPr/>
          <p:nvPr/>
        </p:nvSpPr>
        <p:spPr>
          <a:xfrm>
            <a:off x="2989578" y="2231996"/>
            <a:ext cx="2018884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Laplacian</a:t>
            </a:r>
            <a:r>
              <a:rPr lang="en-US" dirty="0"/>
              <a:t> (L)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6CE65-D84F-5B4C-985D-C915D129342F}"/>
              </a:ext>
            </a:extLst>
          </p:cNvPr>
          <p:cNvSpPr txBox="1"/>
          <p:nvPr/>
        </p:nvSpPr>
        <p:spPr>
          <a:xfrm>
            <a:off x="264823" y="3897980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CDD7-7F63-0247-A630-281FD8486A19}"/>
              </a:ext>
            </a:extLst>
          </p:cNvPr>
          <p:cNvSpPr txBox="1"/>
          <p:nvPr/>
        </p:nvSpPr>
        <p:spPr>
          <a:xfrm>
            <a:off x="2370982" y="1862664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E21F4-C792-E546-B62A-4CD755711982}"/>
              </a:ext>
            </a:extLst>
          </p:cNvPr>
          <p:cNvSpPr txBox="1"/>
          <p:nvPr/>
        </p:nvSpPr>
        <p:spPr>
          <a:xfrm>
            <a:off x="4753926" y="1868521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FDBFF-D0D7-BE48-869D-789593908699}"/>
              </a:ext>
            </a:extLst>
          </p:cNvPr>
          <p:cNvSpPr/>
          <p:nvPr/>
        </p:nvSpPr>
        <p:spPr>
          <a:xfrm>
            <a:off x="5453923" y="2231996"/>
            <a:ext cx="940722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71DD6-DA9E-9748-BDE4-964C80C67BBB}"/>
              </a:ext>
            </a:extLst>
          </p:cNvPr>
          <p:cNvSpPr txBox="1"/>
          <p:nvPr/>
        </p:nvSpPr>
        <p:spPr>
          <a:xfrm>
            <a:off x="6103001" y="1868521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64846-8D1E-474D-AF5F-0A2C3C7E8774}"/>
              </a:ext>
            </a:extLst>
          </p:cNvPr>
          <p:cNvSpPr txBox="1"/>
          <p:nvPr/>
        </p:nvSpPr>
        <p:spPr>
          <a:xfrm>
            <a:off x="5174868" y="3897980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07D35-7F9D-5248-9C1A-95D148C3F97A}"/>
              </a:ext>
            </a:extLst>
          </p:cNvPr>
          <p:cNvSpPr/>
          <p:nvPr/>
        </p:nvSpPr>
        <p:spPr>
          <a:xfrm>
            <a:off x="6835563" y="2237853"/>
            <a:ext cx="940722" cy="7001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1A95-86EF-D045-AF95-BAFBA63D9015}"/>
              </a:ext>
            </a:extLst>
          </p:cNvPr>
          <p:cNvSpPr/>
          <p:nvPr/>
        </p:nvSpPr>
        <p:spPr>
          <a:xfrm>
            <a:off x="6835563" y="3090402"/>
            <a:ext cx="940722" cy="7001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214-BAE8-C345-B75A-14AF12453213}"/>
              </a:ext>
            </a:extLst>
          </p:cNvPr>
          <p:cNvSpPr/>
          <p:nvPr/>
        </p:nvSpPr>
        <p:spPr>
          <a:xfrm>
            <a:off x="6835563" y="4089493"/>
            <a:ext cx="940722" cy="7001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BE171-B1B1-5D48-BCC4-6F0949F07102}"/>
              </a:ext>
            </a:extLst>
          </p:cNvPr>
          <p:cNvSpPr txBox="1"/>
          <p:nvPr/>
        </p:nvSpPr>
        <p:spPr>
          <a:xfrm rot="5400000">
            <a:off x="7216852" y="3732808"/>
            <a:ext cx="34403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D1CC2D9-E740-6941-A0F5-670EEB62B6CA}"/>
              </a:ext>
            </a:extLst>
          </p:cNvPr>
          <p:cNvSpPr/>
          <p:nvPr/>
        </p:nvSpPr>
        <p:spPr>
          <a:xfrm>
            <a:off x="7900668" y="1953966"/>
            <a:ext cx="236079" cy="3100765"/>
          </a:xfrm>
          <a:prstGeom prst="righ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A9AFF-CF55-BD4A-9F0E-798C0C57A31F}"/>
              </a:ext>
            </a:extLst>
          </p:cNvPr>
          <p:cNvSpPr txBox="1"/>
          <p:nvPr/>
        </p:nvSpPr>
        <p:spPr>
          <a:xfrm>
            <a:off x="7573538" y="1913260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2EF4A-76C1-FE4C-B110-691485E05290}"/>
              </a:ext>
            </a:extLst>
          </p:cNvPr>
          <p:cNvSpPr txBox="1"/>
          <p:nvPr/>
        </p:nvSpPr>
        <p:spPr>
          <a:xfrm>
            <a:off x="296833" y="22186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6811C-C51A-4E41-83CF-89BF930A47AB}"/>
              </a:ext>
            </a:extLst>
          </p:cNvPr>
          <p:cNvSpPr txBox="1"/>
          <p:nvPr/>
        </p:nvSpPr>
        <p:spPr>
          <a:xfrm>
            <a:off x="534690" y="18685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0B29F-B74E-C64F-BFEA-EF8C6E493522}"/>
              </a:ext>
            </a:extLst>
          </p:cNvPr>
          <p:cNvSpPr txBox="1"/>
          <p:nvPr/>
        </p:nvSpPr>
        <p:spPr>
          <a:xfrm>
            <a:off x="2606508" y="21864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65C82-8C27-0341-94B6-F019740333F5}"/>
              </a:ext>
            </a:extLst>
          </p:cNvPr>
          <p:cNvSpPr txBox="1"/>
          <p:nvPr/>
        </p:nvSpPr>
        <p:spPr>
          <a:xfrm>
            <a:off x="2925775" y="18362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0E5DA-83C8-7343-B2EF-1EB100E0F1C6}"/>
              </a:ext>
            </a:extLst>
          </p:cNvPr>
          <p:cNvSpPr txBox="1"/>
          <p:nvPr/>
        </p:nvSpPr>
        <p:spPr>
          <a:xfrm>
            <a:off x="5152263" y="22186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29AC91-F959-8943-B5C0-6C7B034DC323}"/>
              </a:ext>
            </a:extLst>
          </p:cNvPr>
          <p:cNvSpPr txBox="1"/>
          <p:nvPr/>
        </p:nvSpPr>
        <p:spPr>
          <a:xfrm>
            <a:off x="5390120" y="18685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C618CCD-F2F1-AF46-BF37-CC1781BBC097}"/>
              </a:ext>
            </a:extLst>
          </p:cNvPr>
          <p:cNvSpPr/>
          <p:nvPr/>
        </p:nvSpPr>
        <p:spPr>
          <a:xfrm>
            <a:off x="2639524" y="3207659"/>
            <a:ext cx="203516" cy="3012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A2CE8BD-2828-A348-9AF7-8271D0DAA17E}"/>
              </a:ext>
            </a:extLst>
          </p:cNvPr>
          <p:cNvSpPr/>
          <p:nvPr/>
        </p:nvSpPr>
        <p:spPr>
          <a:xfrm>
            <a:off x="5084863" y="3118796"/>
            <a:ext cx="203516" cy="3012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8F1FEB6-4E24-8E43-965D-E89D1B101BEF}"/>
              </a:ext>
            </a:extLst>
          </p:cNvPr>
          <p:cNvSpPr/>
          <p:nvPr/>
        </p:nvSpPr>
        <p:spPr>
          <a:xfrm>
            <a:off x="6407703" y="3107375"/>
            <a:ext cx="203516" cy="3012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3B54E-22A7-F746-AC4B-E09F8C7251B3}"/>
              </a:ext>
            </a:extLst>
          </p:cNvPr>
          <p:cNvSpPr txBox="1"/>
          <p:nvPr/>
        </p:nvSpPr>
        <p:spPr>
          <a:xfrm>
            <a:off x="8168142" y="3284907"/>
            <a:ext cx="10823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 clusters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5FBB5F-55C4-0F4F-B424-67B9109AB43B}"/>
              </a:ext>
            </a:extLst>
          </p:cNvPr>
          <p:cNvSpPr/>
          <p:nvPr/>
        </p:nvSpPr>
        <p:spPr>
          <a:xfrm>
            <a:off x="1788544" y="5254105"/>
            <a:ext cx="5490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 each node as the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/>
              <a:t>-dimensional vector </a:t>
            </a:r>
          </a:p>
          <a:p>
            <a:r>
              <a:rPr lang="en-US" dirty="0"/>
              <a:t>Cluster nodes based on </a:t>
            </a:r>
            <a:r>
              <a:rPr lang="en-US" i="1" dirty="0">
                <a:latin typeface="Times"/>
                <a:cs typeface="Times"/>
              </a:rPr>
              <a:t>k</a:t>
            </a:r>
            <a:r>
              <a:rPr lang="en-US" dirty="0"/>
              <a:t>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79778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Zachary karate club study</a:t>
            </a:r>
          </a:p>
        </p:txBody>
      </p:sp>
      <p:pic>
        <p:nvPicPr>
          <p:cNvPr id="4" name="Picture 3" descr="zachary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72" y="1417637"/>
            <a:ext cx="7973328" cy="5378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4D85C-B67F-984E-85F6-B80841FF70CA}"/>
              </a:ext>
            </a:extLst>
          </p:cNvPr>
          <p:cNvSpPr txBox="1"/>
          <p:nvPr/>
        </p:nvSpPr>
        <p:spPr>
          <a:xfrm>
            <a:off x="178229" y="6013342"/>
            <a:ext cx="194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by Sushmita Roy </a:t>
            </a:r>
          </a:p>
        </p:txBody>
      </p:sp>
    </p:spTree>
    <p:extLst>
      <p:ext uri="{BB962C8B-B14F-4D97-AF65-F5344CB8AC3E}">
        <p14:creationId xmlns:p14="http://schemas.microsoft.com/office/powerpoint/2010/main" val="127828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 of Zachary Karate club study</a:t>
            </a:r>
          </a:p>
        </p:txBody>
      </p:sp>
      <p:pic>
        <p:nvPicPr>
          <p:cNvPr id="4" name="Picture 3" descr="Screen Shot 2016-11-10 at 12.1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38300"/>
            <a:ext cx="56134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depicted on the graph</a:t>
            </a:r>
          </a:p>
        </p:txBody>
      </p:sp>
      <p:pic>
        <p:nvPicPr>
          <p:cNvPr id="4" name="Picture 3" descr="zach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 r="20000"/>
          <a:stretch/>
        </p:blipFill>
        <p:spPr>
          <a:xfrm>
            <a:off x="4914900" y="1417638"/>
            <a:ext cx="4102100" cy="5080000"/>
          </a:xfrm>
          <a:prstGeom prst="rect">
            <a:avLst/>
          </a:prstGeom>
        </p:spPr>
      </p:pic>
      <p:pic>
        <p:nvPicPr>
          <p:cNvPr id="5" name="Picture 4" descr="zachary_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03338"/>
            <a:ext cx="322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five </a:t>
            </a:r>
            <a:r>
              <a:rPr lang="en-US" dirty="0" err="1"/>
              <a:t>eigen</a:t>
            </a:r>
            <a:r>
              <a:rPr lang="en-US" dirty="0"/>
              <a:t> vectors of Zachary Karate club data</a:t>
            </a:r>
          </a:p>
        </p:txBody>
      </p:sp>
      <p:pic>
        <p:nvPicPr>
          <p:cNvPr id="4" name="Picture 3" descr="Screen Shot 2016-11-10 at 12.1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663700"/>
            <a:ext cx="5753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8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Reordered matrix post clustering</a:t>
            </a:r>
          </a:p>
        </p:txBody>
      </p:sp>
      <p:pic>
        <p:nvPicPr>
          <p:cNvPr id="5" name="Picture 4" descr="Screen Shot 2016-11-10 at 12.1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417638"/>
            <a:ext cx="5676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ZKC graph clustered into k=5 clusters</a:t>
            </a:r>
          </a:p>
        </p:txBody>
      </p:sp>
      <p:pic>
        <p:nvPicPr>
          <p:cNvPr id="4" name="Picture 3" descr="zach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698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D36B-0DE1-784D-B307-32EBF449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diffusion maps?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445F6-DEF9-264B-8FD9-9583C997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892" y="1921790"/>
            <a:ext cx="3914870" cy="3262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DCBE9-E923-9143-A760-6BC298F0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5651"/>
            <a:ext cx="5112892" cy="3834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D3A0E-5C08-CA4D-B1AD-F04FA03834B4}"/>
              </a:ext>
            </a:extLst>
          </p:cNvPr>
          <p:cNvSpPr txBox="1"/>
          <p:nvPr/>
        </p:nvSpPr>
        <p:spPr>
          <a:xfrm>
            <a:off x="2556446" y="5982346"/>
            <a:ext cx="52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“Swiss roll” R code included in tutorial! </a:t>
            </a:r>
          </a:p>
        </p:txBody>
      </p:sp>
    </p:spTree>
    <p:extLst>
      <p:ext uri="{BB962C8B-B14F-4D97-AF65-F5344CB8AC3E}">
        <p14:creationId xmlns:p14="http://schemas.microsoft.com/office/powerpoint/2010/main" val="169652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6862-9960-3348-A677-4089B9F1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Tutorial: peripheral blood mononuclear cell </a:t>
            </a:r>
            <a:r>
              <a:rPr lang="en-US" dirty="0" err="1"/>
              <a:t>scRNA-seq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107ED-F3F7-A249-B610-75A4655E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99" y="2061274"/>
            <a:ext cx="4292504" cy="4208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B268E-39D5-B646-AA04-47889E3F9243}"/>
              </a:ext>
            </a:extLst>
          </p:cNvPr>
          <p:cNvSpPr txBox="1"/>
          <p:nvPr/>
        </p:nvSpPr>
        <p:spPr>
          <a:xfrm rot="16200000">
            <a:off x="7926068" y="3409627"/>
            <a:ext cx="179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5DAE5-476A-914A-8896-3F82759CAAC7}"/>
              </a:ext>
            </a:extLst>
          </p:cNvPr>
          <p:cNvSpPr txBox="1"/>
          <p:nvPr/>
        </p:nvSpPr>
        <p:spPr>
          <a:xfrm rot="16200000">
            <a:off x="1822890" y="3744907"/>
            <a:ext cx="46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 of cells after spectral clustering (k=5)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B7BA8-1C10-5E4B-BB2A-46BCF541DFB1}"/>
              </a:ext>
            </a:extLst>
          </p:cNvPr>
          <p:cNvSpPr txBox="1"/>
          <p:nvPr/>
        </p:nvSpPr>
        <p:spPr>
          <a:xfrm>
            <a:off x="6212236" y="1839582"/>
            <a:ext cx="22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A5A99-A2DE-924C-8401-8B59F4F41551}"/>
              </a:ext>
            </a:extLst>
          </p:cNvPr>
          <p:cNvSpPr txBox="1"/>
          <p:nvPr/>
        </p:nvSpPr>
        <p:spPr>
          <a:xfrm>
            <a:off x="5682710" y="1472852"/>
            <a:ext cx="20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 expression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471040-DFC2-BC46-AADD-7A1DD2C76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3" y="1472852"/>
            <a:ext cx="3810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89A441-79B6-5F4A-9C35-E7BA60EE154D}"/>
              </a:ext>
            </a:extLst>
          </p:cNvPr>
          <p:cNvSpPr txBox="1"/>
          <p:nvPr/>
        </p:nvSpPr>
        <p:spPr>
          <a:xfrm>
            <a:off x="714169" y="5453169"/>
            <a:ext cx="352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 projected onto a low dimensional embedding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FCCAF-706A-8543-9715-A047D9DF6D84}"/>
              </a:ext>
            </a:extLst>
          </p:cNvPr>
          <p:cNvSpPr txBox="1"/>
          <p:nvPr/>
        </p:nvSpPr>
        <p:spPr>
          <a:xfrm>
            <a:off x="1312429" y="1494823"/>
            <a:ext cx="2324746" cy="36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Map</a:t>
            </a:r>
          </a:p>
        </p:txBody>
      </p:sp>
    </p:spTree>
    <p:extLst>
      <p:ext uri="{BB962C8B-B14F-4D97-AF65-F5344CB8AC3E}">
        <p14:creationId xmlns:p14="http://schemas.microsoft.com/office/powerpoint/2010/main" val="203604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D36B-0DE1-784D-B307-32EBF449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diffusion maps?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DCBE9-E923-9143-A760-6BC298F0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651"/>
            <a:ext cx="5112892" cy="3834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D3A0E-5C08-CA4D-B1AD-F04FA03834B4}"/>
              </a:ext>
            </a:extLst>
          </p:cNvPr>
          <p:cNvSpPr txBox="1"/>
          <p:nvPr/>
        </p:nvSpPr>
        <p:spPr>
          <a:xfrm>
            <a:off x="2556446" y="5982346"/>
            <a:ext cx="52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“Swiss roll” R code included in tutorial!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AF37C-D5C5-6146-808C-4220B149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73" y="1929664"/>
            <a:ext cx="4222427" cy="31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50EB-BE3A-3B4F-B4EC-BD9F8351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diffusion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8152-75FE-A945-9EA2-DFCCE440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maps provide a low-dimensional representation even when the underlying manifold is non-linear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7A09-DC62-4D47-8133-E5FB8997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3331"/>
            <a:ext cx="5112892" cy="383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65A5D-939D-E04B-A784-A5734B1B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73" y="3317344"/>
            <a:ext cx="4222427" cy="31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6191-18B6-F640-BC9F-80755182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diffusion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E490-E796-3C42-B76E-B6ADA88C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apply spectral clustering (graph clustering)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zach_5.png">
            <a:extLst>
              <a:ext uri="{FF2B5EF4-FFF2-40B4-BE49-F238E27FC236}">
                <a16:creationId xmlns:a16="http://schemas.microsoft.com/office/drawing/2014/main" id="{8DA29EE1-B049-3440-99F2-6160E76CF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39" y="2203824"/>
            <a:ext cx="6031854" cy="43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D93-48BA-7246-9CDC-DEB53A9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diffusion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711C-7647-B24D-BB4C-250C53AE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24546"/>
          </a:xfrm>
        </p:spPr>
        <p:txBody>
          <a:bodyPr>
            <a:normAutofit/>
          </a:bodyPr>
          <a:lstStyle/>
          <a:p>
            <a:r>
              <a:rPr lang="en-US" dirty="0"/>
              <a:t>Many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5824-9CD4-2048-81D5-D8B00AD6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17458"/>
            <a:ext cx="2554824" cy="255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B9C05-0218-2F4C-B055-4BD291015A24}"/>
              </a:ext>
            </a:extLst>
          </p:cNvPr>
          <p:cNvSpPr txBox="1"/>
          <p:nvPr/>
        </p:nvSpPr>
        <p:spPr>
          <a:xfrm>
            <a:off x="630281" y="4695072"/>
            <a:ext cx="258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scRNA-seq</a:t>
            </a:r>
            <a:r>
              <a:rPr lang="en-US" dirty="0"/>
              <a:t> trajectories</a:t>
            </a:r>
          </a:p>
        </p:txBody>
      </p:sp>
      <p:pic>
        <p:nvPicPr>
          <p:cNvPr id="8" name="Picture 7" descr="hic_graph_v7.pdf">
            <a:extLst>
              <a:ext uri="{FF2B5EF4-FFF2-40B4-BE49-F238E27FC236}">
                <a16:creationId xmlns:a16="http://schemas.microsoft.com/office/drawing/2014/main" id="{817DD060-A39F-FA4C-AB1A-AC77F4002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24" y="2248737"/>
            <a:ext cx="5452976" cy="2423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9FF1A9-FF18-674E-9886-79DCB50791C7}"/>
              </a:ext>
            </a:extLst>
          </p:cNvPr>
          <p:cNvSpPr txBox="1"/>
          <p:nvPr/>
        </p:nvSpPr>
        <p:spPr>
          <a:xfrm>
            <a:off x="6098583" y="4695072"/>
            <a:ext cx="258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Hi-C Data</a:t>
            </a:r>
          </a:p>
        </p:txBody>
      </p:sp>
    </p:spTree>
    <p:extLst>
      <p:ext uri="{BB962C8B-B14F-4D97-AF65-F5344CB8AC3E}">
        <p14:creationId xmlns:p14="http://schemas.microsoft.com/office/powerpoint/2010/main" val="182868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7AC2-BB38-C946-9FDF-84371CE0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maps: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A165-9B58-4244-A64E-F51A86ED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15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Define a similarity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F8A6-C71B-4543-9D1F-C7762D00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42" y="2385366"/>
            <a:ext cx="952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9D1FA-C543-444D-94F0-66FD5231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23" y="3915098"/>
            <a:ext cx="952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FD1BF-7E64-9849-A8FE-8C604D9E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531" y="4040858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2509E-7CCA-C349-BE3F-984C70CE8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164" y="5578746"/>
            <a:ext cx="952500" cy="95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3A6FB0-9214-6648-87CC-448148868D14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274781" y="2861616"/>
            <a:ext cx="1573561" cy="1179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BD6A5C-0B80-894D-88C2-85CAB36CF7D2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2274781" y="4993358"/>
            <a:ext cx="1737180" cy="1061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4CB915-643C-264E-B371-44F1F7BCD8E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964461" y="4867598"/>
            <a:ext cx="1668812" cy="1187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9821EB-D199-DC4D-ABD3-2E79A915EDE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800842" y="2861616"/>
            <a:ext cx="1832431" cy="1053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807D5A-EB26-584C-90A7-9F7FBF26158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432618" y="3451238"/>
            <a:ext cx="27796" cy="2127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3E1A4D-004E-8842-B3D3-47E217BE84E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788565" y="4391348"/>
            <a:ext cx="3368458" cy="6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4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4A6-4771-7940-AD07-AD7E1535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maps: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6A45-12BF-0D46-94DA-176D1084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70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2. Compute a kernel from similarity matrix (e.g. Gaussian)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E7D81-8B3D-4443-8BC9-44FA4B0C0289}"/>
                  </a:ext>
                </a:extLst>
              </p:cNvPr>
              <p:cNvSpPr txBox="1"/>
              <p:nvPr/>
            </p:nvSpPr>
            <p:spPr>
              <a:xfrm>
                <a:off x="1863566" y="2572718"/>
                <a:ext cx="5416868" cy="1265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E7D81-8B3D-4443-8BC9-44FA4B0C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566" y="2572718"/>
                <a:ext cx="5416868" cy="1265603"/>
              </a:xfrm>
              <a:prstGeom prst="rect">
                <a:avLst/>
              </a:prstGeom>
              <a:blipFill>
                <a:blip r:embed="rId2"/>
                <a:stretch>
                  <a:fillRect l="-1405" r="-234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E8A469-74A1-1E49-A3BF-2EA17C91CC32}"/>
              </a:ext>
            </a:extLst>
          </p:cNvPr>
          <p:cNvSpPr txBox="1"/>
          <p:nvPr/>
        </p:nvSpPr>
        <p:spPr>
          <a:xfrm>
            <a:off x="712922" y="4370522"/>
            <a:ext cx="8090115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kernel defines the local geometry of the data. It: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Is symmetric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Is positivity preserving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Represents the connectivity</a:t>
            </a:r>
          </a:p>
        </p:txBody>
      </p:sp>
    </p:spTree>
    <p:extLst>
      <p:ext uri="{BB962C8B-B14F-4D97-AF65-F5344CB8AC3E}">
        <p14:creationId xmlns:p14="http://schemas.microsoft.com/office/powerpoint/2010/main" val="121875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EDB1-30B5-E847-BBE6-D0F286B1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maps: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2F10-9284-4E43-92C6-9CB37E80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8" y="1600201"/>
            <a:ext cx="8229600" cy="53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Build a graph Laplacian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D8863-7C0F-174D-A213-6A20E7E10F05}"/>
              </a:ext>
            </a:extLst>
          </p:cNvPr>
          <p:cNvSpPr/>
          <p:nvPr/>
        </p:nvSpPr>
        <p:spPr>
          <a:xfrm>
            <a:off x="1962346" y="2634953"/>
            <a:ext cx="2018884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kernel (W)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4B035-F5DC-F74A-BEC3-D1ABBFF15CF3}"/>
              </a:ext>
            </a:extLst>
          </p:cNvPr>
          <p:cNvSpPr/>
          <p:nvPr/>
        </p:nvSpPr>
        <p:spPr>
          <a:xfrm>
            <a:off x="4353431" y="2634953"/>
            <a:ext cx="2018884" cy="20271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Laplacian</a:t>
            </a:r>
            <a:r>
              <a:rPr lang="en-US" dirty="0"/>
              <a:t> (L)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1E569-22B4-C349-BE48-BD1E3D626C52}"/>
              </a:ext>
            </a:extLst>
          </p:cNvPr>
          <p:cNvSpPr txBox="1"/>
          <p:nvPr/>
        </p:nvSpPr>
        <p:spPr>
          <a:xfrm>
            <a:off x="3734835" y="2265621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BB2A-9D68-E941-9B4A-75592F69E495}"/>
              </a:ext>
            </a:extLst>
          </p:cNvPr>
          <p:cNvSpPr txBox="1"/>
          <p:nvPr/>
        </p:nvSpPr>
        <p:spPr>
          <a:xfrm>
            <a:off x="6117779" y="227147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04392-012E-E542-B161-38F6439FD4BE}"/>
              </a:ext>
            </a:extLst>
          </p:cNvPr>
          <p:cNvSpPr txBox="1"/>
          <p:nvPr/>
        </p:nvSpPr>
        <p:spPr>
          <a:xfrm>
            <a:off x="1660686" y="26216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88C0D-303A-2D4D-89F6-C7D9EEF59779}"/>
              </a:ext>
            </a:extLst>
          </p:cNvPr>
          <p:cNvSpPr txBox="1"/>
          <p:nvPr/>
        </p:nvSpPr>
        <p:spPr>
          <a:xfrm>
            <a:off x="1898543" y="22714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924ED-7247-9F4B-8F23-CD83E31F190A}"/>
              </a:ext>
            </a:extLst>
          </p:cNvPr>
          <p:cNvSpPr txBox="1"/>
          <p:nvPr/>
        </p:nvSpPr>
        <p:spPr>
          <a:xfrm>
            <a:off x="4155779" y="2265621"/>
            <a:ext cx="1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4DBCCF8-487A-4E42-AA05-BB2ACA2ED6ED}"/>
              </a:ext>
            </a:extLst>
          </p:cNvPr>
          <p:cNvSpPr/>
          <p:nvPr/>
        </p:nvSpPr>
        <p:spPr>
          <a:xfrm>
            <a:off x="4062640" y="3569022"/>
            <a:ext cx="203516" cy="3012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8F226-2302-D94A-9621-4FD4CEB8DAB0}"/>
              </a:ext>
            </a:extLst>
          </p:cNvPr>
          <p:cNvSpPr txBox="1"/>
          <p:nvPr/>
        </p:nvSpPr>
        <p:spPr>
          <a:xfrm>
            <a:off x="1662770" y="4477462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45152-BA6A-D342-87BD-6AF18F2D823B}"/>
              </a:ext>
            </a:extLst>
          </p:cNvPr>
          <p:cNvSpPr txBox="1"/>
          <p:nvPr/>
        </p:nvSpPr>
        <p:spPr>
          <a:xfrm>
            <a:off x="4020686" y="4477462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D202F-4F15-074D-ACB3-731EDAF61F3F}"/>
              </a:ext>
            </a:extLst>
          </p:cNvPr>
          <p:cNvSpPr/>
          <p:nvPr/>
        </p:nvSpPr>
        <p:spPr>
          <a:xfrm>
            <a:off x="616057" y="5454007"/>
            <a:ext cx="7911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smallest eigenvalue of </a:t>
            </a:r>
            <a:r>
              <a:rPr lang="en-US" i="1" dirty="0">
                <a:latin typeface="Times"/>
                <a:cs typeface="Times"/>
              </a:rPr>
              <a:t>L</a:t>
            </a:r>
            <a:r>
              <a:rPr lang="en-US" dirty="0"/>
              <a:t> is 0 and its corresponding eigenvector is all 1s</a:t>
            </a:r>
          </a:p>
          <a:p>
            <a:r>
              <a:rPr lang="en-US" i="1" dirty="0">
                <a:latin typeface="Times" pitchFamily="2" charset="0"/>
              </a:rPr>
              <a:t>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Times" pitchFamily="2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Times" pitchFamily="2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non-negative eigenvalues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39D4EF-88DE-1D49-A101-99A5FFD2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03" y="6180525"/>
            <a:ext cx="4076700" cy="40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14B7FB-7F32-FF43-9FB5-00AC53A64A49}"/>
              </a:ext>
            </a:extLst>
          </p:cNvPr>
          <p:cNvSpPr txBox="1"/>
          <p:nvPr/>
        </p:nvSpPr>
        <p:spPr>
          <a:xfrm>
            <a:off x="6865748" y="2990978"/>
            <a:ext cx="227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tutorial: Symmetric normalized Laplacian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0D5326-7BC9-5E4D-9FD4-290304D7D316}"/>
                  </a:ext>
                </a:extLst>
              </p:cNvPr>
              <p:cNvSpPr txBox="1"/>
              <p:nvPr/>
            </p:nvSpPr>
            <p:spPr>
              <a:xfrm>
                <a:off x="3905792" y="4956842"/>
                <a:ext cx="12160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v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0D5326-7BC9-5E4D-9FD4-290304D7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92" y="4956842"/>
                <a:ext cx="1216087" cy="430887"/>
              </a:xfrm>
              <a:prstGeom prst="rect">
                <a:avLst/>
              </a:prstGeom>
              <a:blipFill>
                <a:blip r:embed="rId3"/>
                <a:stretch>
                  <a:fillRect l="-10417" t="-22857" r="-15625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6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479</Words>
  <Application>Microsoft Macintosh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</vt:lpstr>
      <vt:lpstr>Office Theme</vt:lpstr>
      <vt:lpstr>Diffusion Map and Spectral Clustering</vt:lpstr>
      <vt:lpstr>Why diffusion maps?</vt:lpstr>
      <vt:lpstr>Why diffusion maps?</vt:lpstr>
      <vt:lpstr>Benefits of diffusion maps</vt:lpstr>
      <vt:lpstr>Benefits of diffusion maps</vt:lpstr>
      <vt:lpstr>Benefits of diffusion maps</vt:lpstr>
      <vt:lpstr>Diffusion maps: step by step</vt:lpstr>
      <vt:lpstr>Diffusion maps: step by step</vt:lpstr>
      <vt:lpstr>Diffusion maps: step by step</vt:lpstr>
      <vt:lpstr>Connected components</vt:lpstr>
      <vt:lpstr>Diffusion maps: step by step</vt:lpstr>
      <vt:lpstr>Diffusion maps: step by step</vt:lpstr>
      <vt:lpstr>Spectral Clustering: One extra Ssep! </vt:lpstr>
      <vt:lpstr>Recall the Zachary karate club study</vt:lpstr>
      <vt:lpstr>Adjacency matrix of Zachary Karate club study</vt:lpstr>
      <vt:lpstr>Clusters depicted on the graph</vt:lpstr>
      <vt:lpstr>First five eigen vectors of Zachary Karate club data</vt:lpstr>
      <vt:lpstr>Reordered matrix post clustering</vt:lpstr>
      <vt:lpstr>ZKC graph clustered into k=5 clusters</vt:lpstr>
      <vt:lpstr>Tutorial: peripheral blood mononuclear cell scRNA-seq</vt:lpstr>
    </vt:vector>
  </TitlesOfParts>
  <Company>unm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 of graphs</dc:title>
  <dc:creator>Sushmita Roy</dc:creator>
  <cp:lastModifiedBy>BRITTANY A BAUR</cp:lastModifiedBy>
  <cp:revision>244</cp:revision>
  <cp:lastPrinted>2018-11-06T18:39:24Z</cp:lastPrinted>
  <dcterms:created xsi:type="dcterms:W3CDTF">2016-11-03T02:54:33Z</dcterms:created>
  <dcterms:modified xsi:type="dcterms:W3CDTF">2019-05-19T19:52:30Z</dcterms:modified>
</cp:coreProperties>
</file>