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60" r:id="rId3"/>
    <p:sldId id="262" r:id="rId4"/>
    <p:sldId id="257" r:id="rId5"/>
    <p:sldId id="258" r:id="rId6"/>
    <p:sldId id="259" r:id="rId7"/>
    <p:sldId id="264" r:id="rId8"/>
    <p:sldId id="263" r:id="rId9"/>
    <p:sldId id="282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3" r:id="rId18"/>
    <p:sldId id="275" r:id="rId19"/>
    <p:sldId id="274" r:id="rId20"/>
    <p:sldId id="277" r:id="rId21"/>
    <p:sldId id="278" r:id="rId22"/>
    <p:sldId id="280" r:id="rId23"/>
    <p:sldId id="281" r:id="rId24"/>
    <p:sldId id="283" r:id="rId25"/>
    <p:sldId id="276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1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32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94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873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7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6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3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4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7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9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6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5/18/2017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77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db.io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hrome.google.com/webstore/detail/postman/fhbjgbiflinjbdggehcddcbncdddomo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Lab 10 - </a:t>
            </a:r>
            <a:br>
              <a:rPr lang="en-US" altLang="zh-TW" dirty="0" smtClean="0"/>
            </a:br>
            <a:r>
              <a:rPr lang="en-US" altLang="zh-TW" dirty="0" smtClean="0"/>
              <a:t>Cloud Platform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Presenter: </a:t>
            </a:r>
            <a:r>
              <a:rPr lang="zh-TW" altLang="en-US" dirty="0" smtClean="0"/>
              <a:t>劉彥麟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161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 up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1254" y="1756881"/>
            <a:ext cx="7936940" cy="30352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55526" y="3223159"/>
            <a:ext cx="2188396" cy="7632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781254" y="5452651"/>
            <a:ext cx="287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hlinkClick r:id="rId3"/>
              </a:rPr>
              <a:t>https://restdb.io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07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Create Database</a:t>
            </a:r>
            <a:endParaRPr lang="zh-TW" altLang="en-US" sz="3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0334"/>
            <a:ext cx="10515600" cy="37019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110997" y="2640009"/>
            <a:ext cx="1206330" cy="4696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03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Enter Database</a:t>
            </a:r>
            <a:endParaRPr lang="zh-TW" altLang="en-US" sz="3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5086" y="2167847"/>
            <a:ext cx="8123108" cy="232285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86910" y="3329272"/>
            <a:ext cx="1206330" cy="4696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58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Enter</a:t>
            </a:r>
            <a:br>
              <a:rPr lang="en-US" altLang="zh-TW" sz="3200" dirty="0" smtClean="0"/>
            </a:br>
            <a:r>
              <a:rPr lang="en-US" altLang="zh-TW" sz="3200" dirty="0" smtClean="0"/>
              <a:t>Developer Mode</a:t>
            </a:r>
            <a:endParaRPr lang="zh-TW" altLang="en-US" sz="3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826" y="1825625"/>
            <a:ext cx="9360347" cy="43513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364794" y="1764666"/>
            <a:ext cx="411379" cy="3734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35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 API key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9124" y="664885"/>
            <a:ext cx="7315200" cy="345136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28306" y="1123837"/>
            <a:ext cx="628154" cy="3734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383" y="2390568"/>
            <a:ext cx="4903927" cy="755118"/>
          </a:xfrm>
          <a:prstGeom prst="rect">
            <a:avLst/>
          </a:prstGeom>
          <a:ln w="28575">
            <a:solidFill>
              <a:schemeClr val="tx2">
                <a:lumMod val="75000"/>
              </a:schemeClr>
            </a:solidFill>
          </a:ln>
        </p:spPr>
      </p:pic>
      <p:cxnSp>
        <p:nvCxnSpPr>
          <p:cNvPr id="7" name="直線單箭頭接點 6"/>
          <p:cNvCxnSpPr>
            <a:stCxn id="5" idx="2"/>
            <a:endCxn id="3" idx="0"/>
          </p:cNvCxnSpPr>
          <p:nvPr/>
        </p:nvCxnSpPr>
        <p:spPr>
          <a:xfrm>
            <a:off x="6142383" y="1497283"/>
            <a:ext cx="2451964" cy="893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78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Table</a:t>
            </a:r>
            <a:br>
              <a:rPr lang="en-US" altLang="zh-TW" dirty="0" smtClean="0"/>
            </a:br>
            <a:r>
              <a:rPr lang="en-US" altLang="zh-TW" dirty="0" smtClean="0"/>
              <a:t>(Collection)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785200"/>
            <a:ext cx="7315200" cy="345136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37864" y="3544743"/>
            <a:ext cx="912311" cy="3734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6650175" y="3650694"/>
            <a:ext cx="1046025" cy="68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3943630"/>
            <a:ext cx="4228285" cy="2175469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4710802"/>
            <a:ext cx="2926039" cy="1607341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</p:pic>
      <p:cxnSp>
        <p:nvCxnSpPr>
          <p:cNvPr id="14" name="直線單箭頭接點 13"/>
          <p:cNvCxnSpPr/>
          <p:nvPr/>
        </p:nvCxnSpPr>
        <p:spPr>
          <a:xfrm flipH="1">
            <a:off x="6964639" y="5514472"/>
            <a:ext cx="731561" cy="25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400798" y="5723417"/>
            <a:ext cx="595680" cy="2438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9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Column</a:t>
            </a:r>
            <a:br>
              <a:rPr lang="en-US" altLang="zh-TW" dirty="0" smtClean="0"/>
            </a:br>
            <a:r>
              <a:rPr lang="en-US" altLang="zh-TW" dirty="0" smtClean="0"/>
              <a:t>(Field)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0571" y="1031178"/>
            <a:ext cx="4639945" cy="2523358"/>
          </a:xfrm>
          <a:prstGeom prst="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</p:pic>
      <p:sp>
        <p:nvSpPr>
          <p:cNvPr id="5" name="矩形 4"/>
          <p:cNvSpPr/>
          <p:nvPr/>
        </p:nvSpPr>
        <p:spPr>
          <a:xfrm>
            <a:off x="4243213" y="2853973"/>
            <a:ext cx="786336" cy="3921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882" y="3120465"/>
            <a:ext cx="1809916" cy="283716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cxnSp>
        <p:nvCxnSpPr>
          <p:cNvPr id="8" name="直線單箭頭接點 7"/>
          <p:cNvCxnSpPr>
            <a:stCxn id="5" idx="3"/>
          </p:cNvCxnSpPr>
          <p:nvPr/>
        </p:nvCxnSpPr>
        <p:spPr>
          <a:xfrm>
            <a:off x="5029549" y="3050064"/>
            <a:ext cx="898498" cy="70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49" y="3120465"/>
            <a:ext cx="1695009" cy="283716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cxnSp>
        <p:nvCxnSpPr>
          <p:cNvPr id="11" name="直線單箭頭接點 10"/>
          <p:cNvCxnSpPr>
            <a:stCxn id="6" idx="3"/>
            <a:endCxn id="9" idx="1"/>
          </p:cNvCxnSpPr>
          <p:nvPr/>
        </p:nvCxnSpPr>
        <p:spPr>
          <a:xfrm>
            <a:off x="7764798" y="4539048"/>
            <a:ext cx="662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5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Happy Coding Time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54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smtClean="0"/>
              <a:t>But wait, before we start</a:t>
            </a:r>
            <a:endParaRPr lang="zh-TW" altLang="en-US" sz="5400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21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Developer Tool</a:t>
            </a:r>
            <a:endParaRPr lang="zh-TW" altLang="en-US" sz="32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REST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用的基本上都是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封包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 開始寫之前可以先用工具測試封包內容是否正確！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 smtClean="0">
                <a:sym typeface="Wingdings" panose="05000000000000000000" pitchFamily="2" charset="2"/>
              </a:rPr>
              <a:t>這邊我們介紹的是</a:t>
            </a:r>
            <a:r>
              <a:rPr lang="en-US" altLang="zh-TW" dirty="0" smtClean="0">
                <a:sym typeface="Wingdings" panose="05000000000000000000" pitchFamily="2" charset="2"/>
              </a:rPr>
              <a:t>Chrome</a:t>
            </a:r>
            <a:r>
              <a:rPr lang="zh-TW" altLang="en-US" dirty="0" smtClean="0">
                <a:sym typeface="Wingdings" panose="05000000000000000000" pitchFamily="2" charset="2"/>
              </a:rPr>
              <a:t>的應用</a:t>
            </a:r>
            <a:r>
              <a:rPr lang="zh-TW" altLang="en-US" dirty="0">
                <a:sym typeface="Wingdings" panose="05000000000000000000" pitchFamily="2" charset="2"/>
              </a:rPr>
              <a:t>程式</a:t>
            </a:r>
            <a:r>
              <a:rPr lang="zh-TW" altLang="en-US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– </a:t>
            </a:r>
            <a:r>
              <a:rPr lang="en-US" altLang="zh-TW" dirty="0" smtClean="0">
                <a:sym typeface="Wingdings" panose="05000000000000000000" pitchFamily="2" charset="2"/>
                <a:hlinkClick r:id="rId2"/>
              </a:rPr>
              <a:t>Postman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303" y="4182839"/>
            <a:ext cx="3802415" cy="154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9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Abstract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REST</a:t>
            </a:r>
            <a:r>
              <a:rPr lang="zh-TW" altLang="en-US" smtClean="0"/>
              <a:t> </a:t>
            </a:r>
            <a:r>
              <a:rPr lang="en-US" altLang="zh-TW" smtClean="0"/>
              <a:t>API Introduction</a:t>
            </a:r>
          </a:p>
          <a:p>
            <a:r>
              <a:rPr lang="en-US" altLang="zh-TW" smtClean="0"/>
              <a:t>Tutorial – restdb.io</a:t>
            </a:r>
          </a:p>
          <a:p>
            <a:r>
              <a:rPr lang="en-US" altLang="zh-TW" smtClean="0"/>
              <a:t>Coding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224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GET Request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3319484" y="1825625"/>
            <a:ext cx="5553031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93614" y="3037603"/>
            <a:ext cx="786336" cy="3921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672231" y="3108959"/>
            <a:ext cx="2205647" cy="24649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097088" y="3773175"/>
            <a:ext cx="4832226" cy="30584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72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POST Request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3319484" y="1825625"/>
            <a:ext cx="5553031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37956" y="2958090"/>
            <a:ext cx="786336" cy="3921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910526" y="3633951"/>
            <a:ext cx="1247512" cy="39218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737956" y="5144494"/>
            <a:ext cx="390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記得</a:t>
            </a:r>
            <a:r>
              <a:rPr lang="en-US" altLang="zh-TW" dirty="0" smtClean="0"/>
              <a:t>headers</a:t>
            </a:r>
            <a:r>
              <a:rPr lang="zh-TW" altLang="en-US" dirty="0" smtClean="0"/>
              <a:t>也要跟</a:t>
            </a:r>
            <a:r>
              <a:rPr lang="en-US" altLang="zh-TW" dirty="0" smtClean="0"/>
              <a:t>GET</a:t>
            </a:r>
            <a:r>
              <a:rPr lang="zh-TW" altLang="en-US" dirty="0" smtClean="0"/>
              <a:t> 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一樣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662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Example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7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Python library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這邊我們要用到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requests library</a:t>
            </a:r>
            <a:r>
              <a:rPr lang="zh-TW" altLang="en-US" dirty="0" smtClean="0"/>
              <a:t>，安裝方式如下</a:t>
            </a:r>
            <a:endParaRPr lang="en-US" altLang="zh-TW" dirty="0" smtClean="0"/>
          </a:p>
          <a:p>
            <a:r>
              <a:rPr lang="en-US" altLang="zh-TW" dirty="0" err="1" smtClean="0"/>
              <a:t>sudo</a:t>
            </a:r>
            <a:r>
              <a:rPr lang="en-US" altLang="zh-TW" dirty="0" smtClean="0"/>
              <a:t> apt-get install python-pip</a:t>
            </a:r>
            <a:br>
              <a:rPr lang="en-US" altLang="zh-TW" dirty="0" smtClean="0"/>
            </a:br>
            <a:r>
              <a:rPr lang="en-US" altLang="zh-TW" dirty="0" err="1" smtClean="0"/>
              <a:t>sudo</a:t>
            </a:r>
            <a:r>
              <a:rPr lang="en-US" altLang="zh-TW" dirty="0" smtClean="0"/>
              <a:t> pip install requests</a:t>
            </a:r>
          </a:p>
          <a:p>
            <a:r>
              <a:rPr lang="zh-TW" altLang="en-US" dirty="0" smtClean="0"/>
              <a:t>這邊會需要用到的指令只有一種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requests.request</a:t>
            </a:r>
            <a:r>
              <a:rPr lang="en-US" altLang="zh-TW" dirty="0" smtClean="0"/>
              <a:t>(type, 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, data=…, headers=…)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917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get data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2135585"/>
            <a:ext cx="6190797" cy="209924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requests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url =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"https://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zh-TW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your_database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.restdb.io/rest/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zh-TW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your_table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headers = {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'content-type'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"application/json"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'x-apikey'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zh-TW" sz="14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your_key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>
                <a:solidFill>
                  <a:srgbClr val="F8F8F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'cache-control'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"no-cache"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 = requests.request(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"GET"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url, headers=headers) </a:t>
            </a:r>
            <a:endParaRPr kumimoji="0" lang="en-US" altLang="zh-TW" sz="1400" b="0" i="0" u="none" strike="noStrike" cap="none" normalizeH="0" baseline="0" dirty="0" smtClean="0">
              <a:ln>
                <a:noFill/>
              </a:ln>
              <a:solidFill>
                <a:srgbClr val="F8F8F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kumimoji="0" lang="zh-TW" altLang="zh-TW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(response.text)</a:t>
            </a: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3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在網頁上面按下拍照按鈕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(TA</a:t>
            </a:r>
            <a:r>
              <a:rPr lang="zh-TW" altLang="en-US" dirty="0" smtClean="0"/>
              <a:t>提供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Lab10-1</a:t>
            </a:r>
            <a:r>
              <a:rPr lang="zh-TW" altLang="en-US" dirty="0" smtClean="0"/>
              <a:t>：在</a:t>
            </a:r>
            <a:r>
              <a:rPr lang="en-US" altLang="zh-TW" dirty="0" smtClean="0"/>
              <a:t>Raspberry Pi</a:t>
            </a:r>
            <a:r>
              <a:rPr lang="zh-TW" altLang="en-US" dirty="0" smtClean="0"/>
              <a:t>上利用</a:t>
            </a:r>
            <a:r>
              <a:rPr lang="en-US" altLang="zh-TW" dirty="0" smtClean="0"/>
              <a:t>REST API</a:t>
            </a:r>
            <a:r>
              <a:rPr lang="zh-TW" altLang="en-US" dirty="0" smtClean="0"/>
              <a:t>獲取指令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(30%)</a:t>
            </a:r>
          </a:p>
          <a:p>
            <a:r>
              <a:rPr lang="en-US" altLang="zh-TW" dirty="0" smtClean="0"/>
              <a:t>Lab10-2</a:t>
            </a:r>
            <a:r>
              <a:rPr lang="zh-TW" altLang="en-US" dirty="0" smtClean="0"/>
              <a:t>：利用收到的指令控制</a:t>
            </a:r>
            <a:r>
              <a:rPr lang="en-US" altLang="zh-TW" dirty="0" smtClean="0"/>
              <a:t>camera</a:t>
            </a:r>
            <a:r>
              <a:rPr lang="zh-TW" altLang="en-US" dirty="0" smtClean="0"/>
              <a:t>拍照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en-US" altLang="zh-TW" dirty="0" smtClean="0"/>
              <a:t>20</a:t>
            </a:r>
            <a:r>
              <a:rPr lang="en-US" altLang="zh-TW" dirty="0" smtClean="0"/>
              <a:t>%)</a:t>
            </a:r>
          </a:p>
          <a:p>
            <a:r>
              <a:rPr lang="en-US" altLang="zh-TW" dirty="0" smtClean="0"/>
              <a:t>Lab10-3</a:t>
            </a:r>
            <a:r>
              <a:rPr lang="zh-TW" altLang="en-US" dirty="0" smtClean="0"/>
              <a:t>：用</a:t>
            </a:r>
            <a:r>
              <a:rPr lang="en-US" altLang="zh-TW" dirty="0" err="1" smtClean="0"/>
              <a:t>OpenCV</a:t>
            </a:r>
            <a:r>
              <a:rPr lang="zh-TW" altLang="en-US" dirty="0" smtClean="0"/>
              <a:t>做臉部辨識並將結果用</a:t>
            </a:r>
            <a:r>
              <a:rPr lang="en-US" altLang="zh-TW" dirty="0" smtClean="0"/>
              <a:t>REST API</a:t>
            </a:r>
            <a:r>
              <a:rPr lang="zh-TW" altLang="en-US" dirty="0" smtClean="0"/>
              <a:t>上傳至雲端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(30%)</a:t>
            </a:r>
          </a:p>
          <a:p>
            <a:r>
              <a:rPr lang="en-US" altLang="zh-TW" dirty="0" smtClean="0"/>
              <a:t>Report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(20%)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777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Lab10-1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restdb.io</a:t>
            </a:r>
            <a:r>
              <a:rPr lang="zh-TW" altLang="en-US" dirty="0" smtClean="0"/>
              <a:t>上面建立一個</a:t>
            </a:r>
            <a:r>
              <a:rPr lang="en-US" altLang="zh-TW" dirty="0" smtClean="0"/>
              <a:t>database</a:t>
            </a:r>
            <a:r>
              <a:rPr lang="zh-TW" altLang="en-US" dirty="0" smtClean="0"/>
              <a:t>，並建立一個叫做</a:t>
            </a:r>
            <a:r>
              <a:rPr lang="en-US" altLang="zh-TW" dirty="0" err="1" smtClean="0"/>
              <a:t>rpi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collection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collection</a:t>
            </a:r>
            <a:r>
              <a:rPr lang="zh-TW" altLang="en-US" dirty="0" smtClean="0"/>
              <a:t>中加入</a:t>
            </a:r>
            <a:r>
              <a:rPr lang="en-US" altLang="zh-TW" dirty="0" smtClean="0"/>
              <a:t>name</a:t>
            </a:r>
            <a:r>
              <a:rPr lang="zh-TW" altLang="en-US" dirty="0" smtClean="0"/>
              <a:t> </a:t>
            </a:r>
            <a:r>
              <a:rPr lang="en-US" altLang="zh-TW" dirty="0" smtClean="0"/>
              <a:t>(text)</a:t>
            </a:r>
            <a:r>
              <a:rPr lang="zh-TW" altLang="en-US" dirty="0" smtClean="0"/>
              <a:t> 及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 </a:t>
            </a:r>
            <a:r>
              <a:rPr lang="en-US" altLang="zh-TW" dirty="0" smtClean="0"/>
              <a:t>(text)</a:t>
            </a:r>
            <a:r>
              <a:rPr lang="zh-TW" altLang="en-US" dirty="0" smtClean="0"/>
              <a:t>兩個欄位</a:t>
            </a:r>
            <a:endParaRPr lang="en-US" altLang="zh-TW" dirty="0" smtClean="0"/>
          </a:p>
          <a:p>
            <a:r>
              <a:rPr lang="zh-TW" altLang="en-US" dirty="0" smtClean="0"/>
              <a:t>用網頁</a:t>
            </a:r>
            <a:r>
              <a:rPr lang="en-US" altLang="zh-TW" dirty="0" smtClean="0"/>
              <a:t>/Postman/code/….</a:t>
            </a:r>
            <a:r>
              <a:rPr lang="zh-TW" altLang="en-US" dirty="0" smtClean="0"/>
              <a:t>在</a:t>
            </a:r>
            <a:r>
              <a:rPr lang="en-US" altLang="zh-TW" dirty="0" smtClean="0"/>
              <a:t>collection</a:t>
            </a:r>
            <a:r>
              <a:rPr lang="zh-TW" altLang="en-US" dirty="0" smtClean="0"/>
              <a:t>裡面加入</a:t>
            </a:r>
            <a:r>
              <a:rPr lang="en-US" altLang="zh-TW" dirty="0" smtClean="0"/>
              <a:t>status/ok</a:t>
            </a:r>
            <a:r>
              <a:rPr lang="en-US" altLang="zh-TW" smtClean="0"/>
              <a:t>, camera/take</a:t>
            </a:r>
            <a:r>
              <a:rPr lang="zh-TW" altLang="en-US" smtClean="0"/>
              <a:t>這兩</a:t>
            </a:r>
            <a:r>
              <a:rPr lang="zh-TW" altLang="en-US" dirty="0" smtClean="0"/>
              <a:t>筆資料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Raspberry Pi</a:t>
            </a:r>
            <a:r>
              <a:rPr lang="zh-TW" altLang="en-US" dirty="0" smtClean="0"/>
              <a:t>上面用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呼叫</a:t>
            </a:r>
            <a:r>
              <a:rPr lang="en-US" altLang="zh-TW" dirty="0" smtClean="0"/>
              <a:t>REST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將該資料印在螢幕上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1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Lab10-2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rpi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collection</a:t>
            </a:r>
            <a:r>
              <a:rPr lang="zh-TW" altLang="en-US" dirty="0" smtClean="0"/>
              <a:t>中加入一筆</a:t>
            </a:r>
            <a:r>
              <a:rPr lang="en-US" altLang="zh-TW" dirty="0" smtClean="0"/>
              <a:t>camera/take</a:t>
            </a:r>
            <a:r>
              <a:rPr lang="zh-TW" altLang="en-US" dirty="0" smtClean="0"/>
              <a:t>的資料</a:t>
            </a:r>
            <a:endParaRPr lang="en-US" altLang="zh-TW" dirty="0" smtClean="0"/>
          </a:p>
          <a:p>
            <a:r>
              <a:rPr lang="en-US" altLang="zh-TW" dirty="0" smtClean="0"/>
              <a:t>Raspberry Pi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GET</a:t>
            </a:r>
            <a:r>
              <a:rPr lang="zh-TW" altLang="en-US" dirty="0" smtClean="0"/>
              <a:t>拿到這個資料</a:t>
            </a:r>
            <a:endParaRPr lang="en-US" altLang="zh-TW" dirty="0" smtClean="0"/>
          </a:p>
          <a:p>
            <a:r>
              <a:rPr lang="zh-TW" altLang="en-US" dirty="0" smtClean="0"/>
              <a:t>控制相機拍一張照片</a:t>
            </a:r>
            <a:endParaRPr lang="en-US" altLang="zh-TW" dirty="0" smtClean="0"/>
          </a:p>
          <a:p>
            <a:r>
              <a:rPr lang="en-US" altLang="zh-TW" dirty="0" smtClean="0"/>
              <a:t>Raspberry Pi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PUT</a:t>
            </a:r>
            <a:r>
              <a:rPr lang="zh-TW" altLang="en-US" dirty="0" smtClean="0"/>
              <a:t>將資料改為</a:t>
            </a:r>
            <a:r>
              <a:rPr lang="en-US" altLang="zh-TW" dirty="0" smtClean="0"/>
              <a:t>camera/done</a:t>
            </a:r>
          </a:p>
        </p:txBody>
      </p:sp>
    </p:spTree>
    <p:extLst>
      <p:ext uri="{BB962C8B-B14F-4D97-AF65-F5344CB8AC3E}">
        <p14:creationId xmlns:p14="http://schemas.microsoft.com/office/powerpoint/2010/main" val="273548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Lab10-3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</a:t>
            </a:r>
            <a:r>
              <a:rPr lang="en-US" altLang="zh-TW" dirty="0" smtClean="0"/>
              <a:t>Lab10-2</a:t>
            </a:r>
            <a:r>
              <a:rPr lang="zh-TW" altLang="en-US" dirty="0" smtClean="0"/>
              <a:t>照的相片透過</a:t>
            </a:r>
            <a:r>
              <a:rPr lang="en-US" altLang="zh-TW" dirty="0" err="1" smtClean="0"/>
              <a:t>OpenCV</a:t>
            </a:r>
            <a:r>
              <a:rPr lang="zh-TW" altLang="en-US" dirty="0" smtClean="0"/>
              <a:t>辨識有沒有人臉</a:t>
            </a:r>
            <a:endParaRPr lang="en-US" altLang="zh-TW" dirty="0" smtClean="0"/>
          </a:p>
          <a:p>
            <a:r>
              <a:rPr lang="zh-TW" altLang="en-US" dirty="0" smtClean="0"/>
              <a:t>如果有人臉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把</a:t>
            </a:r>
            <a:r>
              <a:rPr lang="en-US" altLang="zh-TW" dirty="0" err="1" smtClean="0">
                <a:sym typeface="Wingdings" panose="05000000000000000000" pitchFamily="2" charset="2"/>
              </a:rPr>
              <a:t>rpi</a:t>
            </a:r>
            <a:r>
              <a:rPr lang="zh-TW" altLang="en-US" dirty="0" smtClean="0">
                <a:sym typeface="Wingdings" panose="05000000000000000000" pitchFamily="2" charset="2"/>
              </a:rPr>
              <a:t>裡面的</a:t>
            </a:r>
            <a:r>
              <a:rPr lang="en-US" altLang="zh-TW" dirty="0" smtClean="0">
                <a:sym typeface="Wingdings" panose="05000000000000000000" pitchFamily="2" charset="2"/>
              </a:rPr>
              <a:t>status</a:t>
            </a:r>
            <a:r>
              <a:rPr lang="zh-TW" altLang="en-US" dirty="0" smtClean="0">
                <a:sym typeface="Wingdings" panose="05000000000000000000" pitchFamily="2" charset="2"/>
              </a:rPr>
              <a:t>改為</a:t>
            </a:r>
            <a:r>
              <a:rPr lang="en-US" altLang="zh-TW" dirty="0" smtClean="0">
                <a:sym typeface="Wingdings" panose="05000000000000000000" pitchFamily="2" charset="2"/>
              </a:rPr>
              <a:t>yes</a:t>
            </a:r>
          </a:p>
          <a:p>
            <a:r>
              <a:rPr lang="zh-TW" altLang="en-US" dirty="0" smtClean="0">
                <a:sym typeface="Wingdings" panose="05000000000000000000" pitchFamily="2" charset="2"/>
              </a:rPr>
              <a:t>如果沒有人臉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把</a:t>
            </a:r>
            <a:r>
              <a:rPr lang="en-US" altLang="zh-TW" dirty="0" err="1" smtClean="0">
                <a:sym typeface="Wingdings" panose="05000000000000000000" pitchFamily="2" charset="2"/>
              </a:rPr>
              <a:t>rpi</a:t>
            </a:r>
            <a:r>
              <a:rPr lang="zh-TW" altLang="en-US" dirty="0" smtClean="0">
                <a:sym typeface="Wingdings" panose="05000000000000000000" pitchFamily="2" charset="2"/>
              </a:rPr>
              <a:t>裡面的</a:t>
            </a:r>
            <a:r>
              <a:rPr lang="en-US" altLang="zh-TW" dirty="0" smtClean="0">
                <a:sym typeface="Wingdings" panose="05000000000000000000" pitchFamily="2" charset="2"/>
              </a:rPr>
              <a:t>status</a:t>
            </a:r>
            <a:r>
              <a:rPr lang="zh-TW" altLang="en-US" dirty="0" smtClean="0">
                <a:sym typeface="Wingdings" panose="05000000000000000000" pitchFamily="2" charset="2"/>
              </a:rPr>
              <a:t>改為</a:t>
            </a:r>
            <a:r>
              <a:rPr lang="en-US" altLang="zh-TW" dirty="0" smtClean="0">
                <a:sym typeface="Wingdings" panose="05000000000000000000" pitchFamily="2" charset="2"/>
              </a:rPr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2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REST </a:t>
            </a:r>
            <a:r>
              <a:rPr lang="en-US" altLang="zh-TW" dirty="0" smtClean="0"/>
              <a:t>API Introduction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57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REST?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REST (Representational State Transfer)</a:t>
            </a:r>
            <a:r>
              <a:rPr lang="zh-TW" altLang="en-US" dirty="0" smtClean="0"/>
              <a:t> 是軟體架構的</a:t>
            </a:r>
            <a:r>
              <a:rPr lang="zh-TW" altLang="en-US" dirty="0" smtClean="0">
                <a:solidFill>
                  <a:srgbClr val="C00000"/>
                </a:solidFill>
              </a:rPr>
              <a:t>設計風格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>
                <a:solidFill>
                  <a:schemeClr val="tx2"/>
                </a:solidFill>
              </a:rPr>
              <a:t>通</a:t>
            </a:r>
            <a:r>
              <a:rPr lang="zh-TW" altLang="en-US" dirty="0">
                <a:solidFill>
                  <a:schemeClr val="tx2"/>
                </a:solidFill>
              </a:rPr>
              <a:t>常</a:t>
            </a:r>
            <a:r>
              <a:rPr lang="zh-TW" altLang="en-US" dirty="0" smtClean="0">
                <a:solidFill>
                  <a:schemeClr val="tx2"/>
                </a:solidFill>
              </a:rPr>
              <a:t>以</a:t>
            </a:r>
            <a:r>
              <a:rPr lang="en-US" altLang="zh-TW" dirty="0" smtClean="0">
                <a:solidFill>
                  <a:schemeClr val="tx2"/>
                </a:solidFill>
              </a:rPr>
              <a:t>4</a:t>
            </a:r>
            <a:r>
              <a:rPr lang="zh-TW" altLang="en-US" dirty="0" smtClean="0">
                <a:solidFill>
                  <a:schemeClr val="tx2"/>
                </a:solidFill>
              </a:rPr>
              <a:t>種</a:t>
            </a:r>
            <a:r>
              <a:rPr lang="en-US" altLang="zh-TW" dirty="0" smtClean="0">
                <a:solidFill>
                  <a:schemeClr val="tx2"/>
                </a:solidFill>
              </a:rPr>
              <a:t>HTTP</a:t>
            </a:r>
            <a:r>
              <a:rPr lang="zh-TW" altLang="en-US" dirty="0" smtClean="0">
                <a:solidFill>
                  <a:schemeClr val="tx2"/>
                </a:solidFill>
              </a:rPr>
              <a:t>動詞做為資料存取的方式</a:t>
            </a:r>
            <a:endParaRPr lang="en-US" altLang="zh-TW" dirty="0" smtClean="0">
              <a:solidFill>
                <a:schemeClr val="tx2"/>
              </a:solidFill>
            </a:endParaRPr>
          </a:p>
          <a:p>
            <a:pPr marL="845820" lvl="1" indent="-342900">
              <a:buFont typeface="+mj-lt"/>
              <a:buAutoNum type="arabicPeriod"/>
            </a:pPr>
            <a:r>
              <a:rPr lang="en-US" altLang="zh-TW" dirty="0" smtClean="0">
                <a:solidFill>
                  <a:schemeClr val="tx2"/>
                </a:solidFill>
              </a:rPr>
              <a:t>GET</a:t>
            </a:r>
            <a:r>
              <a:rPr lang="zh-TW" altLang="en-US" dirty="0" smtClean="0">
                <a:solidFill>
                  <a:schemeClr val="tx2"/>
                </a:solidFill>
              </a:rPr>
              <a:t> </a:t>
            </a:r>
            <a:r>
              <a:rPr lang="en-US" altLang="zh-TW" dirty="0" smtClean="0">
                <a:solidFill>
                  <a:schemeClr val="tx2"/>
                </a:solidFill>
              </a:rPr>
              <a:t>–</a:t>
            </a:r>
            <a:r>
              <a:rPr lang="zh-TW" altLang="en-US" dirty="0" smtClean="0">
                <a:solidFill>
                  <a:schemeClr val="tx2"/>
                </a:solidFill>
              </a:rPr>
              <a:t> 讀取</a:t>
            </a:r>
            <a:endParaRPr lang="en-US" altLang="zh-TW" dirty="0" smtClean="0">
              <a:solidFill>
                <a:schemeClr val="tx2"/>
              </a:solidFill>
            </a:endParaRPr>
          </a:p>
          <a:p>
            <a:pPr marL="845820" lvl="1" indent="-342900">
              <a:buFont typeface="+mj-lt"/>
              <a:buAutoNum type="arabicPeriod"/>
            </a:pPr>
            <a:r>
              <a:rPr lang="en-US" altLang="zh-TW" dirty="0" smtClean="0">
                <a:solidFill>
                  <a:schemeClr val="tx2"/>
                </a:solidFill>
              </a:rPr>
              <a:t>POST</a:t>
            </a:r>
            <a:r>
              <a:rPr lang="zh-TW" altLang="en-US" dirty="0" smtClean="0">
                <a:solidFill>
                  <a:schemeClr val="tx2"/>
                </a:solidFill>
              </a:rPr>
              <a:t> </a:t>
            </a:r>
            <a:r>
              <a:rPr lang="en-US" altLang="zh-TW" dirty="0" smtClean="0">
                <a:solidFill>
                  <a:schemeClr val="tx2"/>
                </a:solidFill>
              </a:rPr>
              <a:t>–</a:t>
            </a:r>
            <a:r>
              <a:rPr lang="zh-TW" altLang="en-US" dirty="0" smtClean="0">
                <a:solidFill>
                  <a:schemeClr val="tx2"/>
                </a:solidFill>
              </a:rPr>
              <a:t> 建立</a:t>
            </a:r>
            <a:endParaRPr lang="en-US" altLang="zh-TW" dirty="0" smtClean="0">
              <a:solidFill>
                <a:schemeClr val="tx2"/>
              </a:solidFill>
            </a:endParaRPr>
          </a:p>
          <a:p>
            <a:pPr marL="845820" lvl="1" indent="-342900">
              <a:buFont typeface="+mj-lt"/>
              <a:buAutoNum type="arabicPeriod"/>
            </a:pPr>
            <a:r>
              <a:rPr lang="en-US" altLang="zh-TW" dirty="0" smtClean="0">
                <a:solidFill>
                  <a:schemeClr val="tx2"/>
                </a:solidFill>
              </a:rPr>
              <a:t>PUT</a:t>
            </a:r>
            <a:r>
              <a:rPr lang="zh-TW" altLang="en-US" dirty="0" smtClean="0">
                <a:solidFill>
                  <a:schemeClr val="tx2"/>
                </a:solidFill>
              </a:rPr>
              <a:t> </a:t>
            </a:r>
            <a:r>
              <a:rPr lang="en-US" altLang="zh-TW" dirty="0" smtClean="0">
                <a:solidFill>
                  <a:schemeClr val="tx2"/>
                </a:solidFill>
              </a:rPr>
              <a:t>–</a:t>
            </a:r>
            <a:r>
              <a:rPr lang="zh-TW" altLang="en-US" dirty="0" smtClean="0">
                <a:solidFill>
                  <a:schemeClr val="tx2"/>
                </a:solidFill>
              </a:rPr>
              <a:t> 更新</a:t>
            </a:r>
            <a:endParaRPr lang="en-US" altLang="zh-TW" dirty="0">
              <a:solidFill>
                <a:schemeClr val="tx2"/>
              </a:solidFill>
            </a:endParaRPr>
          </a:p>
          <a:p>
            <a:pPr marL="845820" lvl="1" indent="-342900">
              <a:buFont typeface="+mj-lt"/>
              <a:buAutoNum type="arabicPeriod"/>
            </a:pPr>
            <a:r>
              <a:rPr lang="en-US" altLang="zh-TW" dirty="0" smtClean="0">
                <a:solidFill>
                  <a:schemeClr val="tx2"/>
                </a:solidFill>
              </a:rPr>
              <a:t>DELETE</a:t>
            </a:r>
            <a:r>
              <a:rPr lang="zh-TW" altLang="en-US" dirty="0" smtClean="0">
                <a:solidFill>
                  <a:schemeClr val="tx2"/>
                </a:solidFill>
              </a:rPr>
              <a:t> </a:t>
            </a:r>
            <a:r>
              <a:rPr lang="en-US" altLang="zh-TW" dirty="0" smtClean="0">
                <a:solidFill>
                  <a:schemeClr val="tx2"/>
                </a:solidFill>
              </a:rPr>
              <a:t>–</a:t>
            </a:r>
            <a:r>
              <a:rPr lang="zh-TW" altLang="en-US" dirty="0" smtClean="0">
                <a:solidFill>
                  <a:schemeClr val="tx2"/>
                </a:solidFill>
              </a:rPr>
              <a:t> 刪除</a:t>
            </a:r>
            <a:endParaRPr lang="en-US" altLang="zh-TW" dirty="0" smtClean="0">
              <a:solidFill>
                <a:schemeClr val="tx2"/>
              </a:solidFill>
            </a:endParaRPr>
          </a:p>
          <a:p>
            <a:r>
              <a:rPr lang="zh-TW" altLang="en-US" dirty="0" smtClean="0">
                <a:solidFill>
                  <a:schemeClr val="tx2"/>
                </a:solidFill>
              </a:rPr>
              <a:t>以網址表示存取的資源</a:t>
            </a:r>
            <a:endParaRPr lang="en-US" altLang="zh-TW" dirty="0" smtClean="0">
              <a:solidFill>
                <a:schemeClr val="tx2"/>
              </a:solidFill>
            </a:endParaRPr>
          </a:p>
          <a:p>
            <a:pPr lvl="1"/>
            <a:r>
              <a:rPr lang="zh-TW" altLang="en-US" dirty="0" smtClean="0">
                <a:solidFill>
                  <a:schemeClr val="tx2"/>
                </a:solidFill>
              </a:rPr>
              <a:t>想要知道所有使用者</a:t>
            </a:r>
            <a:r>
              <a:rPr lang="en-US" altLang="zh-TW" dirty="0" smtClean="0">
                <a:solidFill>
                  <a:schemeClr val="tx2"/>
                </a:solidFill>
              </a:rPr>
              <a:t/>
            </a:r>
            <a:br>
              <a:rPr lang="en-US" altLang="zh-TW" dirty="0" smtClean="0">
                <a:solidFill>
                  <a:schemeClr val="tx2"/>
                </a:solidFill>
              </a:rPr>
            </a:br>
            <a:r>
              <a:rPr lang="en-US" altLang="zh-TW" dirty="0" smtClean="0">
                <a:solidFill>
                  <a:srgbClr val="C00000"/>
                </a:solidFill>
              </a:rPr>
              <a:t>GET</a:t>
            </a:r>
            <a:r>
              <a:rPr lang="en-US" altLang="zh-TW" dirty="0" smtClean="0">
                <a:solidFill>
                  <a:schemeClr val="tx2"/>
                </a:solidFill>
              </a:rPr>
              <a:t>  www.example.com/</a:t>
            </a:r>
            <a:r>
              <a:rPr lang="en-US" altLang="zh-TW" dirty="0" smtClean="0">
                <a:solidFill>
                  <a:srgbClr val="C00000"/>
                </a:solidFill>
              </a:rPr>
              <a:t>users</a:t>
            </a:r>
          </a:p>
          <a:p>
            <a:pPr lvl="1"/>
            <a:r>
              <a:rPr lang="zh-TW" altLang="en-US" dirty="0" smtClean="0">
                <a:solidFill>
                  <a:schemeClr val="tx2"/>
                </a:solidFill>
              </a:rPr>
              <a:t>想要知道一個使用者</a:t>
            </a:r>
            <a:r>
              <a:rPr lang="en-US" altLang="zh-TW" dirty="0" smtClean="0">
                <a:solidFill>
                  <a:schemeClr val="tx2"/>
                </a:solidFill>
              </a:rPr>
              <a:t/>
            </a:r>
            <a:br>
              <a:rPr lang="en-US" altLang="zh-TW" dirty="0" smtClean="0">
                <a:solidFill>
                  <a:schemeClr val="tx2"/>
                </a:solidFill>
              </a:rPr>
            </a:br>
            <a:r>
              <a:rPr lang="en-US" altLang="zh-TW" dirty="0" smtClean="0">
                <a:solidFill>
                  <a:srgbClr val="C00000"/>
                </a:solidFill>
              </a:rPr>
              <a:t>GET </a:t>
            </a:r>
            <a:r>
              <a:rPr lang="zh-TW" altLang="en-US" dirty="0" smtClean="0">
                <a:solidFill>
                  <a:schemeClr val="tx2"/>
                </a:solidFill>
              </a:rPr>
              <a:t> </a:t>
            </a:r>
            <a:r>
              <a:rPr lang="en-US" altLang="zh-TW" dirty="0" smtClean="0">
                <a:solidFill>
                  <a:schemeClr val="tx2"/>
                </a:solidFill>
              </a:rPr>
              <a:t>www.example.com/</a:t>
            </a:r>
            <a:r>
              <a:rPr lang="en-US" altLang="zh-TW" dirty="0" smtClean="0">
                <a:solidFill>
                  <a:srgbClr val="C00000"/>
                </a:solidFill>
              </a:rPr>
              <a:t>users/123</a:t>
            </a:r>
          </a:p>
        </p:txBody>
      </p:sp>
    </p:spTree>
    <p:extLst>
      <p:ext uri="{BB962C8B-B14F-4D97-AF65-F5344CB8AC3E}">
        <p14:creationId xmlns:p14="http://schemas.microsoft.com/office/powerpoint/2010/main" val="396978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REST?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通常</a:t>
            </a:r>
            <a:r>
              <a:rPr lang="en-US" altLang="zh-TW" dirty="0" smtClean="0"/>
              <a:t>REST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r>
              <a:rPr lang="zh-TW" altLang="en-US" dirty="0" smtClean="0"/>
              <a:t>都是透過</a:t>
            </a:r>
            <a:r>
              <a:rPr lang="en-US" altLang="zh-TW" dirty="0" smtClean="0">
                <a:solidFill>
                  <a:srgbClr val="C00000"/>
                </a:solidFill>
              </a:rPr>
              <a:t>HTTP</a:t>
            </a:r>
            <a:r>
              <a:rPr lang="zh-TW" altLang="en-US" dirty="0" smtClean="0"/>
              <a:t>的</a:t>
            </a:r>
            <a:r>
              <a:rPr lang="zh-TW" altLang="en-US" dirty="0" smtClean="0"/>
              <a:t>形式來呼叫</a:t>
            </a:r>
            <a:endParaRPr lang="en-US" altLang="zh-TW" dirty="0" smtClean="0"/>
          </a:p>
          <a:p>
            <a:r>
              <a:rPr lang="zh-TW" altLang="en-US" dirty="0" smtClean="0"/>
              <a:t>一個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封包大致上可分為</a:t>
            </a:r>
            <a:r>
              <a:rPr lang="en-US" altLang="zh-TW" dirty="0" smtClean="0">
                <a:solidFill>
                  <a:srgbClr val="C00000"/>
                </a:solidFill>
              </a:rPr>
              <a:t>header</a:t>
            </a:r>
            <a:r>
              <a:rPr lang="zh-TW" altLang="en-US" dirty="0" smtClean="0"/>
              <a:t>及</a:t>
            </a:r>
            <a:r>
              <a:rPr lang="en-US" altLang="zh-TW" dirty="0" smtClean="0">
                <a:solidFill>
                  <a:srgbClr val="C00000"/>
                </a:solidFill>
              </a:rPr>
              <a:t>body</a:t>
            </a:r>
          </a:p>
          <a:p>
            <a:pPr lvl="1"/>
            <a:r>
              <a:rPr lang="en-US" altLang="zh-TW" dirty="0" smtClean="0"/>
              <a:t>Header – </a:t>
            </a:r>
            <a:r>
              <a:rPr lang="zh-TW" altLang="en-US" dirty="0" smtClean="0"/>
              <a:t>包含這個封包</a:t>
            </a:r>
            <a:r>
              <a:rPr lang="zh-TW" altLang="en-US" dirty="0"/>
              <a:t>的</a:t>
            </a:r>
            <a:r>
              <a:rPr lang="zh-TW" altLang="en-US" dirty="0" smtClean="0">
                <a:solidFill>
                  <a:srgbClr val="C00000"/>
                </a:solidFill>
              </a:rPr>
              <a:t>屬性</a:t>
            </a:r>
            <a:r>
              <a:rPr lang="zh-TW" altLang="en-US" dirty="0" smtClean="0"/>
              <a:t>或</a:t>
            </a:r>
            <a:r>
              <a:rPr lang="zh-TW" altLang="en-US" dirty="0" smtClean="0">
                <a:solidFill>
                  <a:srgbClr val="C00000"/>
                </a:solidFill>
              </a:rPr>
              <a:t>授權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pPr lvl="1"/>
            <a:r>
              <a:rPr lang="en-US" altLang="zh-TW" dirty="0" smtClean="0"/>
              <a:t>Body – </a:t>
            </a:r>
            <a:r>
              <a:rPr lang="zh-TW" altLang="en-US" dirty="0" smtClean="0"/>
              <a:t>包含主要</a:t>
            </a:r>
            <a:r>
              <a:rPr lang="zh-TW" altLang="en-US" dirty="0"/>
              <a:t>想</a:t>
            </a:r>
            <a:r>
              <a:rPr lang="zh-TW" altLang="en-US" dirty="0" smtClean="0"/>
              <a:t>傳遞的</a:t>
            </a:r>
            <a:r>
              <a:rPr lang="zh-TW" altLang="en-US" dirty="0" smtClean="0">
                <a:solidFill>
                  <a:srgbClr val="C00000"/>
                </a:solidFill>
              </a:rPr>
              <a:t>資料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zh-TW" altLang="en-US" dirty="0" smtClean="0"/>
              <a:t>除了</a:t>
            </a:r>
            <a:r>
              <a:rPr lang="en-US" altLang="zh-TW" dirty="0" smtClean="0"/>
              <a:t>GET</a:t>
            </a:r>
            <a:r>
              <a:rPr lang="zh-TW" altLang="en-US" dirty="0" smtClean="0"/>
              <a:t>不需要有</a:t>
            </a:r>
            <a:r>
              <a:rPr lang="en-US" altLang="zh-TW" dirty="0" smtClean="0"/>
              <a:t>body</a:t>
            </a:r>
            <a:r>
              <a:rPr lang="zh-TW" altLang="en-US" dirty="0" smtClean="0"/>
              <a:t>之外，其餘三種動作皆需要有</a:t>
            </a:r>
            <a:r>
              <a:rPr lang="en-US" altLang="zh-TW" dirty="0" smtClean="0"/>
              <a:t>body</a:t>
            </a:r>
          </a:p>
          <a:p>
            <a:r>
              <a:rPr lang="en-US" altLang="zh-TW" dirty="0" smtClean="0"/>
              <a:t>Body</a:t>
            </a:r>
            <a:r>
              <a:rPr lang="zh-TW" altLang="en-US" dirty="0" smtClean="0"/>
              <a:t>通常都是以</a:t>
            </a:r>
            <a:r>
              <a:rPr lang="en-US" altLang="zh-TW" dirty="0" smtClean="0">
                <a:solidFill>
                  <a:srgbClr val="C00000"/>
                </a:solidFill>
              </a:rPr>
              <a:t>JSON</a:t>
            </a:r>
            <a:r>
              <a:rPr lang="zh-TW" altLang="en-US" dirty="0" smtClean="0"/>
              <a:t>格式</a:t>
            </a:r>
            <a:r>
              <a:rPr lang="zh-TW" altLang="en-US" dirty="0" smtClean="0"/>
              <a:t>呈現 </a:t>
            </a:r>
            <a:r>
              <a:rPr lang="en-US" altLang="zh-TW" dirty="0" smtClean="0"/>
              <a:t>(</a:t>
            </a:r>
            <a:r>
              <a:rPr lang="zh-TW" altLang="en-US" dirty="0" smtClean="0"/>
              <a:t>偶爾也會有</a:t>
            </a:r>
            <a:r>
              <a:rPr lang="en-US" altLang="zh-TW" dirty="0" smtClean="0"/>
              <a:t>XML</a:t>
            </a:r>
            <a:r>
              <a:rPr lang="zh-TW" altLang="en-US" dirty="0" smtClean="0"/>
              <a:t>格式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6" name="group_header" hidden="1"/>
          <p:cNvGrpSpPr/>
          <p:nvPr/>
        </p:nvGrpSpPr>
        <p:grpSpPr>
          <a:xfrm>
            <a:off x="6766412" y="213411"/>
            <a:ext cx="5086923" cy="6262241"/>
            <a:chOff x="6766412" y="213411"/>
            <a:chExt cx="5086923" cy="6262241"/>
          </a:xfrm>
        </p:grpSpPr>
        <p:pic>
          <p:nvPicPr>
            <p:cNvPr id="4" name="pic_header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6412" y="213411"/>
              <a:ext cx="5086923" cy="626224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5" name="矩形 4"/>
            <p:cNvSpPr/>
            <p:nvPr/>
          </p:nvSpPr>
          <p:spPr>
            <a:xfrm>
              <a:off x="6766412" y="864108"/>
              <a:ext cx="1358413" cy="355092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8" name="pic_body" hidden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411" y="2139191"/>
            <a:ext cx="6122924" cy="257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2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JSON?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3295" y="1690687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JSON (</a:t>
            </a:r>
            <a:r>
              <a:rPr lang="en-US" altLang="zh-TW" b="1" dirty="0" smtClean="0"/>
              <a:t>J</a:t>
            </a:r>
            <a:r>
              <a:rPr lang="en-US" altLang="zh-TW" dirty="0" smtClean="0"/>
              <a:t>ava</a:t>
            </a:r>
            <a:r>
              <a:rPr lang="en-US" altLang="zh-TW" b="1" dirty="0" smtClean="0"/>
              <a:t>S</a:t>
            </a:r>
            <a:r>
              <a:rPr lang="en-US" altLang="zh-TW" dirty="0" smtClean="0"/>
              <a:t>cript </a:t>
            </a:r>
            <a:r>
              <a:rPr lang="en-US" altLang="zh-TW" b="1" dirty="0" smtClean="0"/>
              <a:t>O</a:t>
            </a:r>
            <a:r>
              <a:rPr lang="en-US" altLang="zh-TW" dirty="0" smtClean="0"/>
              <a:t>bject </a:t>
            </a:r>
            <a:r>
              <a:rPr lang="en-US" altLang="zh-TW" b="1" dirty="0" smtClean="0"/>
              <a:t>N</a:t>
            </a:r>
            <a:r>
              <a:rPr lang="en-US" altLang="zh-TW" dirty="0" smtClean="0"/>
              <a:t>otation)</a:t>
            </a:r>
            <a:r>
              <a:rPr lang="zh-TW" altLang="en-US" dirty="0" smtClean="0"/>
              <a:t>是一種資料表示的格式</a:t>
            </a:r>
            <a:endParaRPr lang="en-US" altLang="zh-TW" dirty="0" smtClean="0"/>
          </a:p>
          <a:p>
            <a:r>
              <a:rPr lang="zh-TW" altLang="en-US" dirty="0" smtClean="0"/>
              <a:t>大概分為三種概念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Object</a:t>
            </a:r>
            <a:r>
              <a:rPr lang="zh-TW" altLang="en-US" dirty="0" smtClean="0"/>
              <a:t>：</a:t>
            </a:r>
            <a:r>
              <a:rPr lang="en-US" altLang="zh-TW" dirty="0" smtClean="0"/>
              <a:t> </a:t>
            </a:r>
            <a:r>
              <a:rPr lang="zh-TW" altLang="en-US" dirty="0" smtClean="0"/>
              <a:t>以</a:t>
            </a:r>
            <a:r>
              <a:rPr lang="en-US" altLang="zh-TW" dirty="0" smtClean="0"/>
              <a:t>{</a:t>
            </a:r>
            <a:r>
              <a:rPr lang="zh-TW" altLang="en-US" dirty="0" smtClean="0"/>
              <a:t>開始、</a:t>
            </a:r>
            <a:r>
              <a:rPr lang="en-US" altLang="zh-TW" dirty="0" smtClean="0"/>
              <a:t>}</a:t>
            </a:r>
            <a:r>
              <a:rPr lang="zh-TW" altLang="en-US" dirty="0" smtClean="0"/>
              <a:t>結束表示一個物件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Array</a:t>
            </a:r>
            <a:r>
              <a:rPr lang="zh-TW" altLang="en-US" dirty="0" smtClean="0"/>
              <a:t>：以</a:t>
            </a:r>
            <a:r>
              <a:rPr lang="en-US" altLang="zh-TW" dirty="0" smtClean="0"/>
              <a:t>[</a:t>
            </a:r>
            <a:r>
              <a:rPr lang="zh-TW" altLang="en-US" dirty="0" smtClean="0"/>
              <a:t>開始、</a:t>
            </a:r>
            <a:r>
              <a:rPr lang="en-US" altLang="zh-TW" dirty="0" smtClean="0"/>
              <a:t>]</a:t>
            </a:r>
            <a:r>
              <a:rPr lang="zh-TW" altLang="en-US" dirty="0" smtClean="0"/>
              <a:t>結束表示一個陣列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Name value collection</a:t>
            </a:r>
            <a:r>
              <a:rPr lang="zh-TW" altLang="en-US" dirty="0" smtClean="0"/>
              <a:t>：以</a:t>
            </a:r>
            <a:r>
              <a:rPr lang="en-US" altLang="zh-TW" dirty="0" smtClean="0"/>
              <a:t>name: value</a:t>
            </a:r>
            <a:r>
              <a:rPr lang="zh-TW" altLang="en-US" dirty="0" smtClean="0"/>
              <a:t>的形式表示一組值</a:t>
            </a:r>
            <a:endParaRPr lang="en-US" altLang="zh-TW" dirty="0" smtClean="0"/>
          </a:p>
          <a:p>
            <a:r>
              <a:rPr lang="en-US" altLang="zh-TW" dirty="0" smtClean="0"/>
              <a:t>Value</a:t>
            </a:r>
            <a:r>
              <a:rPr lang="zh-TW" altLang="en-US" dirty="0" smtClean="0"/>
              <a:t>可以是</a:t>
            </a:r>
            <a:r>
              <a:rPr lang="en-US" altLang="zh-TW" dirty="0" smtClean="0"/>
              <a:t>string</a:t>
            </a:r>
            <a:r>
              <a:rPr lang="zh-TW" altLang="en-US" dirty="0" smtClean="0"/>
              <a:t>、</a:t>
            </a:r>
            <a:r>
              <a:rPr lang="en-US" altLang="zh-TW" dirty="0" smtClean="0"/>
              <a:t>number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bool</a:t>
            </a:r>
            <a:r>
              <a:rPr lang="zh-TW" altLang="en-US" dirty="0" smtClean="0"/>
              <a:t>三種型態</a:t>
            </a:r>
            <a:endParaRPr lang="en-US" altLang="zh-TW" dirty="0" smtClean="0"/>
          </a:p>
        </p:txBody>
      </p:sp>
      <p:pic>
        <p:nvPicPr>
          <p:cNvPr id="5" name="pic_body"/>
          <p:cNvPicPr>
            <a:picLocks noChangeAspect="1"/>
          </p:cNvPicPr>
          <p:nvPr/>
        </p:nvPicPr>
        <p:blipFill rotWithShape="1">
          <a:blip r:embed="rId2"/>
          <a:srcRect l="15770" t="6936" r="9305" b="27337"/>
          <a:stretch/>
        </p:blipFill>
        <p:spPr>
          <a:xfrm>
            <a:off x="9396661" y="959189"/>
            <a:ext cx="2719138" cy="1001374"/>
          </a:xfrm>
          <a:prstGeom prst="rect">
            <a:avLst/>
          </a:prstGeom>
        </p:spPr>
      </p:pic>
      <p:pic>
        <p:nvPicPr>
          <p:cNvPr id="4" name="pic_json"/>
          <p:cNvPicPr>
            <a:picLocks noChangeAspect="1"/>
          </p:cNvPicPr>
          <p:nvPr/>
        </p:nvPicPr>
        <p:blipFill rotWithShape="1">
          <a:blip r:embed="rId3"/>
          <a:srcRect l="10531" t="2488" r="7692" b="7496"/>
          <a:stretch/>
        </p:blipFill>
        <p:spPr>
          <a:xfrm>
            <a:off x="9320462" y="2253080"/>
            <a:ext cx="2871537" cy="349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8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 </a:t>
            </a:r>
            <a:r>
              <a:rPr lang="en-US" altLang="zh-TW" dirty="0" smtClean="0"/>
              <a:t>– REST API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2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Tutorial – restdb.io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0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restdb.io</a:t>
            </a:r>
            <a:r>
              <a:rPr lang="en-US" altLang="zh-TW" dirty="0"/>
              <a:t>?</a:t>
            </a:r>
            <a:endParaRPr 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提供簡單</a:t>
            </a:r>
            <a:r>
              <a:rPr lang="en-US" altLang="zh-TW" dirty="0" smtClean="0"/>
              <a:t>REST API</a:t>
            </a:r>
            <a:r>
              <a:rPr lang="zh-TW" altLang="en-US" dirty="0" smtClean="0"/>
              <a:t>的資料庫</a:t>
            </a:r>
            <a:endParaRPr lang="en-US" altLang="zh-TW" dirty="0" smtClean="0"/>
          </a:p>
          <a:p>
            <a:r>
              <a:rPr lang="zh-TW" altLang="en-US" dirty="0" smtClean="0"/>
              <a:t>支援不同權限管制</a:t>
            </a:r>
            <a:endParaRPr lang="en-US" altLang="zh-TW" dirty="0" smtClean="0"/>
          </a:p>
          <a:p>
            <a:r>
              <a:rPr lang="zh-TW" altLang="en-US" dirty="0" smtClean="0"/>
              <a:t>支援在上面架設網站</a:t>
            </a:r>
            <a:endParaRPr 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5759115" y="2342147"/>
            <a:ext cx="5813661" cy="3584909"/>
            <a:chOff x="1188137" y="1532021"/>
            <a:chExt cx="9976148" cy="6151646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8137" y="1532021"/>
              <a:ext cx="9976148" cy="6151646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847221" y="1597736"/>
              <a:ext cx="1387642" cy="13635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895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</TotalTime>
  <Words>503</Words>
  <Application>Microsoft Office PowerPoint</Application>
  <PresentationFormat>寬螢幕</PresentationFormat>
  <Paragraphs>88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5" baseType="lpstr">
      <vt:lpstr>新細明體</vt:lpstr>
      <vt:lpstr>Arial</vt:lpstr>
      <vt:lpstr>Calibri</vt:lpstr>
      <vt:lpstr>Calibri Light</vt:lpstr>
      <vt:lpstr>Consolas</vt:lpstr>
      <vt:lpstr>Wingdings</vt:lpstr>
      <vt:lpstr>Office 佈景主題</vt:lpstr>
      <vt:lpstr>Lab 10 -  Cloud Platform</vt:lpstr>
      <vt:lpstr>Abstract</vt:lpstr>
      <vt:lpstr>REST API Introduction</vt:lpstr>
      <vt:lpstr>What is REST?</vt:lpstr>
      <vt:lpstr>What is REST?</vt:lpstr>
      <vt:lpstr>JSON?</vt:lpstr>
      <vt:lpstr>Demo – REST API</vt:lpstr>
      <vt:lpstr>Tutorial – restdb.io</vt:lpstr>
      <vt:lpstr>What is restdb.io?</vt:lpstr>
      <vt:lpstr>Sign up</vt:lpstr>
      <vt:lpstr>Create Database</vt:lpstr>
      <vt:lpstr>Enter Database</vt:lpstr>
      <vt:lpstr>Enter Developer Mode</vt:lpstr>
      <vt:lpstr>Get API key</vt:lpstr>
      <vt:lpstr>Create Table (Collection)</vt:lpstr>
      <vt:lpstr>Add Column (Field)</vt:lpstr>
      <vt:lpstr>Happy Coding Time</vt:lpstr>
      <vt:lpstr>But wait, before we start</vt:lpstr>
      <vt:lpstr>Developer Tool</vt:lpstr>
      <vt:lpstr>GET Request</vt:lpstr>
      <vt:lpstr>POST Request</vt:lpstr>
      <vt:lpstr>Python Example</vt:lpstr>
      <vt:lpstr>Python library</vt:lpstr>
      <vt:lpstr>Example – get data</vt:lpstr>
      <vt:lpstr>Requirements</vt:lpstr>
      <vt:lpstr>Lab10-1</vt:lpstr>
      <vt:lpstr>Lab10-2</vt:lpstr>
      <vt:lpstr>Lab10-3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 Tutorial</dc:title>
  <dc:creator>Yen-Lin Liu</dc:creator>
  <cp:lastModifiedBy>Yen-Lin Liu</cp:lastModifiedBy>
  <cp:revision>59</cp:revision>
  <dcterms:created xsi:type="dcterms:W3CDTF">2017-02-06T10:51:37Z</dcterms:created>
  <dcterms:modified xsi:type="dcterms:W3CDTF">2017-05-18T18:35:42Z</dcterms:modified>
</cp:coreProperties>
</file>