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87" r:id="rId5"/>
    <p:sldId id="298" r:id="rId6"/>
    <p:sldId id="300" r:id="rId7"/>
    <p:sldId id="299" r:id="rId8"/>
    <p:sldId id="301" r:id="rId9"/>
    <p:sldId id="302" r:id="rId10"/>
    <p:sldId id="304" r:id="rId11"/>
    <p:sldId id="303" r:id="rId12"/>
    <p:sldId id="305" r:id="rId13"/>
    <p:sldId id="283" r:id="rId14"/>
    <p:sldId id="306" r:id="rId15"/>
    <p:sldId id="307" r:id="rId16"/>
    <p:sldId id="308" r:id="rId17"/>
    <p:sldId id="309" r:id="rId18"/>
    <p:sldId id="310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6977" autoAdjust="0"/>
  </p:normalViewPr>
  <p:slideViewPr>
    <p:cSldViewPr>
      <p:cViewPr varScale="1">
        <p:scale>
          <a:sx n="72" d="100"/>
          <a:sy n="72" d="100"/>
        </p:scale>
        <p:origin x="270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____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Уровень случайности</c:v>
                </c:pt>
              </c:strCache>
            </c:strRef>
          </c:tx>
          <c:invertIfNegative val="0"/>
          <c:cat>
            <c:strRef>
              <c:f>Sheet1!$A$2:$A$4</c:f>
              <c:strCache>
                <c:ptCount val="3"/>
                <c:pt idx="0">
                  <c:v>Низкая энтропия</c:v>
                </c:pt>
                <c:pt idx="1">
                  <c:v>Средняя энтропия</c:v>
                </c:pt>
                <c:pt idx="2">
                  <c:v>Высокая энтропия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50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F1-4A4F-A726-D3A5DC786E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0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A4CCB-2AB7-4470-8669-B08666E49AEC}" type="datetimeFigureOut">
              <a:rPr lang="ru-RU" smtClean="0"/>
              <a:pPr/>
              <a:t>08.10.2025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AC31F-0D34-4ACC-A799-447BDFD53FC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Энтропия — это фундаментальное понятие, пришедшее из теории информации.</a:t>
            </a:r>
          </a:p>
          <a:p>
            <a:br>
              <a:rPr lang="ru-RU" dirty="0"/>
            </a:br>
            <a:r>
              <a:rPr lang="ru-RU" dirty="0"/>
              <a:t>В криптографии под энтропией понимается степень неопределённости или случайности данных.</a:t>
            </a:r>
            <a:br>
              <a:rPr lang="ru-RU" dirty="0"/>
            </a:br>
            <a:r>
              <a:rPr lang="ru-RU" dirty="0"/>
              <a:t>Чем выше энтропия, тем труднее предсказать значение — например, какой ключ, соль или вектор инициализации будет сгенерирован.</a:t>
            </a:r>
          </a:p>
          <a:p>
            <a:r>
              <a:rPr lang="ru-RU" dirty="0"/>
              <a:t>Если энтропия низкая, это значит, что значения формируются по шаблону, и злоумышленник может воспроизвести генерацию ключа или предсказать последовательность.</a:t>
            </a:r>
          </a:p>
          <a:p>
            <a:endParaRPr lang="ru-RU" dirty="0"/>
          </a:p>
          <a:p>
            <a:r>
              <a:rPr lang="en-US" dirty="0" err="1"/>
              <a:t>Э</a:t>
            </a:r>
            <a:r>
              <a:rPr lang="ru-RU" dirty="0" err="1"/>
              <a:t>нтропия</a:t>
            </a:r>
            <a:r>
              <a:rPr lang="ru-RU" dirty="0"/>
              <a:t> — это не просто «случайность ради случайности». Это источник безопасности, на котором держится вся криптографическая стойкость систем.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09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Без достаточного уровня энтропии любые криптографические механизмы становятся уязвимыми.</a:t>
            </a:r>
            <a:br>
              <a:rPr lang="ru-RU" dirty="0"/>
            </a:br>
            <a:r>
              <a:rPr lang="ru-RU" dirty="0"/>
              <a:t>Даже если используется идеальный алгоритм — например, </a:t>
            </a:r>
            <a:r>
              <a:rPr lang="en" dirty="0"/>
              <a:t>AES </a:t>
            </a:r>
            <a:r>
              <a:rPr lang="ru-RU" dirty="0"/>
              <a:t>или </a:t>
            </a:r>
            <a:r>
              <a:rPr lang="en" dirty="0"/>
              <a:t>RSA — </a:t>
            </a:r>
            <a:r>
              <a:rPr lang="ru-RU" dirty="0"/>
              <a:t>слабый источник случайности делает систему полностью небезопасной.</a:t>
            </a:r>
          </a:p>
          <a:p>
            <a:endParaRPr lang="ru-RU" dirty="0"/>
          </a:p>
          <a:p>
            <a:r>
              <a:rPr lang="ru-RU" dirty="0"/>
              <a:t>Для криптографических генераторов (</a:t>
            </a:r>
            <a:r>
              <a:rPr lang="en" dirty="0"/>
              <a:t>CSPRNG) </a:t>
            </a:r>
            <a:r>
              <a:rPr lang="ru-RU" dirty="0"/>
              <a:t>важно, чтобы начальное зерно, или </a:t>
            </a:r>
            <a:r>
              <a:rPr lang="en" dirty="0"/>
              <a:t>seed, </a:t>
            </a:r>
            <a:r>
              <a:rPr lang="ru-RU" dirty="0"/>
              <a:t>имело максимальную непредсказуемость.</a:t>
            </a:r>
            <a:br>
              <a:rPr lang="ru-RU" dirty="0"/>
            </a:br>
            <a:r>
              <a:rPr lang="ru-RU" dirty="0"/>
              <a:t>Если этот </a:t>
            </a:r>
            <a:r>
              <a:rPr lang="en" dirty="0"/>
              <a:t>seed </a:t>
            </a:r>
            <a:r>
              <a:rPr lang="ru-RU" dirty="0"/>
              <a:t>предсказуем, злоумышленник сможет воспроизвести всю последовательность ключей, токенов или цифровых подписей.</a:t>
            </a:r>
          </a:p>
          <a:p>
            <a:endParaRPr lang="ru-RU" dirty="0"/>
          </a:p>
          <a:p>
            <a:r>
              <a:rPr lang="ru-RU" dirty="0"/>
              <a:t>Пример — случай, когда системы использовали текущее время как </a:t>
            </a:r>
            <a:r>
              <a:rPr lang="en" dirty="0"/>
              <a:t>seed. </a:t>
            </a:r>
            <a:r>
              <a:rPr lang="ru-RU" dirty="0"/>
              <a:t>В результате ключи были предсказуемыми, и атака перебором по времени легко раскрывала секретные данные.</a:t>
            </a:r>
          </a:p>
          <a:p>
            <a:r>
              <a:rPr lang="ru-RU" dirty="0"/>
              <a:t>Таким образом, энтропия — это первый барьер между криптостойкостью и компрометацией данных.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03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Современные операционные системы используют множество физических и поведенческих источников энтропии.</a:t>
            </a:r>
          </a:p>
          <a:p>
            <a:r>
              <a:rPr lang="ru-RU" dirty="0"/>
              <a:t>Это, например: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интервалы между нажатиями клавиш;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движения курсора мыши;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шум оборудования — тепловой, электрический, квантовый;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сетевые задержки или микроколебания системного таймера.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Всё это непредсказуемо и потому используется для наполнения так называемого энтропийного пула.</a:t>
            </a:r>
            <a:br>
              <a:rPr lang="ru-RU" dirty="0"/>
            </a:br>
            <a:r>
              <a:rPr lang="ru-RU" dirty="0"/>
              <a:t>В </a:t>
            </a:r>
            <a:r>
              <a:rPr lang="en" dirty="0"/>
              <a:t>Linux </a:t>
            </a:r>
            <a:r>
              <a:rPr lang="ru-RU" dirty="0"/>
              <a:t>это файл /</a:t>
            </a:r>
            <a:r>
              <a:rPr lang="en" dirty="0"/>
              <a:t>dev/random, </a:t>
            </a:r>
            <a:r>
              <a:rPr lang="ru-RU" dirty="0"/>
              <a:t>из которого </a:t>
            </a:r>
            <a:r>
              <a:rPr lang="en" dirty="0"/>
              <a:t>CSPRNG </a:t>
            </a:r>
            <a:r>
              <a:rPr lang="ru-RU" dirty="0"/>
              <a:t>берут «сырые» случайные данные.</a:t>
            </a:r>
          </a:p>
          <a:p>
            <a:r>
              <a:rPr lang="ru-RU" dirty="0"/>
              <a:t>Чем больше система работает и взаимодействует с пользователем или внешней средой, тем выше качество и насыщенность этого пула энтропии.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785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графике показано, как различаются системы с разным уровнем энтропии.</a:t>
            </a:r>
          </a:p>
          <a:p>
            <a:endParaRPr lang="ru-RU" dirty="0"/>
          </a:p>
          <a:p>
            <a:r>
              <a:rPr lang="ru-RU" dirty="0"/>
              <a:t>При </a:t>
            </a:r>
            <a:r>
              <a:rPr lang="ru-RU" b="1" dirty="0"/>
              <a:t>низкой энтропии</a:t>
            </a:r>
            <a:r>
              <a:rPr lang="ru-RU" dirty="0"/>
              <a:t> значения слабо изменяются — последовательность можно предсказать или воспроизвести.</a:t>
            </a:r>
            <a:br>
              <a:rPr lang="ru-RU" dirty="0"/>
            </a:br>
            <a:r>
              <a:rPr lang="ru-RU" dirty="0"/>
              <a:t>Это характерно для плохих генераторов случайных чисел или при инициализации фиксированным </a:t>
            </a:r>
            <a:r>
              <a:rPr lang="en" dirty="0"/>
              <a:t>seed’</a:t>
            </a:r>
            <a:r>
              <a:rPr lang="ru-RU" dirty="0"/>
              <a:t>ом.</a:t>
            </a:r>
          </a:p>
          <a:p>
            <a:r>
              <a:rPr lang="ru-RU" b="1" dirty="0"/>
              <a:t>Средняя энтропия</a:t>
            </a:r>
            <a:r>
              <a:rPr lang="ru-RU" dirty="0"/>
              <a:t> уже даёт более разнообразные результаты, но всё ещё может содержать закономерности.</a:t>
            </a:r>
          </a:p>
          <a:p>
            <a:r>
              <a:rPr lang="ru-RU" b="1" dirty="0"/>
              <a:t>Высокая энтропия</a:t>
            </a:r>
            <a:r>
              <a:rPr lang="ru-RU" dirty="0"/>
              <a:t> означает, что последовательность полностью непредсказуема — это то, что необходимо для криптографии.</a:t>
            </a:r>
          </a:p>
          <a:p>
            <a:endParaRPr lang="ru-RU" dirty="0"/>
          </a:p>
          <a:p>
            <a:r>
              <a:rPr lang="ru-RU" dirty="0"/>
              <a:t>Именно высокая энтропия обеспечивает уникальность ключей и невозможность повторного воспроизведения случайных параметров.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377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Подводя итог: даже самые надёжные алгоритмы шифрования не имеют смысла без надёжного источника случайности.</a:t>
            </a:r>
          </a:p>
          <a:p>
            <a:r>
              <a:rPr lang="ru-RU" dirty="0"/>
              <a:t>При генерации ключей или цифровых подписей нужно всегда убедиться, что система обладает достаточным уровнем энтропии.</a:t>
            </a:r>
          </a:p>
          <a:p>
            <a:br>
              <a:rPr lang="ru-RU" dirty="0"/>
            </a:br>
            <a:r>
              <a:rPr lang="ru-RU" dirty="0"/>
              <a:t>Для этого: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используйте </a:t>
            </a:r>
            <a:r>
              <a:rPr lang="ru-RU" dirty="0" err="1"/>
              <a:t>криптографически</a:t>
            </a:r>
            <a:r>
              <a:rPr lang="ru-RU" dirty="0"/>
              <a:t> стойкие генераторы, такие как </a:t>
            </a:r>
            <a:r>
              <a:rPr lang="en" dirty="0"/>
              <a:t>secrets </a:t>
            </a:r>
            <a:r>
              <a:rPr lang="ru-RU" dirty="0"/>
              <a:t>или </a:t>
            </a:r>
            <a:r>
              <a:rPr lang="en" dirty="0" err="1"/>
              <a:t>os.urandom</a:t>
            </a:r>
            <a:r>
              <a:rPr lang="en" dirty="0"/>
              <a:t> </a:t>
            </a:r>
            <a:r>
              <a:rPr lang="ru-RU" dirty="0"/>
              <a:t>в </a:t>
            </a:r>
            <a:r>
              <a:rPr lang="en" dirty="0"/>
              <a:t>Python;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не применяйте стандартные </a:t>
            </a:r>
            <a:r>
              <a:rPr lang="en" dirty="0"/>
              <a:t>random() </a:t>
            </a:r>
            <a:r>
              <a:rPr lang="ru-RU" dirty="0"/>
              <a:t>или </a:t>
            </a:r>
            <a:r>
              <a:rPr lang="en" dirty="0" err="1"/>
              <a:t>Math.random</a:t>
            </a:r>
            <a:r>
              <a:rPr lang="en" dirty="0"/>
              <a:t>() </a:t>
            </a:r>
            <a:r>
              <a:rPr lang="ru-RU" dirty="0"/>
              <a:t>для </a:t>
            </a:r>
            <a:r>
              <a:rPr lang="ru-RU" dirty="0" err="1"/>
              <a:t>криптозадач</a:t>
            </a:r>
            <a:r>
              <a:rPr lang="ru-RU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проверяйте энтропийный пул, особенно в контейнерах и виртуальных машинах, где его может не хватать.</a:t>
            </a:r>
          </a:p>
          <a:p>
            <a:endParaRPr lang="ru-RU" dirty="0"/>
          </a:p>
          <a:p>
            <a:r>
              <a:rPr lang="ru-RU" dirty="0"/>
              <a:t>В криптографии энтропия — это буквально доверие.</a:t>
            </a:r>
            <a:br>
              <a:rPr lang="ru-RU" dirty="0"/>
            </a:br>
            <a:r>
              <a:rPr lang="ru-RU" dirty="0"/>
              <a:t>Без неё вся система становится предсказуемой и, следовательно, взламываемой.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8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08.10.2025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08.10.2025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08.10.2025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08.10.2025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08.10.2025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pPr/>
              <a:t>08.10.2025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95CAD-60CC-4524-AF44-06665E924DBE}" type="datetimeFigureOut">
              <a:rPr lang="ru-RU" smtClean="0"/>
              <a:pPr/>
              <a:t>08.10.2025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C1301-DE66-4CDA-81DE-A914792F0A6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836713"/>
            <a:ext cx="7772400" cy="1656184"/>
          </a:xfrm>
        </p:spPr>
        <p:txBody>
          <a:bodyPr>
            <a:normAutofit/>
          </a:bodyPr>
          <a:lstStyle/>
          <a:p>
            <a:r>
              <a:rPr lang="ru-RU" sz="3200" b="1" dirty="0"/>
              <a:t>Реализация криптографических алгоритмов в ИС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2060848"/>
            <a:ext cx="6984776" cy="3096344"/>
          </a:xfrm>
        </p:spPr>
        <p:txBody>
          <a:bodyPr>
            <a:normAutofit fontScale="85000" lnSpcReduction="10000"/>
          </a:bodyPr>
          <a:lstStyle/>
          <a:p>
            <a:endParaRPr lang="ru-RU" b="1" dirty="0">
              <a:solidFill>
                <a:schemeClr val="tx1"/>
              </a:solidFill>
            </a:endParaRPr>
          </a:p>
          <a:p>
            <a:r>
              <a:rPr lang="ru-RU" sz="4500" b="1" dirty="0">
                <a:solidFill>
                  <a:srgbClr val="FF0000"/>
                </a:solidFill>
              </a:rPr>
              <a:t>Лекция </a:t>
            </a:r>
            <a:r>
              <a:rPr lang="en-US" sz="4500" b="1" dirty="0">
                <a:solidFill>
                  <a:srgbClr val="FF0000"/>
                </a:solidFill>
              </a:rPr>
              <a:t>3</a:t>
            </a:r>
            <a:br>
              <a:rPr lang="ru-RU" sz="4500" dirty="0">
                <a:solidFill>
                  <a:srgbClr val="FF0000"/>
                </a:solidFill>
              </a:rPr>
            </a:br>
            <a:r>
              <a:rPr lang="ru-RU" sz="4500" b="1" dirty="0">
                <a:solidFill>
                  <a:srgbClr val="FF0000"/>
                </a:solidFill>
              </a:rPr>
              <a:t>Генерация случайных и псевдослучайных чисел (CSPRNG). Важность энтропии.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ru-RU" b="1" dirty="0">
                <a:latin typeface="Times New Roman" pitchFamily="18" charset="0"/>
                <a:cs typeface="Times New Roman" pitchFamily="18" charset="0"/>
              </a:rPr>
              <a:t>CSPRNG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Cryptographically Secure Pseudorandom Number Generator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indent="447675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Cryptographically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Secure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Pseudo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random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indent="447675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random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Number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Generator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Генерация псевдослучайных чисел</a:t>
            </a:r>
            <a:endParaRPr lang="ru-RU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Генерация псевдослучайных чисел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692696"/>
            <a:ext cx="813690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 июне 2025 года учёные из Университета Колорадо 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Боулдере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представили прорывную технологию генерации случайных чисел, устойчивых к подделке. Система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CURBy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Colorado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University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Randomness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Beacon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объединяет квантовую запутанность и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блокчейн-подобные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цепочки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хешей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обеспечивая беспрецедентную защиту от манипуляций.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Генерация псевдослучайных чисел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9552" y="1052736"/>
            <a:ext cx="8136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6088"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работа с генераторами случайных и псевдослучайных чисел организована через несколько модулей, каждый из которых имеет свою специфику и область применения:</a:t>
            </a:r>
          </a:p>
          <a:p>
            <a:pPr indent="446088" algn="just">
              <a:buAutoNum type="arabicPeriod"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Модуль 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– основной для псевдослучайных чисел</a:t>
            </a:r>
          </a:p>
          <a:p>
            <a:pPr indent="446088" algn="just">
              <a:buFontTx/>
              <a:buAutoNum type="arabicPeriod"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Модуль 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secrets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  – для криптографических задач</a:t>
            </a:r>
          </a:p>
          <a:p>
            <a:pPr indent="446088" algn="just">
              <a:buFontTx/>
              <a:buAutoNum type="arabicPeriod"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Модуль 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  – низкоуровневый доступ к энтропии</a:t>
            </a:r>
          </a:p>
          <a:p>
            <a:pPr indent="446088" algn="just">
              <a:buFontTx/>
              <a:buAutoNum type="arabicPeriod"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Модуль </a:t>
            </a:r>
            <a:r>
              <a:rPr lang="ru-RU" sz="2800" b="1" dirty="0" err="1">
                <a:latin typeface="Times New Roman" pitchFamily="18" charset="0"/>
                <a:cs typeface="Times New Roman" pitchFamily="18" charset="0"/>
              </a:rPr>
              <a:t>numpy.random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  – для научных вычислений</a:t>
            </a:r>
            <a:endParaRPr lang="ru-RU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3429000"/>
            <a:ext cx="8229600" cy="1828800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. Важность энтропии </a:t>
            </a:r>
          </a:p>
          <a:p>
            <a:pPr marL="514350" indent="-514350" algn="just">
              <a:buNone/>
            </a:pPr>
            <a:endParaRPr lang="ru-RU" b="1" dirty="0"/>
          </a:p>
          <a:p>
            <a:pPr marL="514350" indent="-514350" algn="just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2808312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Лекция </a:t>
            </a:r>
            <a:r>
              <a:rPr lang="en-US" sz="3200" b="1" dirty="0">
                <a:solidFill>
                  <a:srgbClr val="FF0000"/>
                </a:solidFill>
              </a:rPr>
              <a:t>3</a:t>
            </a:r>
            <a:br>
              <a:rPr lang="ru-RU" sz="3200" dirty="0">
                <a:solidFill>
                  <a:srgbClr val="FF0000"/>
                </a:solidFill>
              </a:rPr>
            </a:br>
            <a:r>
              <a:rPr lang="ru-RU" sz="3200" b="1" dirty="0">
                <a:solidFill>
                  <a:srgbClr val="FF0000"/>
                </a:solidFill>
              </a:rPr>
              <a:t>Генерация случайных и псевдослучайных чисел (CSPRNG). Важность энтропии.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sz="2800" dirty="0" err="1">
                <a:latin typeface="Times New Roman" pitchFamily="18" charset="0"/>
                <a:cs typeface="Times New Roman" pitchFamily="18" charset="0"/>
              </a:rPr>
              <a:t>Энтропия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мера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неопределённости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случайности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в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системе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В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криптографии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она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отражает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степень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непредсказуемости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данных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используемых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при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генерации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ключей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векторов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инициализации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и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соли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441789C-8B21-A57C-4D10-F450AD8EB4F7}"/>
              </a:ext>
            </a:extLst>
          </p:cNvPr>
          <p:cNvSpPr txBox="1">
            <a:spLocks/>
          </p:cNvSpPr>
          <p:nvPr/>
        </p:nvSpPr>
        <p:spPr>
          <a:xfrm>
            <a:off x="457200" y="5861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2. Важность энтропии</a:t>
            </a:r>
            <a:endParaRPr lang="ru-RU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800" dirty="0" err="1">
                <a:latin typeface="Times New Roman" pitchFamily="18" charset="0"/>
                <a:cs typeface="Times New Roman" pitchFamily="18" charset="0"/>
              </a:rPr>
              <a:t>Качество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ключей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напрямую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зависит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от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источника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случайности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sz="2800" dirty="0" err="1">
                <a:latin typeface="Times New Roman" pitchFamily="18" charset="0"/>
                <a:cs typeface="Times New Roman" pitchFamily="18" charset="0"/>
              </a:rPr>
              <a:t>Без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достаточной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энтропии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злоумышленник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может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предсказать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генерацию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ключей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sz="2800" dirty="0">
                <a:latin typeface="Times New Roman" pitchFamily="18" charset="0"/>
                <a:cs typeface="Times New Roman" pitchFamily="18" charset="0"/>
              </a:rPr>
              <a:t>CSPRNG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требует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высокоэнтропийного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начального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зерна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(seed).</a:t>
            </a:r>
          </a:p>
          <a:p>
            <a:pPr algn="just"/>
            <a:r>
              <a:rPr sz="2800" dirty="0" err="1">
                <a:latin typeface="Times New Roman" pitchFamily="18" charset="0"/>
                <a:cs typeface="Times New Roman" pitchFamily="18" charset="0"/>
              </a:rPr>
              <a:t>Низкая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энтропия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делает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систему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уязвимой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к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атакам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восстановления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состояния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генератора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0B27DA5-F31E-9E1B-DE8E-A607DD020D3C}"/>
              </a:ext>
            </a:extLst>
          </p:cNvPr>
          <p:cNvSpPr txBox="1">
            <a:spLocks/>
          </p:cNvSpPr>
          <p:nvPr/>
        </p:nvSpPr>
        <p:spPr>
          <a:xfrm>
            <a:off x="457200" y="5861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2. Важность энтропии</a:t>
            </a:r>
            <a:endParaRPr lang="ru-RU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Примеры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физических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источников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энтропии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Интервалы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между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нажатиями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клавиш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мыши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Тепловой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шум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квантовые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флуктуации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Сетевые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задержки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Операционные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эти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наполнения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энтропийного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пула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/dev/random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Linux).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ECCFC44-A616-A9DA-607D-408828EFC3D0}"/>
              </a:ext>
            </a:extLst>
          </p:cNvPr>
          <p:cNvSpPr txBox="1">
            <a:spLocks/>
          </p:cNvSpPr>
          <p:nvPr/>
        </p:nvSpPr>
        <p:spPr>
          <a:xfrm>
            <a:off x="457200" y="5861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2. Важность энтропии</a:t>
            </a:r>
            <a:endParaRPr lang="ru-RU"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708435"/>
              </p:ext>
            </p:extLst>
          </p:nvPr>
        </p:nvGraphicFramePr>
        <p:xfrm>
          <a:off x="685800" y="980728"/>
          <a:ext cx="7772400" cy="3591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FA3B62B-B03F-D2C2-7167-3A5D8D74ED8E}"/>
              </a:ext>
            </a:extLst>
          </p:cNvPr>
          <p:cNvSpPr txBox="1">
            <a:spLocks/>
          </p:cNvSpPr>
          <p:nvPr/>
        </p:nvSpPr>
        <p:spPr>
          <a:xfrm>
            <a:off x="457200" y="5861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2. Важность энтропии</a:t>
            </a:r>
            <a:endParaRPr lang="ru-RU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Даже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самый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надёжный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криптоалгоритм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уязвим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низкой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энтропии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Проверяйте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достаточного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источника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случайности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генерации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ключей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Используйте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криптографически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стойкие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генераторы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secrets,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os.urandom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Контролируйте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энтропийного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пула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виртуальных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средах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Энтропия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фундамент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доверия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криптосистеме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72F88B4-B3E3-7CC6-7A73-A670C0FAB399}"/>
              </a:ext>
            </a:extLst>
          </p:cNvPr>
          <p:cNvSpPr txBox="1">
            <a:spLocks/>
          </p:cNvSpPr>
          <p:nvPr/>
        </p:nvSpPr>
        <p:spPr>
          <a:xfrm>
            <a:off x="457200" y="5861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2. Важность энтропии</a:t>
            </a:r>
            <a:endParaRPr lang="ru-RU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4942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Содержание лекции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514350" indent="-514350" algn="just">
              <a:buAutoNum type="arabicPeriod"/>
            </a:pPr>
            <a:r>
              <a:rPr lang="ru-RU" b="1" dirty="0">
                <a:solidFill>
                  <a:srgbClr val="FF0000"/>
                </a:solidFill>
              </a:rPr>
              <a:t>Генерация случайных и псевдослучайных чисел</a:t>
            </a:r>
            <a:endParaRPr lang="en-US" b="1" dirty="0">
              <a:solidFill>
                <a:srgbClr val="FF0000"/>
              </a:solidFill>
            </a:endParaRPr>
          </a:p>
          <a:p>
            <a:pPr marL="514350" indent="-514350" algn="just">
              <a:buFont typeface="Arial" pitchFamily="34" charset="0"/>
              <a:buAutoNum type="arabicPeriod"/>
            </a:pPr>
            <a:r>
              <a:rPr lang="ru-RU" b="1" dirty="0">
                <a:solidFill>
                  <a:srgbClr val="FF0000"/>
                </a:solidFill>
              </a:rPr>
              <a:t>Важность энтропии </a:t>
            </a:r>
            <a:endParaRPr lang="en-US" b="1" dirty="0">
              <a:solidFill>
                <a:srgbClr val="FF0000"/>
              </a:solidFill>
            </a:endParaRPr>
          </a:p>
          <a:p>
            <a:pPr marL="514350" indent="-51435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AutoNum type="arabicPeriod"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2404864"/>
          </a:xfrm>
        </p:spPr>
        <p:txBody>
          <a:bodyPr/>
          <a:lstStyle/>
          <a:p>
            <a:pPr algn="ctr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1. Генерация случайных и псевдослучайных чисел</a:t>
            </a:r>
          </a:p>
          <a:p>
            <a:pPr algn="ctr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2952328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Лекция </a:t>
            </a:r>
            <a:r>
              <a:rPr lang="en-US" sz="3200" b="1" dirty="0">
                <a:solidFill>
                  <a:srgbClr val="FF0000"/>
                </a:solidFill>
              </a:rPr>
              <a:t>3</a:t>
            </a:r>
            <a:br>
              <a:rPr lang="ru-RU" sz="3200" dirty="0">
                <a:solidFill>
                  <a:srgbClr val="FF0000"/>
                </a:solidFill>
              </a:rPr>
            </a:br>
            <a:r>
              <a:rPr lang="ru-RU" sz="3200" b="1" dirty="0">
                <a:solidFill>
                  <a:srgbClr val="FF0000"/>
                </a:solidFill>
              </a:rPr>
              <a:t>Генерация случайных и псевдослучайных чисел (CSPRNG). Важность энтропии.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Генерация псевдослучайных чисел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908720"/>
            <a:ext cx="8136904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Ключевой вопрос: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Если мы шифруем данные с помощью идеального алгоритма (например, AES), но используем слабый ключ, сгенерированный плохим ГПСЧ, насколько безопасна наша система?</a:t>
            </a:r>
          </a:p>
          <a:p>
            <a:pPr indent="447675"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Ответ: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Абсолютно небезопасна.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Генераторы псевдослучайных чисел (ГПСЧ) – это фундамент почти всех криптографических систем. Они используются для:</a:t>
            </a:r>
          </a:p>
          <a:p>
            <a:pPr lvl="0" indent="447675" algn="just">
              <a:buFont typeface="Arial" pitchFamily="34" charset="0"/>
              <a:buChar char="•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Генерации ключей шифрования.</a:t>
            </a:r>
          </a:p>
          <a:p>
            <a:pPr lvl="0" indent="447675" algn="just">
              <a:buFont typeface="Arial" pitchFamily="34" charset="0"/>
              <a:buChar char="•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Создания векторов инициализации (IV) и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nonce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indent="447675" algn="just">
              <a:buFont typeface="Arial" pitchFamily="34" charset="0"/>
              <a:buChar char="•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Выработки случайных значений для протоколов (например, в RSA, DSA, ECDSA).</a:t>
            </a:r>
          </a:p>
          <a:p>
            <a:pPr lvl="0" indent="447675" algn="just">
              <a:buFont typeface="Arial" pitchFamily="34" charset="0"/>
              <a:buChar char="•"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Создания "соли" (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salt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) для хеширования паролей.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Генерация псевдослучайных чисел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620688"/>
            <a:ext cx="813690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indent="447675"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Определение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: Генератор псевдослучайных чисел   –  алгоритм, порождающий последовательность чисел, элементы которой почти независимы друг от друга и подчиняются заданному распределению (обычно дискретному равномерному).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Генерация псевдослучайных чисел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908720"/>
            <a:ext cx="8136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Современная информатика широко использует псевдослучайные числа в самых разных приложениях – от метода Монте-Карло и имитационного моделирования до криптографии. </a:t>
            </a:r>
          </a:p>
          <a:p>
            <a:pPr indent="447675"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При этом от качества используемых ГПСЧ напрямую зависит качество получаемых результатов. Это обстоятельство подчёркивает известный афоризм математика ORNL Роберта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Кавью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2800" b="1" i="1" dirty="0">
                <a:latin typeface="Times New Roman" pitchFamily="18" charset="0"/>
                <a:cs typeface="Times New Roman" pitchFamily="18" charset="0"/>
              </a:rPr>
              <a:t>генерация случайных чисел слишком важна, чтобы оставлять её на волю случая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».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Генерация псевдослучайных чисел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548680"/>
            <a:ext cx="813690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Генерация случайных чисел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  – процесс, который с помощью устройства генерирует последовательность чисел или символов, которая может быть предсказана разумным образом только на основании случайности. </a:t>
            </a:r>
          </a:p>
          <a:p>
            <a:pPr indent="447675" algn="just"/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Генераторы случайных чисел:</a:t>
            </a:r>
          </a:p>
          <a:p>
            <a:pPr indent="447675" algn="just">
              <a:buAutoNum type="arabicParenR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«аппаратные генераторы случайных чисел» (HRNGS), которые генерируют случайные числа в зависимости от текущего значения какого-либо атрибута физической среды, который практически невозможно смоделировать при текущем уровне знаний, </a:t>
            </a:r>
          </a:p>
          <a:p>
            <a:pPr indent="447675" algn="just">
              <a:buAutoNum type="arabicParenR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генераторы псевдослучайных чисел (PRNGS), которые генерируют числа, которые выглядят случайными, но на самом деле являются детерминированными и могут быть воспроизведены, если известна модель (шаблон), на основании которой работает генератор псевдослучайных чисел.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Генерация псевдослучайных чисел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692696"/>
            <a:ext cx="8136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Существует множество методов генерации случайных данных, некоторые из которых существуют с древних времён. </a:t>
            </a:r>
          </a:p>
          <a:p>
            <a:pPr indent="447675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Хорошо известные классические примеры  – бросание игральной кости, подбрасывание монеты, тасование игральных карт, использование стеблей тысячелистника (для гадания) в «И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Цзин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др. </a:t>
            </a:r>
          </a:p>
          <a:p>
            <a:pPr indent="447675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Из-за механического характера этих методов генерация большого количества достаточно случайных чисел (что важно в статистике) требовала много труда и времени, поэтому такие числа иногда собирались в 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таблицы случайных чисел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indent="447675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 наше время на смену таблицам пришли генераторы случайных чисел.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Генерация псевдослучайных чисел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692696"/>
            <a:ext cx="81369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 algn="just"/>
            <a:r>
              <a:rPr lang="ru-RU" sz="2400" i="1" dirty="0">
                <a:latin typeface="Times New Roman" pitchFamily="18" charset="0"/>
                <a:cs typeface="Times New Roman" pitchFamily="18" charset="0"/>
              </a:rPr>
              <a:t>Вычислительные методы генерации псевдослучайных чисел не достигают цели истинной случайности, хотя они могут с переменным успехом соответствовать некоторым тестам на статистическую случайность, предназначенным для измерения непредсказуемости их результатов (то есть, в какой степени распознаваемы их шаблоны). </a:t>
            </a:r>
          </a:p>
          <a:p>
            <a:pPr indent="447675" algn="just"/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Обычно это делают вычислительные методы непригодными для таких областей применения, как криптография. Однако существуют также тщательно разработанные «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криптографически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стойкие генераторы псевдослучайных чисел» (</a:t>
            </a:r>
            <a:r>
              <a:rPr lang="ru-RU" sz="2400" b="1" dirty="0">
                <a:latin typeface="Times New Roman" pitchFamily="18" charset="0"/>
                <a:cs typeface="Times New Roman" pitchFamily="18" charset="0"/>
              </a:rPr>
              <a:t>CSPRNGS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) со специальными функциями, специально разработанными для использования в криптографии.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1343</Words>
  <Application>Microsoft Macintosh PowerPoint</Application>
  <PresentationFormat>Экран (4:3)</PresentationFormat>
  <Paragraphs>126</Paragraphs>
  <Slides>18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Тема Office</vt:lpstr>
      <vt:lpstr>Реализация криптографических алгоритмов в ИС</vt:lpstr>
      <vt:lpstr>Содержание лекции</vt:lpstr>
      <vt:lpstr>Лекция 3 Генерация случайных и псевдослучайных чисел (CSPRNG). Важность энтропии.</vt:lpstr>
      <vt:lpstr>1. Генерация псевдослучайных чисел</vt:lpstr>
      <vt:lpstr>1. Генерация псевдослучайных чисел</vt:lpstr>
      <vt:lpstr>1. Генерация псевдослучайных чисел</vt:lpstr>
      <vt:lpstr>1. Генерация псевдослучайных чисел</vt:lpstr>
      <vt:lpstr>1. Генерация псевдослучайных чисел</vt:lpstr>
      <vt:lpstr>1. Генерация псевдослучайных чисел</vt:lpstr>
      <vt:lpstr>1. Генерация псевдослучайных чисел</vt:lpstr>
      <vt:lpstr>1. Генерация псевдослучайных чисел</vt:lpstr>
      <vt:lpstr>1. Генерация псевдослучайных чисел</vt:lpstr>
      <vt:lpstr>Лекция 3 Генерация случайных и псевдослучайных чисел (CSPRNG). Важность энтропии.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криптографических алгоритмов в ИС</dc:title>
  <dc:creator>Ольга</dc:creator>
  <cp:lastModifiedBy>Microsoft Office User</cp:lastModifiedBy>
  <cp:revision>79</cp:revision>
  <dcterms:created xsi:type="dcterms:W3CDTF">2025-09-10T22:06:03Z</dcterms:created>
  <dcterms:modified xsi:type="dcterms:W3CDTF">2025-10-09T03:02:32Z</dcterms:modified>
</cp:coreProperties>
</file>