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7" r:id="rId5"/>
    <p:sldId id="285" r:id="rId6"/>
    <p:sldId id="288" r:id="rId7"/>
    <p:sldId id="289" r:id="rId8"/>
    <p:sldId id="260" r:id="rId9"/>
    <p:sldId id="284" r:id="rId10"/>
    <p:sldId id="259" r:id="rId11"/>
    <p:sldId id="268" r:id="rId12"/>
    <p:sldId id="293" r:id="rId13"/>
    <p:sldId id="297" r:id="rId14"/>
    <p:sldId id="296" r:id="rId15"/>
    <p:sldId id="290" r:id="rId16"/>
    <p:sldId id="291" r:id="rId17"/>
    <p:sldId id="294" r:id="rId18"/>
    <p:sldId id="283" r:id="rId19"/>
    <p:sldId id="299" r:id="rId20"/>
    <p:sldId id="300" r:id="rId21"/>
    <p:sldId id="301" r:id="rId22"/>
    <p:sldId id="298" r:id="rId23"/>
    <p:sldId id="282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120"/>
    <p:restoredTop sz="71680" autoAdjust="0"/>
  </p:normalViewPr>
  <p:slideViewPr>
    <p:cSldViewPr>
      <p:cViewPr varScale="1">
        <p:scale>
          <a:sx n="90" d="100"/>
          <a:sy n="90" d="100"/>
        </p:scale>
        <p:origin x="21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A4CCB-2AB7-4470-8669-B08666E49AEC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C31F-0D34-4ACC-A799-447BDFD53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Губчатая конструкция (</a:t>
            </a:r>
            <a:r>
              <a:rPr lang="en" b="1" dirty="0"/>
              <a:t>sponge construction)</a:t>
            </a:r>
            <a:r>
              <a:rPr lang="en" dirty="0"/>
              <a:t> — </a:t>
            </a:r>
            <a:r>
              <a:rPr lang="ru-RU" dirty="0"/>
              <a:t>это способ построения криптографических функций (например, </a:t>
            </a:r>
            <a:r>
              <a:rPr lang="en" dirty="0"/>
              <a:t>SHA-3/Keccak), </a:t>
            </a:r>
            <a:r>
              <a:rPr lang="ru-RU" dirty="0"/>
              <a:t>который работает по принципу «губки»:</a:t>
            </a:r>
          </a:p>
          <a:p>
            <a:r>
              <a:rPr lang="ru-RU" b="1" dirty="0"/>
              <a:t>Суть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Поглощение (</a:t>
            </a:r>
            <a:r>
              <a:rPr lang="en" b="1" dirty="0"/>
              <a:t>Absorbing phase)</a:t>
            </a:r>
            <a:br>
              <a:rPr lang="en" dirty="0"/>
            </a:br>
            <a:r>
              <a:rPr lang="ru-RU" dirty="0"/>
              <a:t>Входные данные «постепенно впитываются» в состояние фиксированного размера (обычно сотни бит). Данные подаются блоками, и после каждого блока выполняется перестановка (специальное преобразование).</a:t>
            </a:r>
          </a:p>
          <a:p>
            <a:pPr>
              <a:buFont typeface="+mj-lt"/>
              <a:buAutoNum type="arabicPeriod"/>
            </a:pPr>
            <a:r>
              <a:rPr lang="ru-RU" b="1" dirty="0"/>
              <a:t>Выжимание (</a:t>
            </a:r>
            <a:r>
              <a:rPr lang="en" b="1" dirty="0"/>
              <a:t>Squeezing phase)</a:t>
            </a:r>
            <a:br>
              <a:rPr lang="en" dirty="0"/>
            </a:br>
            <a:r>
              <a:rPr lang="ru-RU" dirty="0"/>
              <a:t>После загрузки всех данных из состояния начинают «выжимать» выходные биты (хэш). При необходимости процесс может продолжаться до нужной длины (224, 256, 512 и т.д.).</a:t>
            </a:r>
          </a:p>
          <a:p>
            <a:endParaRPr lang="ru-RU" b="1" dirty="0"/>
          </a:p>
          <a:p>
            <a:r>
              <a:rPr lang="ru-RU" b="1" dirty="0"/>
              <a:t>Особенности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Состояние делится на две части: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rate (</a:t>
            </a:r>
            <a:r>
              <a:rPr lang="ru-RU" b="1" dirty="0"/>
              <a:t>скорость)</a:t>
            </a:r>
            <a:r>
              <a:rPr lang="ru-RU" dirty="0"/>
              <a:t> — часть, куда вводятся данные и откуда берётся вывод.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b="1" dirty="0"/>
              <a:t>capacity (</a:t>
            </a:r>
            <a:r>
              <a:rPr lang="ru-RU" b="1" dirty="0"/>
              <a:t>ёмкость)</a:t>
            </a:r>
            <a:r>
              <a:rPr lang="ru-RU" dirty="0"/>
              <a:t> — скрытая часть, которая обеспечивает безопасность.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Чем больше </a:t>
            </a:r>
            <a:r>
              <a:rPr lang="en" dirty="0"/>
              <a:t>capacity, </a:t>
            </a:r>
            <a:r>
              <a:rPr lang="ru-RU" dirty="0"/>
              <a:t>тем выше устойчивость (например, к коллизиям), но ниже скорость.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9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Структура:</a:t>
            </a:r>
            <a:r>
              <a:rPr lang="ru-RU" sz="12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Включает 12 раундов (для хэша 512 бит) с сложными преобразованиями, включая нелинейное преобразование </a:t>
            </a:r>
            <a:r>
              <a:rPr lang="en" sz="12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ru-RU" sz="12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блоков.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2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5CAD-60CC-4524-AF44-06665E924DBE}" type="datetimeFigureOut">
              <a:rPr lang="ru-RU" smtClean="0"/>
              <a:pPr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836713"/>
            <a:ext cx="7772400" cy="1656184"/>
          </a:xfrm>
        </p:spPr>
        <p:txBody>
          <a:bodyPr>
            <a:normAutofit/>
          </a:bodyPr>
          <a:lstStyle/>
          <a:p>
            <a:r>
              <a:rPr lang="ru-RU" sz="3200" b="1" dirty="0"/>
              <a:t>Реализация криптографических алгоритмов в 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060848"/>
            <a:ext cx="6984776" cy="3096344"/>
          </a:xfrm>
        </p:spPr>
        <p:txBody>
          <a:bodyPr>
            <a:normAutofit fontScale="70000" lnSpcReduction="20000"/>
          </a:bodyPr>
          <a:lstStyle/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sz="4500" b="1" dirty="0">
                <a:solidFill>
                  <a:srgbClr val="FF0000"/>
                </a:solidFill>
              </a:rPr>
              <a:t>Лекция 2</a:t>
            </a:r>
            <a:br>
              <a:rPr lang="ru-RU" sz="4500" dirty="0">
                <a:solidFill>
                  <a:srgbClr val="FF0000"/>
                </a:solidFill>
              </a:rPr>
            </a:br>
            <a:r>
              <a:rPr lang="ru-RU" sz="4500" b="1" dirty="0">
                <a:solidFill>
                  <a:srgbClr val="FF0000"/>
                </a:solidFill>
              </a:rPr>
              <a:t>Хэш-функции. Назначение и свойства хэш-функций (целостность, устойчивость к коллизиям).</a:t>
            </a:r>
          </a:p>
          <a:p>
            <a:r>
              <a:rPr lang="ru-RU" sz="4500" b="1" dirty="0">
                <a:solidFill>
                  <a:srgbClr val="FF0000"/>
                </a:solidFill>
              </a:rPr>
              <a:t>Алгоритмы: SHA-256, SHA-3, ГОСТ Р 34.11-2012 ("</a:t>
            </a:r>
            <a:r>
              <a:rPr lang="ru-RU" sz="4500" b="1" dirty="0" err="1">
                <a:solidFill>
                  <a:srgbClr val="FF0000"/>
                </a:solidFill>
              </a:rPr>
              <a:t>Стрибог</a:t>
            </a:r>
            <a:r>
              <a:rPr lang="ru-RU" sz="4500" b="1" dirty="0">
                <a:solidFill>
                  <a:srgbClr val="FF0000"/>
                </a:solidFill>
              </a:rPr>
              <a:t>").</a:t>
            </a:r>
          </a:p>
          <a:p>
            <a:endParaRPr lang="ru-RU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18288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2. Криптографические свойства хэш-функций</a:t>
            </a: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80831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Лекция 2</a:t>
            </a:r>
            <a:br>
              <a:rPr lang="ru-RU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Хэш-функции. Назначение и свойства хэш-функций (целостность, устойчивость к коллизиям).</a:t>
            </a:r>
            <a:b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Алгоритмы: SHA-256, SHA-3, ГОСТ Р 34.11-2012 ("</a:t>
            </a:r>
            <a:r>
              <a:rPr lang="ru-RU" sz="3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Стрибог</a:t>
            </a:r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").</a:t>
            </a:r>
            <a:endParaRPr lang="ru-RU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400600"/>
          </a:xfrm>
        </p:spPr>
        <p:txBody>
          <a:bodyPr>
            <a:normAutofit fontScale="92500" lnSpcReduction="20000"/>
          </a:bodyPr>
          <a:lstStyle/>
          <a:p>
            <a:pPr marL="0" indent="446088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Рассмотрим требования, которым должна соответствовать хэш-функция для того, чтобы она могла использоваться в качестве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аутентификатора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сообщения.</a:t>
            </a:r>
          </a:p>
          <a:p>
            <a:pPr marL="0" indent="446088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Хэш-функция Н, которая используется для аутентификации сообщений, должна обладать следующими свойствами: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Хэш-функция Н должна применяться к блоку данных любой длины.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Хэш-функция Н создает выход фиксированной длины.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Н(М) относительно легко (за полиномиальное время) вычисляется для любого значения М.</a:t>
            </a:r>
          </a:p>
          <a:p>
            <a:pPr marL="0" indent="446088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Первые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три свойства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требуют, чтобы хэш-функция создавала хэш-код для любого сообщения.</a:t>
            </a:r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/>
          </a:p>
          <a:p>
            <a:pPr algn="ctr"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57200" y="836712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Свойство 4: Устойчивость к прообразу (Свойство односторонности)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Формулировка: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Для заданного значения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должно быть вычислительно невозможно найти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любое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исходное сообщение M', такое что H(M') =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Проще говоря: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По отпечатку пальца невозможно восстановить человека. По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невозможно восстановить исходные данные.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Значение: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Это свойство обеспечивает защиту паролей. Если злоумышленник получит базу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хэшей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он не сможет легко узнать сами пароли.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/>
          </a:p>
          <a:p>
            <a:pPr algn="ctr"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" y="836712"/>
            <a:ext cx="8229600" cy="54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Свойство 5: Устойчивость к второму прообразу (Слабая устойчивость к коллизиям)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Формулировка: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Для заданного сообщения M1 должно быть вычислительно невозможно найти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другое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сообщение M2 (где M1 ≠ M2), такое что H(M1) = H(M2).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Проще говоря: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Если у вас есть документ и его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злоумышленник не должен суметь создать другой, поддельный документ с таким же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хэшем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Значение: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Это свойство напрямую обеспечивает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целостность данных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Гарантируется, что исходное сообщение не может быть незаметно подменено другим.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/>
          </a:p>
          <a:p>
            <a:pPr algn="ctr"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457200" y="836712"/>
            <a:ext cx="8229600" cy="5760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Свойство 6: Устойчивость к коллизиям (Сильная устойчивость к коллизиям)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Формулировка: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Должно быть вычислительно невозможно найти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любую пару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различных сообщений (M1, M2), таких что H(M1) = H(M2).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Важное замечание: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Коллизии (когда два разных сообщения дают одинаковый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существуют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в силу того, что множество возможных сообщений бесконечно, а множество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хэшей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конечно (из-за фиксированной длины). Задача криптографии </a:t>
            </a:r>
            <a:r>
              <a:rPr lang="ru-RU" sz="28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сделать поиск таких пар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практически невыполнимым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за разумное время.</a:t>
            </a:r>
          </a:p>
          <a:p>
            <a:pPr indent="446088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Значение: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Это свойство критически важно для безопасности алгоритмов электронной подписи. Если злоумышленник сможет найти две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коллизирующие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пары (например, безобидный договор и вредоносный), он может подписать безобидный вариант, а затем предъявить подпись для вредоносного.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832648"/>
          </a:xfrm>
        </p:spPr>
        <p:txBody>
          <a:bodyPr>
            <a:normAutofit fontScale="92500" lnSpcReduction="10000"/>
          </a:bodyPr>
          <a:lstStyle/>
          <a:p>
            <a:pPr marL="0" indent="446088"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Хэш-функция, которая удовлетворяет первым пяти свойствам, называется 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простой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слабой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хэш-функцией. </a:t>
            </a:r>
          </a:p>
          <a:p>
            <a:pPr marL="0" indent="446088"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Если кроме того выполняется шестое свойство, то такая функция называется 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сильной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хэш-функцией. Шестое свойство защищает против класса атак, известных как атака «день рождения».</a:t>
            </a:r>
          </a:p>
          <a:p>
            <a:pPr marL="0" indent="446088"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Атака "день рождения" </a:t>
            </a:r>
            <a:r>
              <a:rPr lang="ru-RU" sz="2600" b="1" i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это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криптоаналитический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метод, направленный на поиск коллизии для хэш-функции. Она использует тот же вероятностный принцип.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Цель атаки: Найти два разных сообщения M1 и M2, таких что H(M1) = H(M2).</a:t>
            </a:r>
          </a:p>
          <a:p>
            <a:pPr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Почему это возможно? Из-за ограниченности пространства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хэшей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 Хэш-функция с длиной выхода 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 бит может сгенерировать 2^n уникальных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хэшей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(например, для SHA-256 это 2^256 вариантов). Хотя это число огромно, оно конечно.</a:t>
            </a:r>
          </a:p>
          <a:p>
            <a:pPr marL="0" indent="446088" algn="just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indent="446088" algn="just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/>
          </a:p>
          <a:p>
            <a:pPr algn="ctr"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028343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Атака "день рождения": Подробное объяснение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1. Введение: Парадокс дней рождений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Атака основана на вероятностном утверждении, известном как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"парадокс дней рождений"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Вопрос: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Сколько человек должно быть в группе, чтобы вероятность совпадения дней рождения (число и месяц) у хотя бы двух из них превысила 50%?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Интуитивный (но неверный) ответ: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Большинство людей предполагает, что нужно около 183 человек (половина от 365 дней).</a:t>
            </a:r>
          </a:p>
          <a:p>
            <a:pPr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Реальный ответ: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Всего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23 человека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Вероятность совпадения при этом составляет примерно 50.7%.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Криптографические свойства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ru-RU" b="1" dirty="0"/>
          </a:p>
          <a:p>
            <a:pPr marL="0" indent="446088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Это кажется парадоксальным, но математика это подтверждает. Суть в том, что мы ищем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совпадение между любой парой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в группе, а не совпадение с одним конкретным днем (например, с вашим днем рождения). Количество возможных пар быстро растет с увеличением размера группы (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*(n-1)/2). Для 23 человек это 253 пары, что и объясняет высокую вероятность совпадения.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1828800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3. Обзор современных алгоритмов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хэширования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(алгоритмы: SHA-256, SHA-3, ГОСТ Р 34.11-2012 ("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Стрибог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")).</a:t>
            </a:r>
            <a:endParaRPr lang="ru-RU" b="1" dirty="0"/>
          </a:p>
          <a:p>
            <a:pPr marL="514350" indent="-514350" algn="just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80831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Лекция 2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Хэш-функции. Назначение и свойства хэш-функций (целостность, устойчивость к коллизиям).</a:t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Алгоритмы: SHA-256, SHA-3, ГОСТ Р 34.11-2012 ("</a:t>
            </a:r>
            <a:r>
              <a:rPr lang="ru-RU" sz="3200" b="1" dirty="0" err="1">
                <a:solidFill>
                  <a:srgbClr val="FF0000"/>
                </a:solidFill>
              </a:rPr>
              <a:t>Стрибог</a:t>
            </a:r>
            <a:r>
              <a:rPr lang="ru-RU" sz="3200" b="1" dirty="0">
                <a:solidFill>
                  <a:srgbClr val="FF0000"/>
                </a:solidFill>
              </a:rPr>
              <a:t>").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999608-3F0D-B337-9EAB-7C62158681D5}"/>
              </a:ext>
            </a:extLst>
          </p:cNvPr>
          <p:cNvSpPr txBox="1"/>
          <p:nvPr/>
        </p:nvSpPr>
        <p:spPr>
          <a:xfrm>
            <a:off x="323528" y="764704"/>
            <a:ext cx="849694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NSA (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Агентство национальной безопасности США), стандартизирован 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NIST.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использует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конструкцию Меркла-</a:t>
            </a:r>
            <a:r>
              <a:rPr lang="ru-RU" sz="2400" b="1" i="0" u="none" strike="noStrike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Дамгора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разбиваются на блоки, которые обрабатываются последовательно.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особенности:</a:t>
            </a:r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Вырабатывает хэш длиной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256 бит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(32 байта).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Широко распространен по всему миру. Является основой для: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Протоколов </a:t>
            </a:r>
            <a:r>
              <a:rPr lang="en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SSL/TLS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Криптовалюты </a:t>
            </a:r>
            <a:r>
              <a:rPr lang="en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Bitcoin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lvl="2" indent="-228600"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Многих систем контроля целостности ПО.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 текущий момент считается криптостойким и практичен для использования. Теоретически уязвим к атакам "длинного сообщения", но они не являются практичными для взлома.</a:t>
            </a:r>
          </a:p>
          <a:p>
            <a:pPr algn="just"/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4AB9E-EE56-E9EE-7D11-41064B9E873C}"/>
              </a:ext>
            </a:extLst>
          </p:cNvPr>
          <p:cNvSpPr txBox="1"/>
          <p:nvPr/>
        </p:nvSpPr>
        <p:spPr>
          <a:xfrm>
            <a:off x="466388" y="116632"/>
            <a:ext cx="80648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3.Алгоритм </a:t>
            </a:r>
            <a:r>
              <a:rPr lang="en" sz="2500" b="1" dirty="0">
                <a:latin typeface="Times New Roman" panose="02020603050405020304" pitchFamily="18" charset="0"/>
                <a:cs typeface="Times New Roman" pitchFamily="18" charset="0"/>
              </a:rPr>
              <a:t>SHA-256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3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494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Содержание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ru-RU" b="1" dirty="0">
                <a:latin typeface="Times New Roman" pitchFamily="18" charset="0"/>
                <a:ea typeface="+mj-ea"/>
                <a:cs typeface="Times New Roman" pitchFamily="18" charset="0"/>
              </a:rPr>
              <a:t>Введение. Определение и назначение хэш-функций</a:t>
            </a:r>
          </a:p>
          <a:p>
            <a:pPr marL="514350" indent="-514350" algn="just">
              <a:buAutoNum type="arabicPeriod"/>
            </a:pPr>
            <a:r>
              <a:rPr lang="ru-RU" b="1" dirty="0">
                <a:latin typeface="Times New Roman" pitchFamily="18" charset="0"/>
                <a:ea typeface="+mj-ea"/>
                <a:cs typeface="Times New Roman" pitchFamily="18" charset="0"/>
              </a:rPr>
              <a:t>Криптографические свойства хэш-функций</a:t>
            </a:r>
          </a:p>
          <a:p>
            <a:pPr marL="514350" indent="-514350" algn="just">
              <a:buAutoNum type="arabicPeriod"/>
            </a:pPr>
            <a:r>
              <a:rPr lang="ru-RU" b="1" dirty="0">
                <a:latin typeface="Times New Roman" pitchFamily="18" charset="0"/>
                <a:ea typeface="+mj-ea"/>
                <a:cs typeface="Times New Roman" pitchFamily="18" charset="0"/>
              </a:rPr>
              <a:t>Обзор современных алгоритмов </a:t>
            </a:r>
            <a:r>
              <a:rPr lang="ru-RU" b="1" dirty="0" err="1">
                <a:latin typeface="Times New Roman" pitchFamily="18" charset="0"/>
                <a:ea typeface="+mj-ea"/>
                <a:cs typeface="Times New Roman" pitchFamily="18" charset="0"/>
              </a:rPr>
              <a:t>хэширования</a:t>
            </a:r>
            <a:r>
              <a:rPr lang="ru-RU" b="1" dirty="0">
                <a:latin typeface="Times New Roman" pitchFamily="18" charset="0"/>
                <a:ea typeface="+mj-ea"/>
                <a:cs typeface="Times New Roman" pitchFamily="18" charset="0"/>
              </a:rPr>
              <a:t> (алгоритмы: SHA-256, SHA-3, ГОСТ Р 34.11-2012 ("</a:t>
            </a:r>
            <a:r>
              <a:rPr lang="ru-RU" b="1" dirty="0" err="1">
                <a:latin typeface="Times New Roman" pitchFamily="18" charset="0"/>
                <a:ea typeface="+mj-ea"/>
                <a:cs typeface="Times New Roman" pitchFamily="18" charset="0"/>
              </a:rPr>
              <a:t>Стрибог</a:t>
            </a:r>
            <a:r>
              <a:rPr lang="ru-RU" b="1" dirty="0">
                <a:latin typeface="Times New Roman" pitchFamily="18" charset="0"/>
                <a:ea typeface="+mj-ea"/>
                <a:cs typeface="Times New Roman" pitchFamily="18" charset="0"/>
              </a:rPr>
              <a:t>")).</a:t>
            </a:r>
            <a:endParaRPr lang="ru-RU" b="1" dirty="0"/>
          </a:p>
          <a:p>
            <a:pPr marL="514350" indent="-514350"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24B1EC-46F7-28B3-57B2-DE00AD2ACCC4}"/>
              </a:ext>
            </a:extLst>
          </p:cNvPr>
          <p:cNvSpPr txBox="1"/>
          <p:nvPr/>
        </p:nvSpPr>
        <p:spPr>
          <a:xfrm>
            <a:off x="286368" y="692696"/>
            <a:ext cx="857126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NIST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2015 году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как дополнение к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SHA-2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(не замена).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 на алгоритме 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Keccak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победитель конкурса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NIST 2007–2012).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«губчатую конструкцию» (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sponge construction)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вместо классической схемы Меркла–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Дэмгарда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Поддерживает разные длины хэша: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224, 256, 384, 512 бит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можно использовать как хэш-функцию, потоковый шифр, для генерации случайных чисел.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к коллизиям 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предобразам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том числе против атак, эффективных на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SHA-1/SHA-2.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Безопасность: </a:t>
            </a:r>
            <a:r>
              <a:rPr lang="ru-RU" sz="240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читается перспективным для долгосрочной криптографической защиты.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A557A-97C1-6E64-ADA2-F769C4580ED3}"/>
              </a:ext>
            </a:extLst>
          </p:cNvPr>
          <p:cNvSpPr txBox="1"/>
          <p:nvPr/>
        </p:nvSpPr>
        <p:spPr>
          <a:xfrm>
            <a:off x="466388" y="116632"/>
            <a:ext cx="80648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3.Алгоритм </a:t>
            </a:r>
            <a:r>
              <a:rPr lang="en" sz="2500" b="1" dirty="0">
                <a:latin typeface="Times New Roman" panose="02020603050405020304" pitchFamily="18" charset="0"/>
                <a:cs typeface="Times New Roman" pitchFamily="18" charset="0"/>
              </a:rPr>
              <a:t>SHA-</a:t>
            </a:r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3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4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11D34A-1FF1-EB02-7DDB-AA1E41C3C9F2}"/>
              </a:ext>
            </a:extLst>
          </p:cNvPr>
          <p:cNvSpPr txBox="1"/>
          <p:nvPr/>
        </p:nvSpPr>
        <p:spPr>
          <a:xfrm>
            <a:off x="395536" y="836712"/>
            <a:ext cx="835292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Российские криптографы (ВНИИСТ, ФСБ России). Принят как национальный стандарт РФ.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 основе лежит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отечественный блочный шифр "Кузнечик" (ГОСТ Р 34.12-2015)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Алгоритм использует сеть </a:t>
            </a:r>
            <a:r>
              <a:rPr lang="ru-RU" sz="2400" b="0" i="0" u="none" strike="noStrike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Фейстеля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особенности:</a:t>
            </a:r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Две модификации: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"Стрибог-256" (256 бит) и "Стрибог-512" (512 бит).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Нормативное требование: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является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обязательным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для использования в Российской Федерации в средствах криптографической защиты информации (СКЗИ) и для работы с квалифицированной электронной подписью (КЭП) согласно Федеральному закону № 63-ФЗ.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Защита информации в государственных информационных системах, обеспечение юридической значимости электронных документов в РФ.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4DAFC-06D3-8ACE-E5F7-22DDA2583B9A}"/>
              </a:ext>
            </a:extLst>
          </p:cNvPr>
          <p:cNvSpPr txBox="1"/>
          <p:nvPr/>
        </p:nvSpPr>
        <p:spPr>
          <a:xfrm>
            <a:off x="466388" y="116632"/>
            <a:ext cx="806489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3.Алгоритм ГОСТ Р 34.11-2012 ("Стрибог")</a:t>
            </a:r>
          </a:p>
        </p:txBody>
      </p:sp>
    </p:spTree>
    <p:extLst>
      <p:ext uri="{BB962C8B-B14F-4D97-AF65-F5344CB8AC3E}">
        <p14:creationId xmlns:p14="http://schemas.microsoft.com/office/powerpoint/2010/main" val="1633476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57DFF795-5DF1-EBF8-277E-4CDCB696F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37533"/>
              </p:ext>
            </p:extLst>
          </p:nvPr>
        </p:nvGraphicFramePr>
        <p:xfrm>
          <a:off x="107505" y="836712"/>
          <a:ext cx="9036495" cy="5618625"/>
        </p:xfrm>
        <a:graphic>
          <a:graphicData uri="http://schemas.openxmlformats.org/drawingml/2006/table">
            <a:tbl>
              <a:tblPr/>
              <a:tblGrid>
                <a:gridCol w="1931187">
                  <a:extLst>
                    <a:ext uri="{9D8B030D-6E8A-4147-A177-3AD203B41FA5}">
                      <a16:colId xmlns:a16="http://schemas.microsoft.com/office/drawing/2014/main" val="238078953"/>
                    </a:ext>
                  </a:extLst>
                </a:gridCol>
                <a:gridCol w="2368436">
                  <a:extLst>
                    <a:ext uri="{9D8B030D-6E8A-4147-A177-3AD203B41FA5}">
                      <a16:colId xmlns:a16="http://schemas.microsoft.com/office/drawing/2014/main" val="4010447115"/>
                    </a:ext>
                  </a:extLst>
                </a:gridCol>
                <a:gridCol w="2368436">
                  <a:extLst>
                    <a:ext uri="{9D8B030D-6E8A-4147-A177-3AD203B41FA5}">
                      <a16:colId xmlns:a16="http://schemas.microsoft.com/office/drawing/2014/main" val="1492941113"/>
                    </a:ext>
                  </a:extLst>
                </a:gridCol>
                <a:gridCol w="2368436">
                  <a:extLst>
                    <a:ext uri="{9D8B030D-6E8A-4147-A177-3AD203B41FA5}">
                      <a16:colId xmlns:a16="http://schemas.microsoft.com/office/drawing/2014/main" val="32675481"/>
                    </a:ext>
                  </a:extLst>
                </a:gridCol>
              </a:tblGrid>
              <a:tr h="349815">
                <a:tc>
                  <a:txBody>
                    <a:bodyPr/>
                    <a:lstStyle/>
                    <a:p>
                      <a:pPr algn="l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Параметр</a:t>
                      </a: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SHA-256</a:t>
                      </a:r>
                      <a:endParaRPr lang="e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SHA-3 (Keccak)</a:t>
                      </a:r>
                      <a:endParaRPr lang="e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 Р 34.11-2012 ("Стрибог")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2890769"/>
                  </a:ext>
                </a:extLst>
              </a:tr>
              <a:tr h="349815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Страна/Стандарт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США (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NIST)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США (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NIST)</a:t>
                      </a: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Россия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999913"/>
                  </a:ext>
                </a:extLst>
              </a:tr>
              <a:tr h="349815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Длина выхода (бит)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224, 256, 384, 512</a:t>
                      </a: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256, 512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169038"/>
                  </a:ext>
                </a:extLst>
              </a:tr>
              <a:tr h="479644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Основа алгоритма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Конструкция Меркла-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Дамгора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MDA)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Губчатая конструкция (</a:t>
                      </a:r>
                      <a:r>
                        <a:rPr lang="en" sz="1600" kern="1200" noProof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sponge construction) </a:t>
                      </a:r>
                      <a:endParaRPr lang="e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основе блочного шифрования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421975"/>
                  </a:ext>
                </a:extLst>
              </a:tr>
              <a:tr h="869129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особенности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Часть семейства 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SHA-2,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широкое распространение (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SSL/TLS, Bitcoin)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Победитель конкурса </a:t>
                      </a:r>
                      <a:r>
                        <a:rPr lang="e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NIST,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принципиально новая конструкция для устойчивости к будущим атакам</a:t>
                      </a: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Обязателен к использованию в РФ для защиты государственной информации и применения КЭП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899294"/>
                  </a:ext>
                </a:extLst>
              </a:tr>
              <a:tr h="1388443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Считается безопасным, но теоретически уязвим к атакам расширения длины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Устойчив к атакам, эффективным против 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SHA-2 (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включая теоретические)</a:t>
                      </a: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Соответствует российским стандартам безопасности, использует отечественные алгоритмы шифрования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99713"/>
                  </a:ext>
                </a:extLst>
              </a:tr>
              <a:tr h="739301"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применения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276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Международные системы,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блокчейн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веб-безопасность</a:t>
                      </a:r>
                    </a:p>
                  </a:txBody>
                  <a:tcPr marL="72127" marR="72127" marT="45079" marB="45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Перспективная замена </a:t>
                      </a:r>
                      <a:r>
                        <a:rPr lang="e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SHA-2, 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где требуется устойчивость к новым угрозам</a:t>
                      </a:r>
                    </a:p>
                  </a:txBody>
                  <a:tcPr marL="72127" marR="72127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Государственные информационные системы, электронная подпись в РФ, СКЗИ</a:t>
                      </a:r>
                    </a:p>
                  </a:txBody>
                  <a:tcPr marL="72127" marR="43276" marT="45079" marB="450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73250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C5E01A4-CCE8-54F1-F6B5-6BC99F426E5E}"/>
              </a:ext>
            </a:extLst>
          </p:cNvPr>
          <p:cNvSpPr txBox="1"/>
          <p:nvPr/>
        </p:nvSpPr>
        <p:spPr>
          <a:xfrm>
            <a:off x="466388" y="116632"/>
            <a:ext cx="806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3.</a:t>
            </a:r>
            <a:r>
              <a:rPr lang="ru-RU" sz="2800" b="1" i="0" u="none" strike="noStrike" dirty="0">
                <a:solidFill>
                  <a:srgbClr val="0F1115"/>
                </a:solidFill>
                <a:effectLst/>
                <a:latin typeface="quote-cjk-patch"/>
              </a:rPr>
              <a:t> </a:t>
            </a:r>
            <a:r>
              <a:rPr lang="ru-RU" sz="2500" b="1" dirty="0">
                <a:latin typeface="Times New Roman" panose="02020603050405020304" pitchFamily="18" charset="0"/>
                <a:cs typeface="Times New Roman" pitchFamily="18" charset="0"/>
              </a:rPr>
              <a:t>Сравнение алгоритмов хэширования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12367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Выводы 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26FDD-C506-5A29-59BD-C4FCB7A6FD26}"/>
              </a:ext>
            </a:extLst>
          </p:cNvPr>
          <p:cNvSpPr txBox="1"/>
          <p:nvPr/>
        </p:nvSpPr>
        <p:spPr>
          <a:xfrm>
            <a:off x="269268" y="1005379"/>
            <a:ext cx="84175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Хэш-функции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обеспечивают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целостность данных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лежат в основе </a:t>
            </a: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электронной подписи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 многих механизмов аутентификации.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алгоритма зависит от нормативных требований и задач.</a:t>
            </a:r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SHA-256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мировой стандарт для большинства коммерческих приложений.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SHA-3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перспективный и надежный алгоритм "на вырост".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ГОСТ Р 34.11-2012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обязательный стандарт для использования в Российской Федерации в рамках выполнения требований ФЗ-63 "Об ЭП" и других нормативных актов.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404864"/>
          </a:xfrm>
        </p:spPr>
        <p:txBody>
          <a:bodyPr/>
          <a:lstStyle/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95232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Лекция 2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Хэш-функции. Назначение и свойства хэш-функций (целостность, устойчивость к коллизиям).</a:t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Алгоритмы: SHA-256, SHA-3, ГОСТ Р 34.11-2012 ("</a:t>
            </a:r>
            <a:r>
              <a:rPr lang="ru-RU" sz="3200" b="1" dirty="0" err="1">
                <a:solidFill>
                  <a:srgbClr val="FF0000"/>
                </a:solidFill>
              </a:rPr>
              <a:t>Стрибог</a:t>
            </a:r>
            <a:r>
              <a:rPr lang="ru-RU" sz="3200" b="1" dirty="0">
                <a:solidFill>
                  <a:srgbClr val="FF0000"/>
                </a:solidFill>
              </a:rPr>
              <a:t>").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443841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Вычисление хэш-функций – один из основных и важнейших методов криптографической защиты информации, позволяющий с высокой вероятностью утверждать факт неизменности (целостности) данных при их передачи по сети и хранении в информационных системах. 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Хэш-функции также применяются при использовании электронной подписи и шифровании данных.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08720"/>
            <a:ext cx="8568952" cy="5805264"/>
          </a:xfrm>
        </p:spPr>
        <p:txBody>
          <a:bodyPr>
            <a:noAutofit/>
          </a:bodyPr>
          <a:lstStyle/>
          <a:p>
            <a:pPr marL="0" indent="446088" algn="just">
              <a:spcBef>
                <a:spcPts val="0"/>
              </a:spcBef>
              <a:buNone/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Ключевое назначение хэш-функций в криптографии – обеспечение целостности данных. Они позволяют получить уникальный «цифровой отпечаток» (дайджест) информации. Любое, даже самое незначительное изменение исходных данных приведет к совершенно другому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хэшу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 с высочайшей степенью вероятности. Это делает хэш-функции незаменимыми в следующих приложениях:</a:t>
            </a:r>
          </a:p>
          <a:p>
            <a:pPr marL="0" indent="0" algn="just">
              <a:spcBef>
                <a:spcPts val="0"/>
              </a:spcBef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Проверка целостности файлов и программного обеспечения.</a:t>
            </a:r>
          </a:p>
          <a:p>
            <a:pPr marL="0" indent="0" algn="just">
              <a:spcBef>
                <a:spcPts val="0"/>
              </a:spcBef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Электронная подпись (подписывается обычно не само сообщение, а его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хэш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spcBef>
                <a:spcPts val="0"/>
              </a:spcBef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Аутентификация с помощью паролей (в базах хранятся только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хэши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 паролей).</a:t>
            </a:r>
          </a:p>
          <a:p>
            <a:pPr marL="0" indent="0" algn="just">
              <a:spcBef>
                <a:spcPts val="0"/>
              </a:spcBef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Построение структур данных (например, хэш-таблицы,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Merkle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5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блокчейне</a:t>
            </a: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spcBef>
                <a:spcPts val="0"/>
              </a:spcBef>
            </a:pPr>
            <a:r>
              <a:rPr lang="ru-RU" sz="25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Генерация псевдослучайных чисел и ключей.</a:t>
            </a:r>
          </a:p>
          <a:p>
            <a:pPr marL="0" lvl="0" indent="447675" algn="just">
              <a:lnSpc>
                <a:spcPct val="120000"/>
              </a:lnSpc>
              <a:buNone/>
            </a:pPr>
            <a:endParaRPr lang="ru-RU" sz="25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ru-RU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124744"/>
            <a:ext cx="813690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В основе защиты данных с помощью хэш-функций лежит достаточно простая идея: 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b="1" i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для любого массива данных мы можем вычислить некий эталон (хэш-код), и в дальнейшем в любой момент времени для данных может быть вычислен эталон повторно. 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b="1" i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Если повторно вычисленный хэш-код, данных совпадает с эталонным – можно с высокой вероятностью утверждать что данные не были изменены. 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b="1" i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Если повторно вычисленный хэш-код не совпал с эталонным – можно однозначно утверждать, что данные были изменены.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124744"/>
            <a:ext cx="81369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Математическая основа вычисления хэш-функций представлена в ГОСТ Р 34.11–2012. 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Хэш-функция – функция, отображающая строки бит в строки бит фиксированной длины и удовлетворяющая следующим свойствам: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 по данному значению функции сложно вычислить исходные данные, отображаемые в это значение;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 для заданных исходных данных сложно вычислить другие исходные данные, отображаемые в то же значение функции;</a:t>
            </a:r>
          </a:p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– сложно вычислить какую-либо пару исходных данных, отображаемых в одно и то же значение.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0" lvl="0" indent="447675" algn="just">
              <a:lnSpc>
                <a:spcPct val="120000"/>
              </a:lnSpc>
              <a:buNone/>
            </a:pPr>
            <a:endParaRPr lang="ru-RU" sz="53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443841"/>
            <a:ext cx="813690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46088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b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Криптографическая хэш-функция</a:t>
            </a: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 – это математический алгоритм, который преобразует  произвольный массив данных (сообщение) произвольной длины в битовую строку (хэш-код, дайджест) фиксированной длины.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Формально это можно записать как:</a:t>
            </a:r>
            <a:b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600" b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H(M) = </a:t>
            </a:r>
            <a:r>
              <a:rPr lang="ru-RU" sz="2600" b="1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, где: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lvl="0" indent="4460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M – исходное сообщение произвольной длины.</a:t>
            </a:r>
          </a:p>
          <a:p>
            <a:pPr lvl="0" indent="4460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H – хэш-функция.</a:t>
            </a:r>
          </a:p>
          <a:p>
            <a:pPr lvl="0" indent="4460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sz="260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 – хэш-код фиксированной длины (например, 256 бит для SHA-256).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Введение. Определение и назначение хэш-функций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544616"/>
          </a:xfrm>
        </p:spPr>
        <p:txBody>
          <a:bodyPr>
            <a:normAutofit/>
          </a:bodyPr>
          <a:lstStyle/>
          <a:p>
            <a:pPr marL="0" lvl="0" indent="447675" algn="just">
              <a:lnSpc>
                <a:spcPct val="120000"/>
              </a:lnSpc>
              <a:buNone/>
            </a:pPr>
            <a:endParaRPr lang="ru-RU" sz="53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484784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В общем случае в информационных системах могут применяться различные алгоритмы получения хэш-функций для контроля целостности данных, такие как </a:t>
            </a:r>
            <a:r>
              <a:rPr lang="ru-RU" sz="2600" b="1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MD5, SHA-1, SHA-2</a:t>
            </a: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, но в средствах криптографической защиты информации</a:t>
            </a:r>
            <a:b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260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разрабатываемых и распространяемых на территории Российской Федерации хэш-функции рассчитываются по государственным стандартам, действующим на момент их разработки.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2068</Words>
  <Application>Microsoft Macintosh PowerPoint</Application>
  <PresentationFormat>Экран (4:3)</PresentationFormat>
  <Paragraphs>173</Paragraphs>
  <Slides>23</Slides>
  <Notes>10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quote-cjk-patch</vt:lpstr>
      <vt:lpstr>Times New Roman</vt:lpstr>
      <vt:lpstr>Тема Office</vt:lpstr>
      <vt:lpstr>Реализация криптографических алгоритмов в ИС</vt:lpstr>
      <vt:lpstr>Содержание лекции</vt:lpstr>
      <vt:lpstr>Лекция 2 Хэш-функции. Назначение и свойства хэш-функций (целостность, устойчивость к коллизиям). Алгоритмы: SHA-256, SHA-3, ГОСТ Р 34.11-2012 ("Стрибог").</vt:lpstr>
      <vt:lpstr>1. Введение. Определение и назначение хэш-функций</vt:lpstr>
      <vt:lpstr>1. Введение. Определение и назначение хэш-функций</vt:lpstr>
      <vt:lpstr>1. Введение. Определение и назначение хэш-функций</vt:lpstr>
      <vt:lpstr>1. Введение. Определение и назначение хэш-функций</vt:lpstr>
      <vt:lpstr>1. Введение. Определение и назначение хэш-функций</vt:lpstr>
      <vt:lpstr>1. Введение. Определение и назначение хэш-функций</vt:lpstr>
      <vt:lpstr>Лекция 2 Хэш-функции. Назначение и свойства хэш-функций (целостность, устойчивость к коллизиям). Алгоритмы: SHA-256, SHA-3, ГОСТ Р 34.11-2012 ("Стрибог").</vt:lpstr>
      <vt:lpstr>2. Криптографические свойства хэш-функций</vt:lpstr>
      <vt:lpstr>2. Криптографические свойства хэш-функций</vt:lpstr>
      <vt:lpstr>2. Криптографические свойства хэш-функций</vt:lpstr>
      <vt:lpstr>2. Криптографические свойства хэш-функций</vt:lpstr>
      <vt:lpstr>2. Криптографические свойства хэш-функций</vt:lpstr>
      <vt:lpstr>2. Криптографические свойства хэш-функций</vt:lpstr>
      <vt:lpstr>2. Криптографические свойства хэш-функций</vt:lpstr>
      <vt:lpstr>Лекция 2 Хэш-функции. Назначение и свойства хэш-функций (целостность, устойчивость к коллизиям). Алгоритмы: SHA-256, SHA-3, ГОСТ Р 34.11-2012 ("Стрибог").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Выводы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криптографических алгоритмов в ИС</dc:title>
  <dc:creator>Ольга</dc:creator>
  <cp:lastModifiedBy>Microsoft Office User</cp:lastModifiedBy>
  <cp:revision>66</cp:revision>
  <dcterms:created xsi:type="dcterms:W3CDTF">2025-09-10T22:06:03Z</dcterms:created>
  <dcterms:modified xsi:type="dcterms:W3CDTF">2025-10-01T07:04:32Z</dcterms:modified>
</cp:coreProperties>
</file>