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59" r:id="rId14"/>
    <p:sldId id="268" r:id="rId15"/>
    <p:sldId id="270" r:id="rId16"/>
    <p:sldId id="284" r:id="rId17"/>
    <p:sldId id="285" r:id="rId18"/>
    <p:sldId id="271" r:id="rId19"/>
    <p:sldId id="283" r:id="rId20"/>
    <p:sldId id="272" r:id="rId21"/>
    <p:sldId id="273" r:id="rId22"/>
    <p:sldId id="274" r:id="rId23"/>
    <p:sldId id="275" r:id="rId24"/>
    <p:sldId id="276" r:id="rId25"/>
    <p:sldId id="279" r:id="rId26"/>
    <p:sldId id="277" r:id="rId27"/>
    <p:sldId id="280" r:id="rId28"/>
    <p:sldId id="278" r:id="rId29"/>
    <p:sldId id="281" r:id="rId30"/>
    <p:sldId id="282" r:id="rId3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597" autoAdjust="0"/>
  </p:normalViewPr>
  <p:slideViewPr>
    <p:cSldViewPr>
      <p:cViewPr varScale="1">
        <p:scale>
          <a:sx n="97" d="100"/>
          <a:sy n="97" d="100"/>
        </p:scale>
        <p:origin x="19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A4CCB-2AB7-4470-8669-B08666E49AEC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AC31F-0D34-4ACC-A799-447BDFD53FC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Криптография прошла путь от древних шифров для военной тайны до сложнейшей математической дисциплины, без которой сегодня немыслима ни одна область цифровой жизни. Она продолжает развиваться, отвечая на новые технологические вызовы и защищая нашу информацию в будущем.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22</a:t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23</a:t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24</a:t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25</a:t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26</a:t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27</a:t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28</a:t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29</a:t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30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15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15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283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18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500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20</a:t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AC31F-0D34-4ACC-A799-447BDFD53FC6}" type="slidenum">
              <a:rPr lang="ru-RU" smtClean="0"/>
              <a:t>21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95CAD-60CC-4524-AF44-06665E924DBE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C1301-DE66-4CDA-81DE-A914792F0A6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5576" y="836713"/>
            <a:ext cx="7772400" cy="1656184"/>
          </a:xfrm>
        </p:spPr>
        <p:txBody>
          <a:bodyPr>
            <a:normAutofit/>
          </a:bodyPr>
          <a:lstStyle/>
          <a:p>
            <a:r>
              <a:rPr lang="ru-RU" sz="3200" b="1" dirty="0"/>
              <a:t>Реализация криптографических алгоритмов в ИС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15616" y="2060848"/>
            <a:ext cx="6984776" cy="2448272"/>
          </a:xfrm>
        </p:spPr>
        <p:txBody>
          <a:bodyPr>
            <a:normAutofit fontScale="92500" lnSpcReduction="20000"/>
          </a:bodyPr>
          <a:lstStyle/>
          <a:p>
            <a:endParaRPr lang="ru-RU" b="1" dirty="0">
              <a:solidFill>
                <a:schemeClr val="tx1"/>
              </a:solidFill>
            </a:endParaRPr>
          </a:p>
          <a:p>
            <a:r>
              <a:rPr lang="ru-RU" sz="4000" b="1" dirty="0">
                <a:solidFill>
                  <a:srgbClr val="FF0000"/>
                </a:solidFill>
              </a:rPr>
              <a:t>Лекция 1</a:t>
            </a:r>
            <a:br>
              <a:rPr lang="ru-RU" sz="4000" dirty="0">
                <a:solidFill>
                  <a:srgbClr val="FF0000"/>
                </a:solidFill>
              </a:rPr>
            </a:br>
            <a:r>
              <a:rPr lang="ru-RU" sz="4000" b="1" dirty="0">
                <a:solidFill>
                  <a:srgbClr val="FF0000"/>
                </a:solidFill>
              </a:rPr>
              <a:t>Введение в криптографию. Основные нормативные и законодательные документы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Современное состояние криптографии</a:t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Современная криптография 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— это фундамент цифрового мира. Она основана на сложных математических вычислениях, которые практически невозможно реализовать без знания ключа.</a:t>
            </a:r>
          </a:p>
          <a:p>
            <a:pPr marL="0" indent="444500" algn="just">
              <a:buNone/>
            </a:pP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Куда она встроена? </a:t>
            </a:r>
          </a:p>
          <a:p>
            <a:pPr marL="0" indent="444500" algn="just">
              <a:buNone/>
            </a:pP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Повсюду: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мессенджеры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TG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WhatsApp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интернет-банкинг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, HTTPS-соединения в браузере, цифровые подписи,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криптовалюты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) и </a:t>
            </a:r>
            <a:r>
              <a:rPr lang="ru-RU" sz="3200" dirty="0" err="1">
                <a:latin typeface="Times New Roman" pitchFamily="18" charset="0"/>
                <a:cs typeface="Times New Roman" pitchFamily="18" charset="0"/>
              </a:rPr>
              <a:t>блокчейн</a:t>
            </a:r>
            <a:r>
              <a:rPr lang="ru-RU" sz="32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br>
              <a:rPr lang="ru-RU" dirty="0"/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Современное состояние криптографии</a:t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lnSpcReduction="10000"/>
          </a:bodyPr>
          <a:lstStyle/>
          <a:p>
            <a:pPr marL="0" indent="444500"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Основные алгоритмы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Симметричные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(быстрые, для шифрования больших объемов данных): AES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Standard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 — мировой стандарт.</a:t>
            </a:r>
          </a:p>
          <a:p>
            <a:pPr marL="0" lvl="1" indent="457200"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Асимметричные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(для установки безопасного соединения и цифровых подписей): RSA, ECC (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Elliptic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Curve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Cryptography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lvl="1" indent="457200"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Хеш-функции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(для проверки целостности): SHA-256 (используется в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Bitcoin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444500" algn="just">
              <a:buNone/>
            </a:pPr>
            <a:br>
              <a:rPr lang="ru-RU" dirty="0"/>
            </a:b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Современное состояние криптографии</a:t>
            </a:r>
            <a:br>
              <a:rPr lang="ru-RU" sz="3200" b="1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Современные вызовы: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Квантовые вычисления: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уществующие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квантовые компьютеры теоретически могут взломать многие современные асимметричные алгоритмы. Уже активно развивается 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постквантовая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криптография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новые алгоритмы, устойчивые к таким атакам.</a:t>
            </a:r>
          </a:p>
          <a:p>
            <a:pPr marL="0" lvl="1" indent="457200"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Сохранить баланс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между правом на приватность и интересами национальной безопасности.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ts val="0"/>
              </a:spcBef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2. Основные нормативные и законодательные документы </a:t>
            </a:r>
          </a:p>
          <a:p>
            <a:pPr algn="ctr">
              <a:spcBef>
                <a:spcPts val="0"/>
              </a:spcBef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(законы в области защиты информации)</a:t>
            </a: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1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Введение в криптографию. Основные нормативные и законодательные документы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Основные нормативные и законодательные документы защиты информации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Что защищаем? Основные понятия и объекты защиты</a:t>
            </a:r>
          </a:p>
          <a:p>
            <a:pPr marL="0" indent="44450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Защищаемая информация — это ключевой актив государства, бизнеса и гражданина.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Основные объекты правовой защиты: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Конфиденциальность: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Целостность: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444500" algn="just">
              <a:buFont typeface="+mj-lt"/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Доступность: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обеспечение доступа к информации и связанным с ней активам авторизованных пользователей по мере необходимости.</a:t>
            </a:r>
          </a:p>
          <a:p>
            <a:pPr algn="ctr">
              <a:buNone/>
            </a:pP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56118"/>
            <a:ext cx="8496944" cy="1138138"/>
          </a:xfrm>
        </p:spPr>
        <p:txBody>
          <a:bodyPr>
            <a:normAutofit/>
          </a:bodyPr>
          <a:lstStyle/>
          <a:p>
            <a:pPr marL="0" indent="444500">
              <a:buNone/>
            </a:pPr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2. Что такое Комплаенс в Информационной Безопасности?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89856" y="1412776"/>
            <a:ext cx="8774632" cy="5256584"/>
          </a:xfrm>
        </p:spPr>
        <p:txBody>
          <a:bodyPr>
            <a:noAutofit/>
          </a:bodyPr>
          <a:lstStyle/>
          <a:p>
            <a:pPr algn="l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Комплаенс в ИБ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это система соблюдения установленных требований к защите информации.</a:t>
            </a:r>
          </a:p>
          <a:p>
            <a:pPr algn="l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Суть: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Выполнение предписаний законов, стандартов и внутренних правил компании в области кибербезопасности.</a:t>
            </a:r>
          </a:p>
          <a:p>
            <a:pPr algn="l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регуляторы в России: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ФСТЭК России: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Требования к защите информации, особенно персональных данных (152-ФЗ) и критической информационной инфраструктуры (187-ФЗ).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ФСБ России: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Требования к использованию шифровальных средств (СКЗИ) и электронной подписи (63-ФЗ).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Роскомнадзор: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Контроль за обработкой персональных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Международные стандарты: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ISO/IEC 27001, PCI DSS, GDPR.</a:t>
            </a:r>
          </a:p>
          <a:p>
            <a:pPr algn="ctr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1263" y="260648"/>
            <a:ext cx="8229600" cy="720080"/>
          </a:xfrm>
        </p:spPr>
        <p:txBody>
          <a:bodyPr>
            <a:noAutofit/>
          </a:bodyPr>
          <a:lstStyle/>
          <a:p>
            <a:r>
              <a:rPr lang="ru-RU" sz="2900" b="1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sz="29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Польза Комплаенса в ИБ</a:t>
            </a:r>
            <a:br>
              <a:rPr lang="ru-RU" sz="29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25658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r>
              <a:rPr lang="ru-RU" sz="240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истематическое снижение рисков, связанных с нарушением законодательства и стандартов, для минимизации штрафов, репутационных потерь и операционных сбоев.</a:t>
            </a:r>
          </a:p>
          <a:p>
            <a:pPr marL="0" indent="0" algn="just">
              <a:buNone/>
            </a:pP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Польза комплаенса:</a:t>
            </a:r>
            <a:endParaRPr lang="ru-RU" sz="2400" b="0" i="0" u="none" strike="noStrike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Снижение рисков - </a:t>
            </a:r>
            <a:r>
              <a:rPr lang="ru-RU" sz="240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збежание крупных штрафов и судебных исков.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Доверие регуляторов и партнеров - </a:t>
            </a:r>
            <a:r>
              <a:rPr lang="ru-RU" sz="240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прощение проверок и аудитов.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Укрепление репутации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лояльности клиентов, которые уверены в безопасности своих данных.</a:t>
            </a:r>
          </a:p>
          <a:p>
            <a:pPr algn="just"/>
            <a:r>
              <a:rPr lang="ru-RU" sz="2400" b="1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зрелости процессов ИБ</a:t>
            </a:r>
            <a:r>
              <a:rPr lang="ru-RU" sz="2400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п</a:t>
            </a:r>
            <a:r>
              <a:rPr lang="ru-RU" sz="2400" b="0" i="0" u="none" strike="noStrike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омогает выстроить структурированные и измеримые процессы защиты.</a:t>
            </a:r>
          </a:p>
          <a:p>
            <a:pPr algn="just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15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113813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Основные нормативные и законодательные документы защиты информации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r>
              <a:rPr lang="ru-RU" sz="3000" b="1" dirty="0">
                <a:latin typeface="Times New Roman" pitchFamily="18" charset="0"/>
                <a:cs typeface="Times New Roman" pitchFamily="18" charset="0"/>
              </a:rPr>
              <a:t>Категории информации, требующие защиты: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Государственная тайна</a:t>
            </a:r>
          </a:p>
          <a:p>
            <a:pPr algn="just"/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Коммерческая тайна</a:t>
            </a:r>
          </a:p>
          <a:p>
            <a:pPr algn="just"/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Персональные данные (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ПДн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3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Служебная тайна</a:t>
            </a:r>
          </a:p>
          <a:p>
            <a:pPr algn="just"/>
            <a:r>
              <a:rPr lang="ru-RU" sz="3000" dirty="0">
                <a:latin typeface="Times New Roman" pitchFamily="18" charset="0"/>
                <a:cs typeface="Times New Roman" pitchFamily="18" charset="0"/>
              </a:rPr>
              <a:t>Профессиональная тайна (врачебная, нотариальная и т.д.)</a:t>
            </a:r>
            <a:endParaRPr lang="ru-RU" b="1" dirty="0"/>
          </a:p>
          <a:p>
            <a:pPr algn="ctr">
              <a:buNone/>
            </a:pPr>
            <a:endParaRPr lang="ru-RU" b="1" dirty="0"/>
          </a:p>
          <a:p>
            <a:pPr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150881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24936" cy="6480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Ключевые законы Российской Федерации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836712"/>
            <a:ext cx="8280920" cy="583264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Правовое поле РФ в сфере защиты информации формируется несколькими уровнями законов.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1. Федеральный закон от 27.07.2006 № 149-ФЗ «Об информации, информационных технологиях и о защите информации»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Базовый, «рамочный» закон.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Определяет основные понятия, принципы регулирования и цели защиты информации.</a:t>
            </a:r>
          </a:p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2. Федеральный закон от 27.07.2006 № 152-ФЗ «О персональных данных»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Ключевой закон для работы с данными граждан.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Устанавливает требования к обработке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ПДн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права субъектов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ПДн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 и обязанности операторов.</a:t>
            </a:r>
          </a:p>
          <a:p>
            <a:pPr>
              <a:buNone/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24936" cy="6480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Ключевые законы Российской Федерации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Правовое поле РФ в сфере защиты информации формируется несколькими уровнями законов.</a:t>
            </a:r>
          </a:p>
          <a:p>
            <a:pPr algn="just"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3. Федеральный закон от 06.04.2011 № 63-ФЗ «Об электронной подписи»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Устанавливает виды ЭП (простая, неквалифицированная, квалифицированная), их юридическую значимость и требования к средствам ЭП. Поскольку в основе квалифицированной ЭП (КЭП) лежит криптография, закон напрямую регулирует использование криптографических алгоритмов и средств шифрования для подписи документов. Требует, что средства КЭП должны быть сертифицированы ФСБ России.</a:t>
            </a:r>
          </a:p>
        </p:txBody>
      </p:sp>
    </p:spTree>
    <p:extLst>
      <p:ext uri="{BB962C8B-B14F-4D97-AF65-F5344CB8AC3E}">
        <p14:creationId xmlns:p14="http://schemas.microsoft.com/office/powerpoint/2010/main" val="103654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2494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Содержание лекции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Введение в криптографию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Основные нормативные и законодательные документы (законы в области защиты информации)</a:t>
            </a:r>
          </a:p>
          <a:p>
            <a:pPr marL="514350" indent="-514350">
              <a:buAutoNum type="arabicPeriod"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Правовые основы информационной безопасности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24936" cy="6480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Ключевые законы Российской Федерации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Правовое поле РФ в сфере защиты информации формируется несколькими уровнями законов.</a:t>
            </a:r>
          </a:p>
          <a:p>
            <a:pPr algn="just">
              <a:buNone/>
            </a:pPr>
            <a:endParaRPr lang="ru-RU" sz="22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3. Федеральный закон от 26.07.2017 № 187-ФЗ «О безопасности критической информационной инфраструктуры РФ»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Регулирует защиту важнейших объектов (энергетика, транспорт, здравоохранение и др.).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Обязывает владельцев объектов КИИ обеспечивать их безопасность и информировать госорганы 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кибератаках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Также важны: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Уголовный кодекс 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РФ (ст. 272, 273, 274), законы о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гостайне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коммерческой тайне и лицензировании деятельности по ТЗКИ (технической защите конфиденциальной информации).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24936" cy="6480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Ключевые законы Российской Федерации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2600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Что требуют законы от организаций?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Для операторов </a:t>
            </a:r>
            <a:r>
              <a:rPr lang="ru-RU" sz="2600" b="1" dirty="0" err="1">
                <a:latin typeface="Times New Roman" pitchFamily="18" charset="0"/>
                <a:cs typeface="Times New Roman" pitchFamily="18" charset="0"/>
              </a:rPr>
              <a:t>ПДн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 (152-ФЗ):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Получить согласие на обработку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ПДн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Обеспечить конфиденциальность данных.</a:t>
            </a:r>
          </a:p>
          <a:p>
            <a:pPr lvl="1" algn="just">
              <a:lnSpc>
                <a:spcPct val="15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Уведомлять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Роскомнадзор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о начале обработки.</a:t>
            </a:r>
          </a:p>
          <a:p>
            <a:pPr lvl="1" algn="just">
              <a:lnSpc>
                <a:spcPct val="150000"/>
              </a:lnSpc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Применять необходимые организационные и технические меры защиты.</a:t>
            </a:r>
          </a:p>
          <a:p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424936" cy="64807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Ключевые законы Российской Федерации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Что требуют законы от организаций?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Для субъектов КИИ (187-ФЗ):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Выявить и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категоризовать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информационные системы.</a:t>
            </a:r>
          </a:p>
          <a:p>
            <a:pPr marL="0" lvl="1" indent="4572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Установить систему мониторинга и управления инцидентами.</a:t>
            </a:r>
          </a:p>
          <a:p>
            <a:pPr marL="0" lvl="1" indent="4572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Провести аттестацию информационных систем (ИС) на соответствие требованиям ФСТЭК России (Федеральная служба по техническому и экспортному контролю) .</a:t>
            </a:r>
          </a:p>
          <a:p>
            <a:pPr marL="0" lvl="1" indent="457200" algn="just"/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Предоставлять информацию в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ГосСОПКА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(Государственная Система Обнаружения, 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Предупреж-дения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 и Анализа Атак на информационные ресурсы России). Это национальный центр </a:t>
            </a:r>
            <a:r>
              <a:rPr lang="ru-RU" sz="2600" dirty="0" err="1">
                <a:latin typeface="Times New Roman" pitchFamily="18" charset="0"/>
                <a:cs typeface="Times New Roman" pitchFamily="18" charset="0"/>
              </a:rPr>
              <a:t>киберобороны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, который видит угрозы по всей стране.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/>
          </a:bodyPr>
          <a:lstStyle/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Административная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денежные 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штрафы по Кодексу РФ об административных правонарушениях  РФ - Обработка персональных данных без согласия человека: штраф для компании —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до 300 000 руб.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а для директора —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до 50 000 руб.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Наиболее частый вид наказания. Применяется за сам факт нарушения установленных правил, даже если никакого ущерба еще не произошло.</a:t>
            </a:r>
          </a:p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Кто наказывается?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Как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должностные лица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(например, директор, ответственный за IT), так 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юридическое лицо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(сама компания) в целом.</a:t>
            </a:r>
          </a:p>
          <a:p>
            <a:pPr marL="0" indent="444500"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 чем выражается?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 основном — в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денежных штрафах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Уголовная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(лишение свободы по УК РФ)</a:t>
            </a:r>
          </a:p>
          <a:p>
            <a:pPr marL="0" indent="457200" algn="just">
              <a:buNone/>
            </a:pP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Самая суровая мера ответственности. Применяется не за сам факт нарушения, а когда нарушение повлекло </a:t>
            </a: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тяжкие последствия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(крупный ущерб, нарушение работы критической инфраструктуры, суицид потерпевшего и т.д.) или совершено с корыстным умыслом.</a:t>
            </a:r>
          </a:p>
          <a:p>
            <a:pPr marL="0" indent="457200" algn="just">
              <a:buNone/>
            </a:pP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Кто наказывается?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Только </a:t>
            </a: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физические лица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(например, системный администратор, </a:t>
            </a:r>
            <a:r>
              <a:rPr lang="ru-RU" sz="3100" dirty="0" err="1">
                <a:latin typeface="Times New Roman" pitchFamily="18" charset="0"/>
                <a:cs typeface="Times New Roman" pitchFamily="18" charset="0"/>
              </a:rPr>
              <a:t>сис.админ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, руководитель).</a:t>
            </a:r>
          </a:p>
          <a:p>
            <a:pPr marL="0" indent="457200" algn="just">
              <a:buNone/>
            </a:pPr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В чем выражается?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Не только штрафы, но и:</a:t>
            </a:r>
          </a:p>
          <a:p>
            <a:pPr marL="0" lvl="1" indent="457200" algn="just"/>
            <a:r>
              <a:rPr lang="ru-RU" sz="3100" b="1" dirty="0">
                <a:latin typeface="Times New Roman" pitchFamily="18" charset="0"/>
                <a:cs typeface="Times New Roman" pitchFamily="18" charset="0"/>
              </a:rPr>
              <a:t>Лишение свободы</a:t>
            </a:r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 (реальный тюремный срок).</a:t>
            </a:r>
          </a:p>
          <a:p>
            <a:pPr marL="0" lvl="1" indent="457200" algn="just"/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Принудительные работы.</a:t>
            </a:r>
          </a:p>
          <a:p>
            <a:pPr marL="0" lvl="1" indent="457200" algn="just"/>
            <a:r>
              <a:rPr lang="ru-RU" sz="3100" dirty="0">
                <a:latin typeface="Times New Roman" pitchFamily="18" charset="0"/>
                <a:cs typeface="Times New Roman" pitchFamily="18" charset="0"/>
              </a:rPr>
              <a:t>Лишение права занимать определенные должности.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Уголовная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(лишение свободы по УК РФ)</a:t>
            </a:r>
          </a:p>
          <a:p>
            <a:pPr marL="0" indent="457200" algn="just">
              <a:buNone/>
            </a:pP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Примеры (по ст. 272, 273, 274 УК РФ):</a:t>
            </a:r>
            <a:endParaRPr lang="ru-RU" sz="2600" dirty="0">
              <a:latin typeface="Times New Roman" pitchFamily="18" charset="0"/>
              <a:cs typeface="Times New Roman" pitchFamily="18" charset="0"/>
            </a:endParaRPr>
          </a:p>
          <a:p>
            <a:pPr marL="0" lvl="1" indent="457200" algn="just"/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Незаконный доступ к информации (ст. 272):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1" indent="0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Если он повлек уничтожение или блокировку данных, — срок 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до 5 лет лишения свободы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indent="457200" algn="just"/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Создание и распространение вредоносных программ (ст. 273):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1" indent="0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Повлекшее тяжкие последствия — 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до 7 лет лишения свободы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lvl="1" indent="457200" algn="just"/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Нарушение правил эксплуатации средств хранения, обработки или передачи информации (ст. 274):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lvl="1" indent="0" algn="just">
              <a:buNone/>
            </a:pP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Повлекшее по неосторожности тяжкие последствия — 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до 5 лет лишения свободы</a:t>
            </a:r>
            <a:r>
              <a:rPr lang="ru-RU" sz="2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Гражданско-правовая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(возмещение ущерба)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Это финансовая компенсация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конкретным людям или организациям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, которым был причинен вред из-за утечки данных или сбоя в работе системы.</a:t>
            </a: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Кто подает иск?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Пострадавшая сторона (физическое лицо, чьи данные утекли, или компания-партнер, чья работа остановилась из-за сбоя у вас).</a:t>
            </a: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В чем выражается?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Деньги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 Размер ущерба доказывается в суде.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fontScale="92500"/>
          </a:bodyPr>
          <a:lstStyle/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Гражданско-правовая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(возмещение ущерба)</a:t>
            </a:r>
          </a:p>
          <a:p>
            <a:pPr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После утечки данных паспортов и телефонов клиентов из банка, мошенники взяли кредиты на их имена. Клиенты через суд могут взыскать с банка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компенсацию морального вреда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(например, 50 000 руб. каждому) и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возмещение материального ущерба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(сумму незаконно взятого кредита).</a:t>
            </a:r>
          </a:p>
          <a:p>
            <a:pPr lvl="1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Компания-поставщик не смогла отгрузить товар из-за хакерской атаки на вашу систему, сорвав контракт. Она может потребовать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компенсацию упущенной выгоды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006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Приостановление</a:t>
            </a:r>
            <a:r>
              <a:rPr lang="ru-RU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деятельности</a:t>
            </a:r>
          </a:p>
          <a:p>
            <a:pPr algn="just"/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временный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запрет на работу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всей компании или ее части, связанной с нарушением. Это крайняя мера, применяемая регулятором или судом.</a:t>
            </a:r>
          </a:p>
          <a:p>
            <a:pPr algn="just"/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Когда применяется?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Чаще всего, если нарушение создает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непосредственную угрозу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жизни, здоровью людей, безопасности государства или невозможно быстро устранить другим способом.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2. Ответственность за нарушение в области защиты информации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Приостановление деятельности</a:t>
            </a:r>
          </a:p>
          <a:p>
            <a:pPr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Примеры: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Сайт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интернет-магазина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взломан, и хакеры имеют доступ к базе данных клиентов (номера карт, пароли).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Роскомнадзор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или суд может 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приостановить работу сайта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до полного устранения уязвимостей и обеспечения безопасности, чтобы предотвратить дальнейшие утечки.</a:t>
            </a:r>
          </a:p>
          <a:p>
            <a:pPr lvl="1"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Обнаружено, что оператор связи обрабатывает данные абонентов с грубыми нарушениями, не обеспечивая их защиту. Его деятельность по обработке данных могут приостановить.</a:t>
            </a: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1224136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Лекция 1</a:t>
            </a:r>
            <a:br>
              <a:rPr lang="ru-RU" sz="3200" dirty="0">
                <a:solidFill>
                  <a:srgbClr val="FF0000"/>
                </a:solidFill>
              </a:rPr>
            </a:br>
            <a:r>
              <a:rPr lang="ru-RU" sz="3200" b="1" dirty="0">
                <a:solidFill>
                  <a:srgbClr val="FF0000"/>
                </a:solidFill>
              </a:rPr>
              <a:t>Введение в криптографию. Основные нормативные и законодательные документы</a:t>
            </a:r>
            <a:endParaRPr lang="ru-RU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648072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Выводы </a:t>
            </a:r>
            <a:br>
              <a:rPr lang="ru-RU" sz="3200" dirty="0">
                <a:latin typeface="Times New Roman" pitchFamily="18" charset="0"/>
                <a:cs typeface="Times New Roman" pitchFamily="18" charset="0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6886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Защита информации —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не опция, а законодательное требование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Правовое поле постоянно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усложняется и ужесточается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в ответ на растущие </a:t>
            </a:r>
            <a:r>
              <a:rPr lang="ru-RU" sz="2800" dirty="0" err="1">
                <a:latin typeface="Times New Roman" pitchFamily="18" charset="0"/>
                <a:cs typeface="Times New Roman" pitchFamily="18" charset="0"/>
              </a:rPr>
              <a:t>киберугрозы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Комплаенс позволяет не только избежать штрафов, но 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повысить устойчивость бизнеса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 и 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доверие клиентов</a:t>
            </a: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Развитие регулирования в сфере больших данных и искусственного интеллекта.</a:t>
            </a:r>
          </a:p>
          <a:p>
            <a:pPr marL="0" indent="444500" algn="just">
              <a:buNone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Соблюдение законов в области ЗИ — основа цифровой трансформации и безопасности в современном мире.</a:t>
            </a:r>
          </a:p>
          <a:p>
            <a:pPr marL="0" indent="444500"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endParaRPr lang="ru-RU" sz="2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47500" lnSpcReduction="20000"/>
          </a:bodyPr>
          <a:lstStyle/>
          <a:p>
            <a:pPr marL="0" lvl="0" indent="447675" algn="just">
              <a:lnSpc>
                <a:spcPct val="120000"/>
              </a:lnSpc>
              <a:buNone/>
            </a:pPr>
            <a:endParaRPr lang="ru-RU" sz="5300" b="1" dirty="0">
              <a:latin typeface="Times New Roman" pitchFamily="18" charset="0"/>
              <a:cs typeface="Times New Roman" pitchFamily="18" charset="0"/>
            </a:endParaRPr>
          </a:p>
          <a:p>
            <a:pPr marL="0" lvl="0" indent="447675" algn="just">
              <a:lnSpc>
                <a:spcPct val="120000"/>
              </a:lnSpc>
              <a:buNone/>
            </a:pPr>
            <a:r>
              <a:rPr lang="ru-RU" sz="5300" b="1" dirty="0">
                <a:latin typeface="Times New Roman" pitchFamily="18" charset="0"/>
                <a:cs typeface="Times New Roman" pitchFamily="18" charset="0"/>
              </a:rPr>
              <a:t>Криптография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 (от греч. </a:t>
            </a:r>
            <a:r>
              <a:rPr lang="ru-RU" sz="5300" i="1" dirty="0" err="1">
                <a:latin typeface="Times New Roman" pitchFamily="18" charset="0"/>
                <a:cs typeface="Times New Roman" pitchFamily="18" charset="0"/>
              </a:rPr>
              <a:t>kryptós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  «тайный» и </a:t>
            </a:r>
            <a:r>
              <a:rPr lang="ru-RU" sz="5300" i="1" dirty="0" err="1">
                <a:latin typeface="Times New Roman" pitchFamily="18" charset="0"/>
                <a:cs typeface="Times New Roman" pitchFamily="18" charset="0"/>
              </a:rPr>
              <a:t>gráphō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  – «пишу») –это наука о методах обеспечения конфиденциальности, целостности и аутентичности информации. Если проще, это искусство создания и взлома шифров.</a:t>
            </a:r>
          </a:p>
          <a:p>
            <a:pPr marL="0" indent="447675" algn="just">
              <a:lnSpc>
                <a:spcPct val="120000"/>
              </a:lnSpc>
              <a:buNone/>
            </a:pP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Криптография работает с двумя основными понятиями:</a:t>
            </a:r>
          </a:p>
          <a:p>
            <a:pPr marL="0" indent="444500" algn="just">
              <a:lnSpc>
                <a:spcPct val="120000"/>
              </a:lnSpc>
              <a:buNone/>
            </a:pPr>
            <a:r>
              <a:rPr lang="ru-RU" sz="5300" b="1" dirty="0">
                <a:latin typeface="Times New Roman" pitchFamily="18" charset="0"/>
                <a:cs typeface="Times New Roman" pitchFamily="18" charset="0"/>
              </a:rPr>
              <a:t>Шифрование (</a:t>
            </a:r>
            <a:r>
              <a:rPr lang="ru-RU" sz="5300" b="1" dirty="0" err="1">
                <a:latin typeface="Times New Roman" pitchFamily="18" charset="0"/>
                <a:cs typeface="Times New Roman" pitchFamily="18" charset="0"/>
              </a:rPr>
              <a:t>encryption</a:t>
            </a:r>
            <a:r>
              <a:rPr lang="ru-RU" sz="5300" b="1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— детерминированный процесс преобразования открытого текста в </a:t>
            </a:r>
            <a:r>
              <a:rPr lang="ru-RU" sz="5300" dirty="0" err="1">
                <a:latin typeface="Times New Roman" pitchFamily="18" charset="0"/>
                <a:cs typeface="Times New Roman" pitchFamily="18" charset="0"/>
              </a:rPr>
              <a:t>шифртекст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 с использованием ключа и криптографического алгоритма.</a:t>
            </a:r>
          </a:p>
          <a:p>
            <a:pPr marL="0" indent="444500" algn="just">
              <a:lnSpc>
                <a:spcPct val="120000"/>
              </a:lnSpc>
              <a:buNone/>
            </a:pPr>
            <a:r>
              <a:rPr lang="ru-RU" sz="5300" b="1" dirty="0" err="1">
                <a:latin typeface="Times New Roman" pitchFamily="18" charset="0"/>
                <a:cs typeface="Times New Roman" pitchFamily="18" charset="0"/>
              </a:rPr>
              <a:t>Расшифрование</a:t>
            </a:r>
            <a:r>
              <a:rPr lang="ru-RU" sz="53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5300" b="1" dirty="0" err="1">
                <a:latin typeface="Times New Roman" pitchFamily="18" charset="0"/>
                <a:cs typeface="Times New Roman" pitchFamily="18" charset="0"/>
              </a:rPr>
              <a:t>decryption</a:t>
            </a:r>
            <a:r>
              <a:rPr lang="ru-RU" sz="5300" b="1" dirty="0">
                <a:latin typeface="Times New Roman" pitchFamily="18" charset="0"/>
                <a:cs typeface="Times New Roman" pitchFamily="18" charset="0"/>
              </a:rPr>
              <a:t>) 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— обратный процесс преобразования </a:t>
            </a:r>
            <a:r>
              <a:rPr lang="ru-RU" sz="5300" dirty="0" err="1">
                <a:latin typeface="Times New Roman" pitchFamily="18" charset="0"/>
                <a:cs typeface="Times New Roman" pitchFamily="18" charset="0"/>
              </a:rPr>
              <a:t>шифртекста</a:t>
            </a:r>
            <a:r>
              <a:rPr lang="ru-RU" sz="5300" dirty="0">
                <a:latin typeface="Times New Roman" pitchFamily="18" charset="0"/>
                <a:cs typeface="Times New Roman" pitchFamily="18" charset="0"/>
              </a:rPr>
              <a:t> в открытый текст.</a:t>
            </a:r>
          </a:p>
          <a:p>
            <a:pPr marL="0" lvl="0" indent="447675" algn="just">
              <a:lnSpc>
                <a:spcPct val="120000"/>
              </a:lnSpc>
              <a:buNone/>
            </a:pPr>
            <a:endParaRPr lang="ru-RU" sz="53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Основные задачи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криптографии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Конфиденциальность 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Confidentiality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обеспечение доступа к информации только авторизованным субъектам.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Целостность 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Integrity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гарантия точности и полноты информации, защита от несанкционированного изменения.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Аутентичность 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Authenticity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подтверждение подлинности источника информации и идентификация участников взаимодействия.</a:t>
            </a:r>
          </a:p>
          <a:p>
            <a:pPr algn="just"/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Неотрекаемость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Non-repudiation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невозможность для стороны отказаться от совершенных ею действий (например, от подписания документа).</a:t>
            </a:r>
          </a:p>
          <a:p>
            <a:pPr>
              <a:lnSpc>
                <a:spcPct val="120000"/>
              </a:lnSpc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>
              <a:buNone/>
            </a:pPr>
            <a:endParaRPr lang="ru-RU" b="1" dirty="0"/>
          </a:p>
          <a:p>
            <a:pPr marL="0" indent="444500" algn="just">
              <a:buNone/>
            </a:pP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Криптоанализ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— наука, изучающая методы вскрытия шифров без знания ключей. </a:t>
            </a:r>
          </a:p>
          <a:p>
            <a:pPr marL="0" indent="444500" algn="just">
              <a:buNone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Симбиоз криптографии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криптоанализа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образует более общую дисциплину — </a:t>
            </a:r>
            <a:r>
              <a:rPr lang="ru-RU" b="1" dirty="0" err="1">
                <a:latin typeface="Times New Roman" pitchFamily="18" charset="0"/>
                <a:cs typeface="Times New Roman" pitchFamily="18" charset="0"/>
              </a:rPr>
              <a:t>криптологию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Исторический экскурс: эволюция криптографических парадигм</a:t>
            </a:r>
            <a:br>
              <a:rPr lang="ru-RU" sz="3200" b="1" dirty="0">
                <a:solidFill>
                  <a:srgbClr val="0F1115"/>
                </a:solidFill>
                <a:latin typeface="quote-cjk-patch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pPr>
              <a:buNone/>
            </a:pPr>
            <a:endParaRPr lang="ru-RU" b="1" dirty="0"/>
          </a:p>
          <a:p>
            <a:pPr marL="0" indent="444500" algn="just">
              <a:buNone/>
            </a:pPr>
            <a:r>
              <a:rPr lang="ru-RU" b="0" i="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Историю криптографии принято разделять на два кардинально отличающихся периода:</a:t>
            </a:r>
          </a:p>
          <a:p>
            <a:pPr marL="0" indent="444500" algn="just">
              <a:buNone/>
            </a:pPr>
            <a:r>
              <a:rPr lang="ru-RU" b="1" i="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1. Классический (</a:t>
            </a:r>
            <a:r>
              <a:rPr lang="ru-RU" b="1" i="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докомпьютерный</a:t>
            </a:r>
            <a:r>
              <a:rPr lang="ru-RU" b="1" i="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) период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(до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XX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века)</a:t>
            </a:r>
            <a:endParaRPr lang="ru-RU" b="1" i="0" dirty="0">
              <a:solidFill>
                <a:srgbClr val="0F111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r>
              <a:rPr lang="ru-RU" b="1" dirty="0">
                <a:latin typeface="Times New Roman" pitchFamily="18" charset="0"/>
                <a:cs typeface="Times New Roman" pitchFamily="18" charset="0"/>
              </a:rPr>
              <a:t>2. Современный период: криптография с секретным и открытым ключом</a:t>
            </a:r>
            <a:endParaRPr lang="ru-RU" b="0" i="0" dirty="0">
              <a:solidFill>
                <a:srgbClr val="0F111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1. Введение в криптографию</a:t>
            </a:r>
            <a:br>
              <a:rPr lang="ru-RU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>
                <a:latin typeface="Times New Roman" pitchFamily="18" charset="0"/>
                <a:cs typeface="Times New Roman" pitchFamily="18" charset="0"/>
              </a:rPr>
              <a:t>Исторический экскурс: эволюция криптографических парадигм</a:t>
            </a:r>
            <a:br>
              <a:rPr lang="ru-RU" sz="3200" b="1" dirty="0">
                <a:solidFill>
                  <a:srgbClr val="0F1115"/>
                </a:solidFill>
                <a:latin typeface="quote-cjk-patch"/>
              </a:rPr>
            </a:b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 fontScale="77500" lnSpcReduction="20000"/>
          </a:bodyPr>
          <a:lstStyle/>
          <a:p>
            <a:pPr marL="0" indent="444500" algn="just">
              <a:buNone/>
            </a:pPr>
            <a:r>
              <a:rPr lang="ru-RU" b="1" i="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Классический (</a:t>
            </a:r>
            <a:r>
              <a:rPr lang="ru-RU" b="1" i="0" dirty="0" err="1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докомпьютерный</a:t>
            </a:r>
            <a:r>
              <a:rPr lang="ru-RU" b="1" i="0" dirty="0">
                <a:solidFill>
                  <a:srgbClr val="0F1115"/>
                </a:solidFill>
                <a:latin typeface="Times New Roman" pitchFamily="18" charset="0"/>
                <a:cs typeface="Times New Roman" pitchFamily="18" charset="0"/>
              </a:rPr>
              <a:t>) период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(до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XX </a:t>
            </a:r>
            <a:r>
              <a:rPr lang="ru-RU" b="1" dirty="0">
                <a:latin typeface="Times New Roman" pitchFamily="18" charset="0"/>
                <a:cs typeface="Times New Roman" pitchFamily="18" charset="0"/>
              </a:rPr>
              <a:t>века):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Античность: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Спарта — шифр перестановки, шифр Цезаря (Рим) — шифр замены, где каждая буква сдвигалась на фиксированное число позиций в алфавите.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Средневековье: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Более сложные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моноалфавитные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полиалфавитные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шифры. Яркий пример — диск Альберти (XV век), который реализовал первый 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полиалфавитный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шифр.</a:t>
            </a:r>
          </a:p>
          <a:p>
            <a:pPr algn="just"/>
            <a:r>
              <a:rPr lang="ru-RU" b="1" dirty="0">
                <a:latin typeface="Times New Roman" pitchFamily="18" charset="0"/>
                <a:cs typeface="Times New Roman" pitchFamily="18" charset="0"/>
              </a:rPr>
              <a:t>XIX-XX век: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 Механические и электромеханические устройства. Легендарная немецкая шифровальная машина «</a:t>
            </a:r>
            <a:r>
              <a:rPr lang="ru-RU" dirty="0" err="1">
                <a:latin typeface="Times New Roman" pitchFamily="18" charset="0"/>
                <a:cs typeface="Times New Roman" pitchFamily="18" charset="0"/>
              </a:rPr>
              <a:t>Энигма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» времен Второй мировой войны, </a:t>
            </a:r>
            <a:r>
              <a:rPr lang="ru-RU" i="1" dirty="0">
                <a:latin typeface="Times New Roman" pitchFamily="18" charset="0"/>
                <a:cs typeface="Times New Roman" pitchFamily="18" charset="0"/>
              </a:rPr>
              <a:t>взлом которой силами союзников (с участием Алана Тьюринга) значительно повлиял на исход войны.</a:t>
            </a:r>
          </a:p>
          <a:p>
            <a:pPr marL="0" indent="444500" algn="just">
              <a:buNone/>
            </a:pPr>
            <a:endParaRPr lang="ru-RU" b="1" i="0" dirty="0">
              <a:solidFill>
                <a:srgbClr val="0F111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184576"/>
          </a:xfrm>
        </p:spPr>
        <p:txBody>
          <a:bodyPr>
            <a:normAutofit/>
          </a:bodyPr>
          <a:lstStyle/>
          <a:p>
            <a:pPr marL="0" indent="444500" algn="just">
              <a:buNone/>
            </a:pPr>
            <a:endParaRPr lang="ru-RU" b="1" i="0" dirty="0">
              <a:solidFill>
                <a:srgbClr val="0F1115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444500" algn="just"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1520" y="260649"/>
            <a:ext cx="8280920" cy="707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4500" algn="just"/>
            <a:r>
              <a:rPr lang="ru-RU" sz="2500" b="1" dirty="0">
                <a:latin typeface="Times New Roman" pitchFamily="18" charset="0"/>
                <a:cs typeface="Times New Roman" pitchFamily="18" charset="0"/>
              </a:rPr>
              <a:t>2. Современный период:</a:t>
            </a:r>
          </a:p>
          <a:p>
            <a:pPr indent="444500" algn="just"/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Начало современной эпохе положила публикация работы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Уитфилда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Диффи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и Мартина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Хеллмана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Directions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Cryptography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» (1976). Ими была предложена концепция асимметричной криптографии (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криптографии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с открытым ключом).</a:t>
            </a:r>
          </a:p>
          <a:p>
            <a:pPr indent="444500" algn="just">
              <a:buFont typeface="Arial" pitchFamily="34" charset="0"/>
              <a:buChar char="•"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Вся классическая криптография была симметричной: один и тот же ключ использовался и для шифрования, и для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расшифрования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. Проблема — как безопасно передать этот ключ второй стороне?</a:t>
            </a:r>
          </a:p>
          <a:p>
            <a:pPr indent="444500" algn="just">
              <a:buFont typeface="Arial" pitchFamily="34" charset="0"/>
              <a:buChar char="•"/>
            </a:pP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В 1970-х гг. было предложено асимметричное шифрование (криптография с открытым ключом). Появились два ключа: открытый (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) для шифрования, который можно всем показывать, и закрытый (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) для </a:t>
            </a:r>
            <a:r>
              <a:rPr lang="ru-RU" sz="2500" dirty="0" err="1">
                <a:latin typeface="Times New Roman" pitchFamily="18" charset="0"/>
                <a:cs typeface="Times New Roman" pitchFamily="18" charset="0"/>
              </a:rPr>
              <a:t>расшифрования</a:t>
            </a:r>
            <a:r>
              <a:rPr lang="ru-RU" sz="2500" dirty="0">
                <a:latin typeface="Times New Roman" pitchFamily="18" charset="0"/>
                <a:cs typeface="Times New Roman" pitchFamily="18" charset="0"/>
              </a:rPr>
              <a:t>, который хранится в секрете. Это решило проблему распределения ключей.</a:t>
            </a:r>
          </a:p>
          <a:p>
            <a:endParaRPr lang="ru-RU" dirty="0"/>
          </a:p>
          <a:p>
            <a:br>
              <a:rPr lang="ru-RU" dirty="0"/>
            </a:br>
            <a:endParaRPr lang="ru-RU" b="0" i="0" dirty="0">
              <a:solidFill>
                <a:srgbClr val="0F1115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2111</Words>
  <Application>Microsoft Macintosh PowerPoint</Application>
  <PresentationFormat>Экран (4:3)</PresentationFormat>
  <Paragraphs>200</Paragraphs>
  <Slides>30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5" baseType="lpstr">
      <vt:lpstr>Arial</vt:lpstr>
      <vt:lpstr>Calibri</vt:lpstr>
      <vt:lpstr>quote-cjk-patch</vt:lpstr>
      <vt:lpstr>Times New Roman</vt:lpstr>
      <vt:lpstr>Тема Office</vt:lpstr>
      <vt:lpstr>Реализация криптографических алгоритмов в ИС</vt:lpstr>
      <vt:lpstr>Содержание лекции</vt:lpstr>
      <vt:lpstr>Лекция 1 Введение в криптографию. Основные нормативные и законодательные документы</vt:lpstr>
      <vt:lpstr>1. Введение в криптографию</vt:lpstr>
      <vt:lpstr>1. Введение в криптографию</vt:lpstr>
      <vt:lpstr>1. Введение в криптографию</vt:lpstr>
      <vt:lpstr>1. Введение в криптографию Исторический экскурс: эволюция криптографических парадигм </vt:lpstr>
      <vt:lpstr>1. Введение в криптографию Исторический экскурс: эволюция криптографических парадигм </vt:lpstr>
      <vt:lpstr>Презентация PowerPoint</vt:lpstr>
      <vt:lpstr>1. Введение в криптографию Современное состояние криптографии </vt:lpstr>
      <vt:lpstr>1. Введение в криптографию Современное состояние криптографии </vt:lpstr>
      <vt:lpstr>1. Введение в криптографию Современное состояние криптографии </vt:lpstr>
      <vt:lpstr>Лекция 1 Введение в криптографию. Основные нормативные и законодательные документы</vt:lpstr>
      <vt:lpstr>2. Основные нормативные и законодательные документы защиты информации</vt:lpstr>
      <vt:lpstr>2. Что такое Комплаенс в Информационной Безопасности?</vt:lpstr>
      <vt:lpstr>2. Цель и Польза Комплаенса в ИБ </vt:lpstr>
      <vt:lpstr>2. Основные нормативные и законодательные документы защиты информации</vt:lpstr>
      <vt:lpstr>2. Ключевые законы Российской Федерации</vt:lpstr>
      <vt:lpstr>2. Ключевые законы Российской Федерации</vt:lpstr>
      <vt:lpstr>2. Ключевые законы Российской Федерации</vt:lpstr>
      <vt:lpstr>2. Ключевые законы Российской Федерации</vt:lpstr>
      <vt:lpstr>2. Ключевые законы Российской Федерации</vt:lpstr>
      <vt:lpstr>2. Ответственность за нарушение в области защиты информации </vt:lpstr>
      <vt:lpstr>2. Ответственность за нарушение в области защиты информации </vt:lpstr>
      <vt:lpstr>2. Ответственность за нарушение в области защиты информации </vt:lpstr>
      <vt:lpstr>2. Ответственность за нарушение в области защиты информации </vt:lpstr>
      <vt:lpstr>2. Ответственность за нарушение в области защиты информации </vt:lpstr>
      <vt:lpstr>2. Ответственность за нарушение в области защиты информации </vt:lpstr>
      <vt:lpstr>2. Ответственность за нарушение в области защиты информации </vt:lpstr>
      <vt:lpstr>Выводы  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криптографических алгоритмов в ИС</dc:title>
  <dc:creator>Ольга</dc:creator>
  <cp:lastModifiedBy>Microsoft Office User</cp:lastModifiedBy>
  <cp:revision>44</cp:revision>
  <dcterms:created xsi:type="dcterms:W3CDTF">2025-09-10T22:06:03Z</dcterms:created>
  <dcterms:modified xsi:type="dcterms:W3CDTF">2025-09-30T21:02:57Z</dcterms:modified>
</cp:coreProperties>
</file>