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60" r:id="rId4"/>
    <p:sldId id="261" r:id="rId5"/>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p:scale>
          <a:sx n="80" d="100"/>
          <a:sy n="80" d="100"/>
        </p:scale>
        <p:origin x="44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954F7AC-404C-40EA-A981-240DBEEB5BE8}" type="datetimeFigureOut">
              <a:rPr lang="sl-SI" smtClean="0"/>
              <a:t>11. 03. 2019</a:t>
            </a:fld>
            <a:endParaRPr lang="sl-S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BF04989-DD0E-437B-AE09-307C3C1B4884}" type="slidenum">
              <a:rPr lang="sl-SI" smtClean="0"/>
              <a:t>‹#›</a:t>
            </a:fld>
            <a:endParaRPr lang="sl-SI"/>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792950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4F7AC-404C-40EA-A981-240DBEEB5BE8}" type="datetimeFigureOut">
              <a:rPr lang="sl-SI" smtClean="0"/>
              <a:t>11. 03. 2019</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237277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4F7AC-404C-40EA-A981-240DBEEB5BE8}" type="datetimeFigureOut">
              <a:rPr lang="sl-SI" smtClean="0"/>
              <a:t>11. 03. 2019</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272932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4F7AC-404C-40EA-A981-240DBEEB5BE8}" type="datetimeFigureOut">
              <a:rPr lang="sl-SI" smtClean="0"/>
              <a:t>11. 03. 2019</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230914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954F7AC-404C-40EA-A981-240DBEEB5BE8}" type="datetimeFigureOut">
              <a:rPr lang="sl-SI" smtClean="0"/>
              <a:t>11. 03. 2019</a:t>
            </a:fld>
            <a:endParaRPr lang="sl-S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BF04989-DD0E-437B-AE09-307C3C1B4884}" type="slidenum">
              <a:rPr lang="sl-SI" smtClean="0"/>
              <a:t>‹#›</a:t>
            </a:fld>
            <a:endParaRPr lang="sl-S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375811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54F7AC-404C-40EA-A981-240DBEEB5BE8}" type="datetimeFigureOut">
              <a:rPr lang="sl-SI" smtClean="0"/>
              <a:t>11. 03. 2019</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90681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54F7AC-404C-40EA-A981-240DBEEB5BE8}" type="datetimeFigureOut">
              <a:rPr lang="sl-SI" smtClean="0"/>
              <a:t>11. 03. 2019</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87779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54F7AC-404C-40EA-A981-240DBEEB5BE8}" type="datetimeFigureOut">
              <a:rPr lang="sl-SI" smtClean="0"/>
              <a:t>11. 03. 2019</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221038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4F7AC-404C-40EA-A981-240DBEEB5BE8}" type="datetimeFigureOut">
              <a:rPr lang="sl-SI" smtClean="0"/>
              <a:t>11. 03. 2019</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4BF04989-DD0E-437B-AE09-307C3C1B4884}" type="slidenum">
              <a:rPr lang="sl-SI" smtClean="0"/>
              <a:t>‹#›</a:t>
            </a:fld>
            <a:endParaRPr lang="sl-SI"/>
          </a:p>
        </p:txBody>
      </p:sp>
    </p:spTree>
    <p:extLst>
      <p:ext uri="{BB962C8B-B14F-4D97-AF65-F5344CB8AC3E}">
        <p14:creationId xmlns:p14="http://schemas.microsoft.com/office/powerpoint/2010/main" val="7671877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54F7AC-404C-40EA-A981-240DBEEB5BE8}" type="datetimeFigureOut">
              <a:rPr lang="sl-SI" smtClean="0"/>
              <a:t>11. 03. 2019</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F04989-DD0E-437B-AE09-307C3C1B488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7003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954F7AC-404C-40EA-A981-240DBEEB5BE8}" type="datetimeFigureOut">
              <a:rPr lang="sl-SI" smtClean="0"/>
              <a:t>11. 03. 2019</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F04989-DD0E-437B-AE09-307C3C1B488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135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954F7AC-404C-40EA-A981-240DBEEB5BE8}" type="datetimeFigureOut">
              <a:rPr lang="sl-SI" smtClean="0"/>
              <a:t>11. 03. 2019</a:t>
            </a:fld>
            <a:endParaRPr lang="sl-S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l-S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BF04989-DD0E-437B-AE09-307C3C1B4884}" type="slidenum">
              <a:rPr lang="sl-SI" smtClean="0"/>
              <a:t>‹#›</a:t>
            </a:fld>
            <a:endParaRPr lang="sl-S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52423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l-SI" b="1" dirty="0" smtClean="0"/>
              <a:t>PIŠEK IDEJE</a:t>
            </a:r>
            <a:endParaRPr lang="sl-SI" b="1" dirty="0"/>
          </a:p>
        </p:txBody>
      </p:sp>
      <p:sp>
        <p:nvSpPr>
          <p:cNvPr id="3" name="Subtitle 2"/>
          <p:cNvSpPr>
            <a:spLocks noGrp="1"/>
          </p:cNvSpPr>
          <p:nvPr>
            <p:ph type="subTitle" idx="1"/>
          </p:nvPr>
        </p:nvSpPr>
        <p:spPr/>
        <p:txBody>
          <a:bodyPr/>
          <a:lstStyle/>
          <a:p>
            <a:r>
              <a:rPr lang="sl-SI" dirty="0" smtClean="0">
                <a:solidFill>
                  <a:schemeClr val="tx1"/>
                </a:solidFill>
              </a:rPr>
              <a:t>Urška Erjavec</a:t>
            </a:r>
            <a:endParaRPr lang="sl-SI" dirty="0">
              <a:solidFill>
                <a:schemeClr val="tx1"/>
              </a:solidFill>
            </a:endParaRPr>
          </a:p>
        </p:txBody>
      </p:sp>
    </p:spTree>
    <p:extLst>
      <p:ext uri="{BB962C8B-B14F-4D97-AF65-F5344CB8AC3E}">
        <p14:creationId xmlns:p14="http://schemas.microsoft.com/office/powerpoint/2010/main" val="1799055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1398" b="1289"/>
          <a:stretch/>
        </p:blipFill>
        <p:spPr>
          <a:xfrm>
            <a:off x="807578" y="3111336"/>
            <a:ext cx="5494954" cy="3443844"/>
          </a:xfrm>
          <a:prstGeom prst="rect">
            <a:avLst/>
          </a:prstGeom>
        </p:spPr>
      </p:pic>
      <p:sp>
        <p:nvSpPr>
          <p:cNvPr id="2" name="Title 1"/>
          <p:cNvSpPr>
            <a:spLocks noGrp="1"/>
          </p:cNvSpPr>
          <p:nvPr>
            <p:ph type="title"/>
          </p:nvPr>
        </p:nvSpPr>
        <p:spPr>
          <a:xfrm>
            <a:off x="828675" y="259575"/>
            <a:ext cx="10515600" cy="1325563"/>
          </a:xfrm>
        </p:spPr>
        <p:txBody>
          <a:bodyPr/>
          <a:lstStyle/>
          <a:p>
            <a:r>
              <a:rPr lang="sl-SI" b="1" dirty="0" smtClean="0"/>
              <a:t>1. </a:t>
            </a:r>
            <a:r>
              <a:rPr lang="sl-SI" b="1" dirty="0" smtClean="0">
                <a:solidFill>
                  <a:srgbClr val="17406D"/>
                </a:solidFill>
              </a:rPr>
              <a:t>Razhroščevanje</a:t>
            </a:r>
            <a:r>
              <a:rPr lang="sl-SI" b="1" dirty="0" smtClean="0"/>
              <a:t> Pišek</a:t>
            </a:r>
            <a:endParaRPr lang="sl-SI" b="1" dirty="0"/>
          </a:p>
        </p:txBody>
      </p:sp>
      <p:sp>
        <p:nvSpPr>
          <p:cNvPr id="3" name="Content Placeholder 2"/>
          <p:cNvSpPr>
            <a:spLocks noGrp="1"/>
          </p:cNvSpPr>
          <p:nvPr>
            <p:ph idx="1"/>
          </p:nvPr>
        </p:nvSpPr>
        <p:spPr>
          <a:xfrm>
            <a:off x="838200" y="1157785"/>
            <a:ext cx="8421710" cy="1510003"/>
          </a:xfrm>
        </p:spPr>
        <p:txBody>
          <a:bodyPr>
            <a:normAutofit fontScale="92500"/>
          </a:bodyPr>
          <a:lstStyle/>
          <a:p>
            <a:pPr marL="0" indent="0">
              <a:buNone/>
            </a:pPr>
            <a:r>
              <a:rPr lang="sl-SI" sz="2400" b="1" dirty="0" smtClean="0">
                <a:solidFill>
                  <a:schemeClr val="tx1"/>
                </a:solidFill>
              </a:rPr>
              <a:t>Naloga: </a:t>
            </a:r>
          </a:p>
          <a:p>
            <a:pPr marL="0" indent="269875">
              <a:buNone/>
            </a:pPr>
            <a:r>
              <a:rPr lang="sl-SI" sz="2400" dirty="0" smtClean="0">
                <a:solidFill>
                  <a:schemeClr val="tx1"/>
                </a:solidFill>
              </a:rPr>
              <a:t>Pišek </a:t>
            </a:r>
            <a:r>
              <a:rPr lang="sl-SI" sz="2400" dirty="0">
                <a:solidFill>
                  <a:schemeClr val="tx1"/>
                </a:solidFill>
              </a:rPr>
              <a:t>pobira zrna in jih shrani v gnezdo. Pri tem naredi 4 napake. </a:t>
            </a:r>
          </a:p>
          <a:p>
            <a:pPr marL="0" indent="269875">
              <a:buNone/>
            </a:pPr>
            <a:r>
              <a:rPr lang="sl-SI" sz="2400" dirty="0">
                <a:solidFill>
                  <a:schemeClr val="tx1"/>
                </a:solidFill>
              </a:rPr>
              <a:t>V programu poišči napake in jih odpravi</a:t>
            </a:r>
            <a:r>
              <a:rPr lang="sl-SI" sz="2400" dirty="0" smtClean="0">
                <a:solidFill>
                  <a:schemeClr val="tx1"/>
                </a:solidFill>
              </a:rPr>
              <a:t>.</a:t>
            </a:r>
            <a:endParaRPr lang="sl-SI" sz="2400" dirty="0">
              <a:solidFill>
                <a:schemeClr val="tx1"/>
              </a:solidFill>
            </a:endParaRPr>
          </a:p>
        </p:txBody>
      </p:sp>
      <p:sp>
        <p:nvSpPr>
          <p:cNvPr id="6" name="TextBox 5"/>
          <p:cNvSpPr txBox="1"/>
          <p:nvPr/>
        </p:nvSpPr>
        <p:spPr>
          <a:xfrm>
            <a:off x="838200" y="3381332"/>
            <a:ext cx="1996226" cy="369332"/>
          </a:xfrm>
          <a:prstGeom prst="rect">
            <a:avLst/>
          </a:prstGeom>
          <a:noFill/>
        </p:spPr>
        <p:txBody>
          <a:bodyPr wrap="square" rtlCol="0">
            <a:spAutoFit/>
          </a:bodyPr>
          <a:lstStyle/>
          <a:p>
            <a:r>
              <a:rPr lang="sl-SI" b="1" dirty="0" smtClean="0"/>
              <a:t>PRIMER:</a:t>
            </a:r>
            <a:endParaRPr lang="sl-SI" b="1" dirty="0"/>
          </a:p>
        </p:txBody>
      </p:sp>
      <p:sp>
        <p:nvSpPr>
          <p:cNvPr id="8" name="TextBox 7"/>
          <p:cNvSpPr txBox="1"/>
          <p:nvPr/>
        </p:nvSpPr>
        <p:spPr>
          <a:xfrm>
            <a:off x="6333153" y="2483348"/>
            <a:ext cx="3893873" cy="4247317"/>
          </a:xfrm>
          <a:prstGeom prst="rect">
            <a:avLst/>
          </a:prstGeom>
          <a:noFill/>
        </p:spPr>
        <p:txBody>
          <a:bodyPr wrap="square" rtlCol="0">
            <a:spAutoFit/>
          </a:bodyPr>
          <a:lstStyle/>
          <a:p>
            <a:r>
              <a:rPr lang="sl-SI" sz="2000" b="1" dirty="0">
                <a:solidFill>
                  <a:schemeClr val="accent1">
                    <a:lumMod val="75000"/>
                  </a:schemeClr>
                </a:solidFill>
              </a:rPr>
              <a:t>KODA: </a:t>
            </a:r>
            <a:endParaRPr lang="sl-SI" sz="2000" dirty="0">
              <a:solidFill>
                <a:schemeClr val="accent1">
                  <a:lumMod val="75000"/>
                </a:schemeClr>
              </a:solidFill>
            </a:endParaRPr>
          </a:p>
          <a:p>
            <a:pPr indent="273050">
              <a:lnSpc>
                <a:spcPts val="3000"/>
              </a:lnSpc>
            </a:pPr>
            <a:r>
              <a:rPr lang="sl-SI" sz="2000" dirty="0"/>
              <a:t>ob zagonu</a:t>
            </a:r>
          </a:p>
          <a:p>
            <a:pPr indent="273050">
              <a:lnSpc>
                <a:spcPts val="3000"/>
              </a:lnSpc>
            </a:pPr>
            <a:r>
              <a:rPr lang="sl-SI" sz="2000" dirty="0"/>
              <a:t>ponovi </a:t>
            </a:r>
            <a:r>
              <a:rPr lang="sl-SI" sz="2000" b="1" dirty="0">
                <a:solidFill>
                  <a:srgbClr val="FF0000"/>
                </a:solidFill>
              </a:rPr>
              <a:t>3</a:t>
            </a:r>
            <a:r>
              <a:rPr lang="sl-SI" sz="2000" dirty="0"/>
              <a:t> – </a:t>
            </a:r>
            <a:r>
              <a:rPr lang="sl-SI" sz="2000" dirty="0" smtClean="0"/>
              <a:t>krat</a:t>
            </a:r>
            <a:r>
              <a:rPr lang="sl-SI" sz="2000" dirty="0"/>
              <a:t>	</a:t>
            </a:r>
          </a:p>
          <a:p>
            <a:pPr indent="273050">
              <a:lnSpc>
                <a:spcPts val="3000"/>
              </a:lnSpc>
            </a:pPr>
            <a:r>
              <a:rPr lang="sl-SI" sz="2000" dirty="0"/>
              <a:t> </a:t>
            </a:r>
            <a:r>
              <a:rPr lang="sl-SI" sz="2000" dirty="0" smtClean="0"/>
              <a:t>   </a:t>
            </a:r>
            <a:r>
              <a:rPr lang="sl-SI" sz="2000" dirty="0" smtClean="0"/>
              <a:t>premakni </a:t>
            </a:r>
            <a:r>
              <a:rPr lang="sl-SI" sz="2000" dirty="0"/>
              <a:t>se naprej</a:t>
            </a:r>
          </a:p>
          <a:p>
            <a:pPr indent="273050">
              <a:lnSpc>
                <a:spcPts val="3000"/>
              </a:lnSpc>
            </a:pPr>
            <a:r>
              <a:rPr lang="sl-SI" sz="2000" dirty="0"/>
              <a:t>obrni se </a:t>
            </a:r>
            <a:r>
              <a:rPr lang="sl-SI" sz="2000" b="1" dirty="0">
                <a:solidFill>
                  <a:srgbClr val="FF0000"/>
                </a:solidFill>
              </a:rPr>
              <a:t>desno</a:t>
            </a:r>
          </a:p>
          <a:p>
            <a:pPr indent="273050">
              <a:lnSpc>
                <a:spcPts val="3000"/>
              </a:lnSpc>
            </a:pPr>
            <a:r>
              <a:rPr lang="sl-SI" sz="2000" dirty="0" smtClean="0"/>
              <a:t>premakni </a:t>
            </a:r>
            <a:r>
              <a:rPr lang="sl-SI" sz="2000" dirty="0"/>
              <a:t>se naprej</a:t>
            </a:r>
          </a:p>
          <a:p>
            <a:pPr indent="273050">
              <a:lnSpc>
                <a:spcPts val="3000"/>
              </a:lnSpc>
            </a:pPr>
            <a:r>
              <a:rPr lang="sl-SI" sz="2000" b="1" dirty="0" smtClean="0">
                <a:solidFill>
                  <a:srgbClr val="FF0000"/>
                </a:solidFill>
              </a:rPr>
              <a:t>shrani</a:t>
            </a:r>
            <a:r>
              <a:rPr lang="sl-SI" sz="2000" dirty="0" smtClean="0">
                <a:solidFill>
                  <a:srgbClr val="FF0000"/>
                </a:solidFill>
              </a:rPr>
              <a:t> </a:t>
            </a:r>
            <a:r>
              <a:rPr lang="sl-SI" sz="2000" dirty="0"/>
              <a:t>zrno </a:t>
            </a:r>
          </a:p>
          <a:p>
            <a:pPr indent="273050">
              <a:lnSpc>
                <a:spcPts val="3000"/>
              </a:lnSpc>
            </a:pPr>
            <a:r>
              <a:rPr lang="sl-SI" sz="2000" dirty="0" smtClean="0"/>
              <a:t>obrni </a:t>
            </a:r>
            <a:r>
              <a:rPr lang="sl-SI" sz="2000" dirty="0"/>
              <a:t>se desno</a:t>
            </a:r>
          </a:p>
          <a:p>
            <a:pPr indent="273050">
              <a:lnSpc>
                <a:spcPts val="3000"/>
              </a:lnSpc>
            </a:pPr>
            <a:r>
              <a:rPr lang="sl-SI" sz="2000" dirty="0" smtClean="0"/>
              <a:t>ponovi </a:t>
            </a:r>
            <a:r>
              <a:rPr lang="sl-SI" sz="2000" dirty="0"/>
              <a:t>3 – </a:t>
            </a:r>
            <a:r>
              <a:rPr lang="sl-SI" sz="2000" dirty="0" smtClean="0"/>
              <a:t>krat</a:t>
            </a:r>
            <a:endParaRPr lang="sl-SI" sz="2000" dirty="0"/>
          </a:p>
          <a:p>
            <a:pPr indent="273050">
              <a:lnSpc>
                <a:spcPts val="3000"/>
              </a:lnSpc>
            </a:pPr>
            <a:r>
              <a:rPr lang="sl-SI" sz="2000" dirty="0" smtClean="0"/>
              <a:t>    premakni </a:t>
            </a:r>
            <a:r>
              <a:rPr lang="sl-SI" sz="2000" dirty="0"/>
              <a:t>se </a:t>
            </a:r>
            <a:r>
              <a:rPr lang="sl-SI" sz="2000" dirty="0" smtClean="0"/>
              <a:t>naprej</a:t>
            </a:r>
          </a:p>
          <a:p>
            <a:pPr indent="273050">
              <a:lnSpc>
                <a:spcPts val="3000"/>
              </a:lnSpc>
            </a:pPr>
            <a:r>
              <a:rPr lang="sl-SI" sz="2000" b="1" dirty="0" smtClean="0">
                <a:solidFill>
                  <a:srgbClr val="FF0000"/>
                </a:solidFill>
              </a:rPr>
              <a:t>poberi</a:t>
            </a:r>
            <a:r>
              <a:rPr lang="sl-SI" sz="2000" dirty="0" smtClean="0">
                <a:solidFill>
                  <a:srgbClr val="FF0000"/>
                </a:solidFill>
              </a:rPr>
              <a:t> </a:t>
            </a:r>
            <a:r>
              <a:rPr lang="sl-SI" sz="2000" dirty="0"/>
              <a:t>zrno  </a:t>
            </a:r>
          </a:p>
        </p:txBody>
      </p:sp>
      <p:sp>
        <p:nvSpPr>
          <p:cNvPr id="9" name="Rectangle 8"/>
          <p:cNvSpPr/>
          <p:nvPr/>
        </p:nvSpPr>
        <p:spPr>
          <a:xfrm>
            <a:off x="9981398" y="3939765"/>
            <a:ext cx="2210602" cy="2918235"/>
          </a:xfrm>
          <a:prstGeom prst="rect">
            <a:avLst/>
          </a:prstGeom>
          <a:ln>
            <a:solidFill>
              <a:schemeClr val="tx1"/>
            </a:solidFill>
          </a:ln>
        </p:spPr>
        <p:txBody>
          <a:bodyPr wrap="square">
            <a:spAutoFit/>
          </a:bodyPr>
          <a:lstStyle/>
          <a:p>
            <a:pPr>
              <a:lnSpc>
                <a:spcPct val="107000"/>
              </a:lnSpc>
              <a:spcAft>
                <a:spcPts val="800"/>
              </a:spcAft>
            </a:pPr>
            <a:r>
              <a:rPr lang="sl-SI" sz="1600" u="sng" dirty="0" smtClean="0">
                <a:effectLst/>
                <a:ea typeface="Calibri" panose="020F0502020204030204" pitchFamily="34" charset="0"/>
                <a:cs typeface="Times New Roman" panose="02020603050405020304" pitchFamily="18" charset="0"/>
              </a:rPr>
              <a:t>Uporabljeni bloki kode:</a:t>
            </a:r>
            <a:r>
              <a:rPr lang="sl-SI" sz="1600" dirty="0" smtClean="0">
                <a:effectLst/>
                <a:ea typeface="Calibri" panose="020F0502020204030204" pitchFamily="34" charset="0"/>
                <a:cs typeface="Times New Roman" panose="02020603050405020304" pitchFamily="18" charset="0"/>
              </a:rPr>
              <a:t> </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ob zagonu</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ponavljaj _ krat</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premakni se naprej </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obrni se levo</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obrni se desno</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poberi zrno</a:t>
            </a:r>
          </a:p>
          <a:p>
            <a:pPr marL="180975" indent="-180975">
              <a:lnSpc>
                <a:spcPct val="107000"/>
              </a:lnSpc>
              <a:spcAft>
                <a:spcPts val="800"/>
              </a:spcAft>
              <a:buFont typeface="Arial" panose="020B0604020202020204" pitchFamily="34" charset="0"/>
              <a:buChar char="•"/>
            </a:pPr>
            <a:r>
              <a:rPr lang="sl-SI" sz="1600" dirty="0" smtClean="0">
                <a:effectLst/>
                <a:ea typeface="Calibri" panose="020F0502020204030204" pitchFamily="34" charset="0"/>
                <a:cs typeface="Times New Roman" panose="02020603050405020304" pitchFamily="18" charset="0"/>
              </a:rPr>
              <a:t>pospravi zrno</a:t>
            </a:r>
            <a:endParaRPr lang="sl-SI" sz="1600" dirty="0">
              <a:effectLst/>
              <a:ea typeface="Calibri" panose="020F0502020204030204" pitchFamily="34" charset="0"/>
              <a:cs typeface="Times New Roman" panose="02020603050405020304" pitchFamily="18" charset="0"/>
            </a:endParaRPr>
          </a:p>
        </p:txBody>
      </p:sp>
      <p:pic>
        <p:nvPicPr>
          <p:cNvPr id="10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44060" flipH="1">
            <a:off x="865930" y="4861196"/>
            <a:ext cx="871538" cy="812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10202738" y="259575"/>
            <a:ext cx="1767921" cy="1857003"/>
          </a:xfrm>
          <a:prstGeom prst="rect">
            <a:avLst/>
          </a:prstGeom>
        </p:spPr>
      </p:pic>
    </p:spTree>
    <p:extLst>
      <p:ext uri="{BB962C8B-B14F-4D97-AF65-F5344CB8AC3E}">
        <p14:creationId xmlns:p14="http://schemas.microsoft.com/office/powerpoint/2010/main" val="67945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675" y="230377"/>
            <a:ext cx="8990756" cy="1325563"/>
          </a:xfrm>
        </p:spPr>
        <p:txBody>
          <a:bodyPr/>
          <a:lstStyle/>
          <a:p>
            <a:r>
              <a:rPr lang="sl-SI" b="1" dirty="0" smtClean="0">
                <a:solidFill>
                  <a:srgbClr val="17406D"/>
                </a:solidFill>
              </a:rPr>
              <a:t>2. Ulovi zrna</a:t>
            </a:r>
            <a:endParaRPr lang="sl-SI" b="1" dirty="0">
              <a:solidFill>
                <a:srgbClr val="17406D"/>
              </a:solidFill>
            </a:endParaRPr>
          </a:p>
        </p:txBody>
      </p:sp>
      <p:sp>
        <p:nvSpPr>
          <p:cNvPr id="3" name="Content Placeholder 2"/>
          <p:cNvSpPr>
            <a:spLocks noGrp="1"/>
          </p:cNvSpPr>
          <p:nvPr>
            <p:ph idx="1"/>
          </p:nvPr>
        </p:nvSpPr>
        <p:spPr>
          <a:xfrm>
            <a:off x="838200" y="1157785"/>
            <a:ext cx="9776367" cy="2319511"/>
          </a:xfrm>
        </p:spPr>
        <p:txBody>
          <a:bodyPr>
            <a:normAutofit/>
          </a:bodyPr>
          <a:lstStyle/>
          <a:p>
            <a:pPr marL="0" indent="0">
              <a:buNone/>
            </a:pPr>
            <a:r>
              <a:rPr lang="sl-SI" sz="2400" b="1" dirty="0" smtClean="0">
                <a:solidFill>
                  <a:schemeClr val="tx1"/>
                </a:solidFill>
              </a:rPr>
              <a:t>Naloga: </a:t>
            </a:r>
          </a:p>
          <a:p>
            <a:pPr marL="269875" indent="0">
              <a:buNone/>
            </a:pPr>
            <a:r>
              <a:rPr lang="sl-SI" sz="2400" dirty="0">
                <a:solidFill>
                  <a:schemeClr val="tx1"/>
                </a:solidFill>
              </a:rPr>
              <a:t>Pišek želi ujeti čim več zrn v košaro. Napiši program tako, da se bo Pišek premaknil levo, ko bo pritisnjena tipka levo in desno, ko bo pritisnjena tipka desno. Vstavi tudi točkovnik, ki bo štel koliko zrn ima. Program naj se konča, ko Pišek ujame 10 zrn</a:t>
            </a:r>
            <a:r>
              <a:rPr lang="sl-SI" sz="2400" dirty="0" smtClean="0">
                <a:solidFill>
                  <a:schemeClr val="tx1"/>
                </a:solidFill>
              </a:rPr>
              <a:t>.</a:t>
            </a:r>
            <a:endParaRPr lang="sl-SI" sz="2400" dirty="0">
              <a:solidFill>
                <a:schemeClr val="tx1"/>
              </a:solidFill>
            </a:endParaRPr>
          </a:p>
        </p:txBody>
      </p:sp>
      <p:sp>
        <p:nvSpPr>
          <p:cNvPr id="8" name="TextBox 7"/>
          <p:cNvSpPr txBox="1"/>
          <p:nvPr/>
        </p:nvSpPr>
        <p:spPr>
          <a:xfrm>
            <a:off x="931706" y="3691798"/>
            <a:ext cx="2867561" cy="2708434"/>
          </a:xfrm>
          <a:prstGeom prst="rect">
            <a:avLst/>
          </a:prstGeom>
          <a:noFill/>
        </p:spPr>
        <p:txBody>
          <a:bodyPr wrap="square" rtlCol="0">
            <a:spAutoFit/>
          </a:bodyPr>
          <a:lstStyle/>
          <a:p>
            <a:r>
              <a:rPr lang="sl-SI" sz="2000" b="1" dirty="0">
                <a:solidFill>
                  <a:schemeClr val="accent1">
                    <a:lumMod val="75000"/>
                  </a:schemeClr>
                </a:solidFill>
              </a:rPr>
              <a:t>KODA: </a:t>
            </a:r>
            <a:endParaRPr lang="sl-SI" sz="2000" dirty="0">
              <a:solidFill>
                <a:schemeClr val="accent1">
                  <a:lumMod val="75000"/>
                </a:schemeClr>
              </a:solidFill>
            </a:endParaRPr>
          </a:p>
          <a:p>
            <a:pPr indent="273050">
              <a:lnSpc>
                <a:spcPts val="3000"/>
              </a:lnSpc>
            </a:pPr>
            <a:r>
              <a:rPr lang="sl-SI" sz="2000" dirty="0"/>
              <a:t>ob zagonu</a:t>
            </a:r>
          </a:p>
          <a:p>
            <a:pPr indent="273050">
              <a:lnSpc>
                <a:spcPts val="3000"/>
              </a:lnSpc>
            </a:pPr>
            <a:r>
              <a:rPr lang="sl-SI" sz="2000" dirty="0"/>
              <a:t>ponavljaj </a:t>
            </a:r>
          </a:p>
          <a:p>
            <a:pPr indent="273050">
              <a:lnSpc>
                <a:spcPts val="3000"/>
              </a:lnSpc>
            </a:pPr>
            <a:r>
              <a:rPr lang="sl-SI" sz="2000" dirty="0"/>
              <a:t>    če se dotika zrna</a:t>
            </a:r>
          </a:p>
          <a:p>
            <a:pPr indent="273050">
              <a:lnSpc>
                <a:spcPts val="3000"/>
              </a:lnSpc>
            </a:pPr>
            <a:r>
              <a:rPr lang="sl-SI" sz="2000" dirty="0"/>
              <a:t>        točkovnik +1</a:t>
            </a:r>
          </a:p>
          <a:p>
            <a:pPr indent="273050">
              <a:lnSpc>
                <a:spcPts val="3000"/>
              </a:lnSpc>
            </a:pPr>
            <a:r>
              <a:rPr lang="sl-SI" sz="2000" dirty="0"/>
              <a:t>    če točkovnik = 10</a:t>
            </a:r>
          </a:p>
          <a:p>
            <a:pPr indent="273050">
              <a:lnSpc>
                <a:spcPts val="3000"/>
              </a:lnSpc>
            </a:pPr>
            <a:r>
              <a:rPr lang="sl-SI" sz="2000" dirty="0"/>
              <a:t>        </a:t>
            </a:r>
            <a:r>
              <a:rPr lang="sl-SI" sz="2000" dirty="0" smtClean="0"/>
              <a:t>konec</a:t>
            </a:r>
          </a:p>
        </p:txBody>
      </p:sp>
      <p:sp>
        <p:nvSpPr>
          <p:cNvPr id="9" name="Rectangle 8"/>
          <p:cNvSpPr/>
          <p:nvPr/>
        </p:nvSpPr>
        <p:spPr>
          <a:xfrm>
            <a:off x="9749307" y="3573703"/>
            <a:ext cx="2442693" cy="3284297"/>
          </a:xfrm>
          <a:prstGeom prst="rect">
            <a:avLst/>
          </a:prstGeom>
          <a:ln>
            <a:solidFill>
              <a:schemeClr val="tx1"/>
            </a:solidFill>
          </a:ln>
        </p:spPr>
        <p:txBody>
          <a:bodyPr wrap="square">
            <a:spAutoFit/>
          </a:bodyPr>
          <a:lstStyle/>
          <a:p>
            <a:pPr>
              <a:lnSpc>
                <a:spcPct val="107000"/>
              </a:lnSpc>
              <a:spcAft>
                <a:spcPts val="800"/>
              </a:spcAft>
            </a:pPr>
            <a:r>
              <a:rPr lang="sl-SI" sz="1600" u="sng" dirty="0" smtClean="0">
                <a:effectLst/>
                <a:latin typeface="Calibri" panose="020F0502020204030204" pitchFamily="34" charset="0"/>
                <a:ea typeface="Calibri" panose="020F0502020204030204" pitchFamily="34" charset="0"/>
                <a:cs typeface="Times New Roman" panose="02020603050405020304" pitchFamily="18" charset="0"/>
              </a:rPr>
              <a:t>Uporabljeni bloki kode:</a:t>
            </a:r>
            <a:r>
              <a:rPr lang="sl-SI" sz="16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80975" indent="-180975">
              <a:lnSpc>
                <a:spcPct val="107000"/>
              </a:lnSpc>
              <a:spcAft>
                <a:spcPts val="800"/>
              </a:spcAft>
              <a:buFont typeface="Arial" panose="020B0604020202020204" pitchFamily="34" charset="0"/>
              <a:buChar char="•"/>
            </a:pPr>
            <a:r>
              <a:rPr lang="sl-SI" sz="1600" dirty="0" smtClean="0">
                <a:effectLst/>
                <a:latin typeface="Calibri" panose="020F0502020204030204" pitchFamily="34" charset="0"/>
                <a:ea typeface="Calibri" panose="020F0502020204030204" pitchFamily="34" charset="0"/>
                <a:cs typeface="Times New Roman" panose="02020603050405020304" pitchFamily="18" charset="0"/>
              </a:rPr>
              <a:t>ob zagonu</a:t>
            </a:r>
          </a:p>
          <a:p>
            <a:pPr marL="180975" indent="-180975">
              <a:lnSpc>
                <a:spcPct val="107000"/>
              </a:lnSpc>
              <a:spcAft>
                <a:spcPts val="800"/>
              </a:spcAft>
              <a:buFont typeface="Arial" panose="020B0604020202020204" pitchFamily="34" charset="0"/>
              <a:buChar char="•"/>
            </a:pPr>
            <a:r>
              <a:rPr lang="sl-SI" sz="1600" dirty="0" smtClean="0"/>
              <a:t>ponavljaj</a:t>
            </a:r>
          </a:p>
          <a:p>
            <a:pPr marL="180975" indent="-180975">
              <a:lnSpc>
                <a:spcPct val="107000"/>
              </a:lnSpc>
              <a:spcAft>
                <a:spcPts val="800"/>
              </a:spcAft>
              <a:buFont typeface="Arial" panose="020B0604020202020204" pitchFamily="34" charset="0"/>
              <a:buChar char="•"/>
            </a:pPr>
            <a:r>
              <a:rPr lang="sl-SI" sz="1600" dirty="0" smtClean="0"/>
              <a:t>ko </a:t>
            </a:r>
            <a:r>
              <a:rPr lang="sl-SI" sz="1600" dirty="0"/>
              <a:t>je pritisnjena </a:t>
            </a:r>
            <a:r>
              <a:rPr lang="sl-SI" sz="1600" dirty="0" smtClean="0"/>
              <a:t>tipka _</a:t>
            </a:r>
          </a:p>
          <a:p>
            <a:pPr marL="180975" indent="-180975">
              <a:lnSpc>
                <a:spcPct val="107000"/>
              </a:lnSpc>
              <a:spcAft>
                <a:spcPts val="800"/>
              </a:spcAft>
              <a:buFont typeface="Arial" panose="020B0604020202020204" pitchFamily="34" charset="0"/>
              <a:buChar char="•"/>
            </a:pPr>
            <a:r>
              <a:rPr lang="sl-SI" sz="1600" dirty="0" smtClean="0"/>
              <a:t>pojdi </a:t>
            </a:r>
            <a:r>
              <a:rPr lang="sl-SI" sz="1600" dirty="0"/>
              <a:t>_ </a:t>
            </a:r>
            <a:r>
              <a:rPr lang="sl-SI" sz="1600" dirty="0" smtClean="0"/>
              <a:t>korakov</a:t>
            </a:r>
          </a:p>
          <a:p>
            <a:pPr marL="180975" indent="-180975">
              <a:lnSpc>
                <a:spcPct val="107000"/>
              </a:lnSpc>
              <a:spcAft>
                <a:spcPts val="800"/>
              </a:spcAft>
              <a:buFont typeface="Arial" panose="020B0604020202020204" pitchFamily="34" charset="0"/>
              <a:buChar char="•"/>
            </a:pPr>
            <a:r>
              <a:rPr lang="sl-SI" sz="1600" dirty="0" smtClean="0"/>
              <a:t>če </a:t>
            </a:r>
            <a:r>
              <a:rPr lang="sl-SI" sz="1600" dirty="0"/>
              <a:t>se dotika </a:t>
            </a:r>
            <a:r>
              <a:rPr lang="sl-SI" sz="1600" dirty="0" smtClean="0"/>
              <a:t>zrna</a:t>
            </a:r>
          </a:p>
          <a:p>
            <a:pPr marL="180975" indent="-180975">
              <a:lnSpc>
                <a:spcPct val="107000"/>
              </a:lnSpc>
              <a:spcAft>
                <a:spcPts val="800"/>
              </a:spcAft>
              <a:buFont typeface="Arial" panose="020B0604020202020204" pitchFamily="34" charset="0"/>
              <a:buChar char="•"/>
            </a:pPr>
            <a:r>
              <a:rPr lang="sl-SI" sz="1600" dirty="0" smtClean="0"/>
              <a:t>_ </a:t>
            </a:r>
            <a:r>
              <a:rPr lang="sl-SI" sz="1600" dirty="0"/>
              <a:t>+ _ </a:t>
            </a:r>
            <a:endParaRPr lang="sl-SI" sz="1600" dirty="0" smtClean="0"/>
          </a:p>
          <a:p>
            <a:pPr marL="180975" indent="-180975">
              <a:lnSpc>
                <a:spcPct val="107000"/>
              </a:lnSpc>
              <a:spcAft>
                <a:spcPts val="800"/>
              </a:spcAft>
              <a:buFont typeface="Arial" panose="020B0604020202020204" pitchFamily="34" charset="0"/>
              <a:buChar char="•"/>
            </a:pPr>
            <a:r>
              <a:rPr lang="sl-SI" sz="1600" dirty="0" smtClean="0"/>
              <a:t>točkovnik </a:t>
            </a:r>
          </a:p>
          <a:p>
            <a:pPr marL="180975" indent="-180975">
              <a:lnSpc>
                <a:spcPct val="107000"/>
              </a:lnSpc>
              <a:spcAft>
                <a:spcPts val="800"/>
              </a:spcAft>
              <a:buFont typeface="Arial" panose="020B0604020202020204" pitchFamily="34" charset="0"/>
              <a:buChar char="•"/>
            </a:pPr>
            <a:r>
              <a:rPr lang="sl-SI" sz="1600" dirty="0" smtClean="0"/>
              <a:t>konec</a:t>
            </a:r>
            <a:endParaRPr lang="sl-SI" sz="1600" dirty="0"/>
          </a:p>
        </p:txBody>
      </p:sp>
      <p:sp>
        <p:nvSpPr>
          <p:cNvPr id="10" name="TextBox 9"/>
          <p:cNvSpPr txBox="1"/>
          <p:nvPr/>
        </p:nvSpPr>
        <p:spPr>
          <a:xfrm>
            <a:off x="4185634" y="4061130"/>
            <a:ext cx="5035639" cy="1978747"/>
          </a:xfrm>
          <a:prstGeom prst="rect">
            <a:avLst/>
          </a:prstGeom>
          <a:noFill/>
        </p:spPr>
        <p:txBody>
          <a:bodyPr wrap="square" rtlCol="0">
            <a:spAutoFit/>
          </a:bodyPr>
          <a:lstStyle/>
          <a:p>
            <a:pPr>
              <a:lnSpc>
                <a:spcPts val="3000"/>
              </a:lnSpc>
            </a:pPr>
            <a:r>
              <a:rPr lang="sl-SI" sz="2000" dirty="0"/>
              <a:t>ko je pritisnjena tipka </a:t>
            </a:r>
            <a:r>
              <a:rPr lang="sl-SI" sz="2000" u="sng" dirty="0"/>
              <a:t>puščica levo</a:t>
            </a:r>
            <a:endParaRPr lang="sl-SI" sz="2000" dirty="0"/>
          </a:p>
          <a:p>
            <a:pPr>
              <a:lnSpc>
                <a:spcPts val="3000"/>
              </a:lnSpc>
            </a:pPr>
            <a:r>
              <a:rPr lang="sl-SI" sz="2000" dirty="0"/>
              <a:t>    pojdi </a:t>
            </a:r>
            <a:r>
              <a:rPr lang="sl-SI" sz="2000" u="sng" dirty="0"/>
              <a:t>-10</a:t>
            </a:r>
            <a:r>
              <a:rPr lang="sl-SI" sz="2000" dirty="0"/>
              <a:t> </a:t>
            </a:r>
            <a:r>
              <a:rPr lang="sl-SI" sz="2000" dirty="0" smtClean="0"/>
              <a:t>korakov</a:t>
            </a:r>
          </a:p>
          <a:p>
            <a:pPr>
              <a:lnSpc>
                <a:spcPts val="3000"/>
              </a:lnSpc>
            </a:pPr>
            <a:endParaRPr lang="sl-SI" sz="2000" dirty="0"/>
          </a:p>
          <a:p>
            <a:pPr>
              <a:lnSpc>
                <a:spcPts val="3000"/>
              </a:lnSpc>
            </a:pPr>
            <a:r>
              <a:rPr lang="sl-SI" sz="2000" dirty="0"/>
              <a:t>ko je pritisnjena tipka </a:t>
            </a:r>
            <a:r>
              <a:rPr lang="sl-SI" sz="2000" u="sng" dirty="0"/>
              <a:t>puščica desno</a:t>
            </a:r>
            <a:endParaRPr lang="sl-SI" sz="2000" dirty="0"/>
          </a:p>
          <a:p>
            <a:pPr>
              <a:lnSpc>
                <a:spcPts val="3000"/>
              </a:lnSpc>
            </a:pPr>
            <a:r>
              <a:rPr lang="sl-SI" sz="2000" dirty="0"/>
              <a:t>    pojdi </a:t>
            </a:r>
            <a:r>
              <a:rPr lang="sl-SI" sz="2000" u="sng" dirty="0"/>
              <a:t>10</a:t>
            </a:r>
            <a:r>
              <a:rPr lang="sl-SI" sz="2000" dirty="0"/>
              <a:t> korakov</a:t>
            </a:r>
            <a:endParaRPr lang="sl-SI" sz="2000" dirty="0" smtClean="0"/>
          </a:p>
        </p:txBody>
      </p:sp>
      <p:pic>
        <p:nvPicPr>
          <p:cNvPr id="5" name="Picture 4"/>
          <p:cNvPicPr>
            <a:picLocks noChangeAspect="1"/>
          </p:cNvPicPr>
          <p:nvPr/>
        </p:nvPicPr>
        <p:blipFill>
          <a:blip r:embed="rId2"/>
          <a:stretch>
            <a:fillRect/>
          </a:stretch>
        </p:blipFill>
        <p:spPr>
          <a:xfrm>
            <a:off x="10843701" y="451814"/>
            <a:ext cx="1181265" cy="2000529"/>
          </a:xfrm>
          <a:prstGeom prst="rect">
            <a:avLst/>
          </a:prstGeom>
        </p:spPr>
      </p:pic>
      <p:pic>
        <p:nvPicPr>
          <p:cNvPr id="6" name="Picture 5"/>
          <p:cNvPicPr>
            <a:picLocks noChangeAspect="1"/>
          </p:cNvPicPr>
          <p:nvPr/>
        </p:nvPicPr>
        <p:blipFill>
          <a:blip r:embed="rId3"/>
          <a:stretch>
            <a:fillRect/>
          </a:stretch>
        </p:blipFill>
        <p:spPr>
          <a:xfrm>
            <a:off x="10048565" y="790526"/>
            <a:ext cx="419158" cy="466790"/>
          </a:xfrm>
          <a:prstGeom prst="rect">
            <a:avLst/>
          </a:prstGeom>
        </p:spPr>
      </p:pic>
      <p:pic>
        <p:nvPicPr>
          <p:cNvPr id="7" name="Picture 6"/>
          <p:cNvPicPr>
            <a:picLocks noChangeAspect="1"/>
          </p:cNvPicPr>
          <p:nvPr/>
        </p:nvPicPr>
        <p:blipFill>
          <a:blip r:embed="rId3"/>
          <a:stretch>
            <a:fillRect/>
          </a:stretch>
        </p:blipFill>
        <p:spPr>
          <a:xfrm>
            <a:off x="10614567" y="24610"/>
            <a:ext cx="419158" cy="466790"/>
          </a:xfrm>
          <a:prstGeom prst="rect">
            <a:avLst/>
          </a:prstGeom>
        </p:spPr>
      </p:pic>
    </p:spTree>
    <p:extLst>
      <p:ext uri="{BB962C8B-B14F-4D97-AF65-F5344CB8AC3E}">
        <p14:creationId xmlns:p14="http://schemas.microsoft.com/office/powerpoint/2010/main" val="754337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957"/>
            <a:ext cx="10515600" cy="1325563"/>
          </a:xfrm>
        </p:spPr>
        <p:txBody>
          <a:bodyPr/>
          <a:lstStyle/>
          <a:p>
            <a:r>
              <a:rPr lang="sl-SI" b="1" dirty="0" smtClean="0">
                <a:solidFill>
                  <a:srgbClr val="17406D"/>
                </a:solidFill>
              </a:rPr>
              <a:t>3. Poštevanka</a:t>
            </a:r>
            <a:endParaRPr lang="sl-SI" b="1" dirty="0">
              <a:solidFill>
                <a:srgbClr val="17406D"/>
              </a:solidFill>
            </a:endParaRPr>
          </a:p>
        </p:txBody>
      </p:sp>
      <p:sp>
        <p:nvSpPr>
          <p:cNvPr id="3" name="Content Placeholder 2"/>
          <p:cNvSpPr>
            <a:spLocks noGrp="1"/>
          </p:cNvSpPr>
          <p:nvPr>
            <p:ph idx="1"/>
          </p:nvPr>
        </p:nvSpPr>
        <p:spPr>
          <a:xfrm>
            <a:off x="838200" y="1157785"/>
            <a:ext cx="10515600" cy="2512694"/>
          </a:xfrm>
        </p:spPr>
        <p:txBody>
          <a:bodyPr>
            <a:normAutofit/>
          </a:bodyPr>
          <a:lstStyle/>
          <a:p>
            <a:pPr marL="0" indent="0">
              <a:buNone/>
            </a:pPr>
            <a:r>
              <a:rPr lang="sl-SI" sz="2400" b="1" dirty="0" smtClean="0">
                <a:solidFill>
                  <a:schemeClr val="tx1"/>
                </a:solidFill>
              </a:rPr>
              <a:t>Naloga: </a:t>
            </a:r>
          </a:p>
          <a:p>
            <a:pPr marL="269875" indent="0">
              <a:buNone/>
            </a:pPr>
            <a:r>
              <a:rPr lang="sl-SI" sz="2400" dirty="0">
                <a:solidFill>
                  <a:schemeClr val="tx1"/>
                </a:solidFill>
              </a:rPr>
              <a:t>Napiši program za utrjevanje poštevanke. Program naj izbere dve naključni števili med 1 in 10 za množenje. Nato naj jih izpiše in uporabnika vpraša po produktu prvega in drugega števila. Če je odgovor pravilen, naj program izpiše »Odgovor je </a:t>
            </a:r>
            <a:r>
              <a:rPr lang="sl-SI" sz="2400" dirty="0" smtClean="0">
                <a:solidFill>
                  <a:schemeClr val="tx1"/>
                </a:solidFill>
              </a:rPr>
              <a:t>pravilen.«, </a:t>
            </a:r>
            <a:r>
              <a:rPr lang="sl-SI" sz="2400" dirty="0">
                <a:solidFill>
                  <a:schemeClr val="tx1"/>
                </a:solidFill>
              </a:rPr>
              <a:t>drugače pa »Odgovor je </a:t>
            </a:r>
            <a:r>
              <a:rPr lang="sl-SI" sz="2400" dirty="0" smtClean="0">
                <a:solidFill>
                  <a:schemeClr val="tx1"/>
                </a:solidFill>
              </a:rPr>
              <a:t>napačen.«</a:t>
            </a:r>
            <a:endParaRPr lang="sl-SI" sz="2400" dirty="0">
              <a:solidFill>
                <a:schemeClr val="tx1"/>
              </a:solidFill>
            </a:endParaRPr>
          </a:p>
        </p:txBody>
      </p:sp>
      <p:sp>
        <p:nvSpPr>
          <p:cNvPr id="8" name="TextBox 7"/>
          <p:cNvSpPr txBox="1"/>
          <p:nvPr/>
        </p:nvSpPr>
        <p:spPr>
          <a:xfrm>
            <a:off x="838200" y="3255411"/>
            <a:ext cx="5997039" cy="3554819"/>
          </a:xfrm>
          <a:prstGeom prst="rect">
            <a:avLst/>
          </a:prstGeom>
          <a:noFill/>
        </p:spPr>
        <p:txBody>
          <a:bodyPr wrap="square" rtlCol="0">
            <a:spAutoFit/>
          </a:bodyPr>
          <a:lstStyle/>
          <a:p>
            <a:pPr marL="36000">
              <a:lnSpc>
                <a:spcPts val="3000"/>
              </a:lnSpc>
            </a:pPr>
            <a:r>
              <a:rPr lang="sl-SI" sz="2200" b="1" dirty="0">
                <a:solidFill>
                  <a:schemeClr val="accent1">
                    <a:lumMod val="75000"/>
                  </a:schemeClr>
                </a:solidFill>
              </a:rPr>
              <a:t>KODA: </a:t>
            </a:r>
            <a:endParaRPr lang="sl-SI" sz="2200" dirty="0">
              <a:solidFill>
                <a:schemeClr val="accent1">
                  <a:lumMod val="75000"/>
                </a:schemeClr>
              </a:solidFill>
            </a:endParaRPr>
          </a:p>
          <a:p>
            <a:pPr marL="34925" indent="415925">
              <a:lnSpc>
                <a:spcPts val="3000"/>
              </a:lnSpc>
            </a:pPr>
            <a:r>
              <a:rPr lang="sl-SI" sz="2000" dirty="0" smtClean="0">
                <a:effectLst/>
                <a:ea typeface="Calibri" panose="020F0502020204030204" pitchFamily="34" charset="0"/>
                <a:cs typeface="Times New Roman" panose="02020603050405020304" pitchFamily="18" charset="0"/>
              </a:rPr>
              <a:t>ob zagonu</a:t>
            </a:r>
          </a:p>
          <a:p>
            <a:pPr marL="34925" indent="415925">
              <a:lnSpc>
                <a:spcPts val="3000"/>
              </a:lnSpc>
            </a:pPr>
            <a:r>
              <a:rPr lang="sl-SI" sz="2000" dirty="0" smtClean="0">
                <a:effectLst/>
                <a:ea typeface="Calibri" panose="020F0502020204030204" pitchFamily="34" charset="0"/>
                <a:cs typeface="Times New Roman" panose="02020603050405020304" pitchFamily="18" charset="0"/>
              </a:rPr>
              <a:t>število1 </a:t>
            </a:r>
            <a:r>
              <a:rPr lang="sl-SI" sz="2000" dirty="0" smtClean="0">
                <a:effectLst/>
                <a:ea typeface="Calibri" panose="020F0502020204030204" pitchFamily="34" charset="0"/>
                <a:cs typeface="Times New Roman" panose="02020603050405020304" pitchFamily="18" charset="0"/>
              </a:rPr>
              <a:t>= naključno število med 1 in </a:t>
            </a:r>
            <a:r>
              <a:rPr lang="sl-SI" sz="2000" dirty="0" smtClean="0">
                <a:effectLst/>
                <a:ea typeface="Calibri" panose="020F0502020204030204" pitchFamily="34" charset="0"/>
                <a:cs typeface="Times New Roman" panose="02020603050405020304" pitchFamily="18" charset="0"/>
              </a:rPr>
              <a:t>10</a:t>
            </a:r>
          </a:p>
          <a:p>
            <a:pPr marL="34925" indent="415925">
              <a:lnSpc>
                <a:spcPts val="3000"/>
              </a:lnSpc>
            </a:pPr>
            <a:r>
              <a:rPr lang="sl-SI" sz="2000" dirty="0" smtClean="0">
                <a:effectLst/>
                <a:ea typeface="Calibri" panose="020F0502020204030204" pitchFamily="34" charset="0"/>
                <a:cs typeface="Times New Roman" panose="02020603050405020304" pitchFamily="18" charset="0"/>
              </a:rPr>
              <a:t>število2 </a:t>
            </a:r>
            <a:r>
              <a:rPr lang="sl-SI" sz="2000" dirty="0" smtClean="0">
                <a:effectLst/>
                <a:ea typeface="Calibri" panose="020F0502020204030204" pitchFamily="34" charset="0"/>
                <a:cs typeface="Times New Roman" panose="02020603050405020304" pitchFamily="18" charset="0"/>
              </a:rPr>
              <a:t>= naključno število med 1 in </a:t>
            </a:r>
            <a:r>
              <a:rPr lang="sl-SI" sz="2000" dirty="0" smtClean="0">
                <a:effectLst/>
                <a:ea typeface="Calibri" panose="020F0502020204030204" pitchFamily="34" charset="0"/>
                <a:cs typeface="Times New Roman" panose="02020603050405020304" pitchFamily="18" charset="0"/>
              </a:rPr>
              <a:t>10</a:t>
            </a:r>
          </a:p>
          <a:p>
            <a:pPr marL="34925" indent="415925">
              <a:lnSpc>
                <a:spcPts val="3000"/>
              </a:lnSpc>
            </a:pPr>
            <a:r>
              <a:rPr lang="sl-SI" sz="2000" dirty="0" smtClean="0">
                <a:effectLst/>
                <a:ea typeface="Calibri" panose="020F0502020204030204" pitchFamily="34" charset="0"/>
                <a:cs typeface="Times New Roman" panose="02020603050405020304" pitchFamily="18" charset="0"/>
              </a:rPr>
              <a:t>koliko je </a:t>
            </a:r>
            <a:r>
              <a:rPr lang="sl-SI" sz="2000" u="sng" dirty="0" smtClean="0">
                <a:effectLst/>
                <a:ea typeface="Calibri" panose="020F0502020204030204" pitchFamily="34" charset="0"/>
                <a:cs typeface="Times New Roman" panose="02020603050405020304" pitchFamily="18" charset="0"/>
              </a:rPr>
              <a:t>število1 x število2</a:t>
            </a:r>
            <a:r>
              <a:rPr lang="sl-SI" sz="2000" dirty="0" smtClean="0">
                <a:effectLst/>
                <a:ea typeface="Calibri" panose="020F0502020204030204" pitchFamily="34" charset="0"/>
                <a:cs typeface="Times New Roman" panose="02020603050405020304" pitchFamily="18" charset="0"/>
              </a:rPr>
              <a:t>?</a:t>
            </a:r>
          </a:p>
          <a:p>
            <a:pPr marL="34925" indent="415925">
              <a:lnSpc>
                <a:spcPts val="3000"/>
              </a:lnSpc>
            </a:pPr>
            <a:r>
              <a:rPr lang="sl-SI" sz="2000" dirty="0" smtClean="0">
                <a:effectLst/>
                <a:ea typeface="Calibri" panose="020F0502020204030204" pitchFamily="34" charset="0"/>
                <a:cs typeface="Times New Roman" panose="02020603050405020304" pitchFamily="18" charset="0"/>
              </a:rPr>
              <a:t>če </a:t>
            </a:r>
            <a:r>
              <a:rPr lang="sl-SI" sz="2000" dirty="0" smtClean="0">
                <a:effectLst/>
                <a:ea typeface="Calibri" panose="020F0502020204030204" pitchFamily="34" charset="0"/>
                <a:cs typeface="Times New Roman" panose="02020603050405020304" pitchFamily="18" charset="0"/>
              </a:rPr>
              <a:t>je </a:t>
            </a:r>
            <a:r>
              <a:rPr lang="sl-SI" sz="2000" u="sng" dirty="0" smtClean="0">
                <a:effectLst/>
                <a:ea typeface="Calibri" panose="020F0502020204030204" pitchFamily="34" charset="0"/>
                <a:cs typeface="Times New Roman" panose="02020603050405020304" pitchFamily="18" charset="0"/>
              </a:rPr>
              <a:t>odgovor</a:t>
            </a:r>
            <a:r>
              <a:rPr lang="sl-SI" sz="2000" dirty="0" smtClean="0">
                <a:effectLst/>
                <a:ea typeface="Calibri" panose="020F0502020204030204" pitchFamily="34" charset="0"/>
                <a:cs typeface="Times New Roman" panose="02020603050405020304" pitchFamily="18" charset="0"/>
              </a:rPr>
              <a:t> = </a:t>
            </a:r>
            <a:r>
              <a:rPr lang="sl-SI" sz="2000" u="sng" dirty="0" smtClean="0">
                <a:effectLst/>
                <a:ea typeface="Calibri" panose="020F0502020204030204" pitchFamily="34" charset="0"/>
                <a:cs typeface="Times New Roman" panose="02020603050405020304" pitchFamily="18" charset="0"/>
              </a:rPr>
              <a:t>število1 x </a:t>
            </a:r>
            <a:r>
              <a:rPr lang="sl-SI" sz="2000" u="sng" dirty="0" smtClean="0">
                <a:effectLst/>
                <a:ea typeface="Calibri" panose="020F0502020204030204" pitchFamily="34" charset="0"/>
                <a:cs typeface="Times New Roman" panose="02020603050405020304" pitchFamily="18" charset="0"/>
              </a:rPr>
              <a:t>število2</a:t>
            </a:r>
          </a:p>
          <a:p>
            <a:pPr marL="34925" indent="415925">
              <a:lnSpc>
                <a:spcPts val="3000"/>
              </a:lnSpc>
            </a:pPr>
            <a:r>
              <a:rPr lang="sl-SI" sz="2000" dirty="0">
                <a:ea typeface="Calibri" panose="020F0502020204030204" pitchFamily="34" charset="0"/>
                <a:cs typeface="Times New Roman" panose="02020603050405020304" pitchFamily="18" charset="0"/>
              </a:rPr>
              <a:t> </a:t>
            </a:r>
            <a:r>
              <a:rPr lang="sl-SI" sz="2000" dirty="0" smtClean="0">
                <a:ea typeface="Calibri" panose="020F0502020204030204" pitchFamily="34" charset="0"/>
                <a:cs typeface="Times New Roman" panose="02020603050405020304" pitchFamily="18" charset="0"/>
              </a:rPr>
              <a:t>   </a:t>
            </a:r>
            <a:r>
              <a:rPr lang="sl-SI" sz="2000" dirty="0" smtClean="0">
                <a:effectLst/>
                <a:ea typeface="Calibri" panose="020F0502020204030204" pitchFamily="34" charset="0"/>
                <a:cs typeface="Times New Roman" panose="02020603050405020304" pitchFamily="18" charset="0"/>
              </a:rPr>
              <a:t>reci »Odgovor je pravilen.«</a:t>
            </a:r>
          </a:p>
          <a:p>
            <a:pPr marL="34925" indent="415925">
              <a:lnSpc>
                <a:spcPts val="3000"/>
              </a:lnSpc>
            </a:pPr>
            <a:r>
              <a:rPr lang="sl-SI" sz="2000" dirty="0">
                <a:ea typeface="Calibri" panose="020F0502020204030204" pitchFamily="34" charset="0"/>
                <a:cs typeface="Times New Roman" panose="02020603050405020304" pitchFamily="18" charset="0"/>
              </a:rPr>
              <a:t>s</a:t>
            </a:r>
            <a:r>
              <a:rPr lang="sl-SI" sz="2000" dirty="0" smtClean="0">
                <a:effectLst/>
                <a:ea typeface="Calibri" panose="020F0502020204030204" pitchFamily="34" charset="0"/>
                <a:cs typeface="Times New Roman" panose="02020603050405020304" pitchFamily="18" charset="0"/>
              </a:rPr>
              <a:t>icer</a:t>
            </a:r>
            <a:endParaRPr lang="sl-SI" sz="2000" dirty="0">
              <a:ea typeface="Calibri" panose="020F0502020204030204" pitchFamily="34" charset="0"/>
              <a:cs typeface="Times New Roman" panose="02020603050405020304" pitchFamily="18" charset="0"/>
            </a:endParaRPr>
          </a:p>
          <a:p>
            <a:pPr marL="34925" indent="415925">
              <a:lnSpc>
                <a:spcPts val="3000"/>
              </a:lnSpc>
            </a:pPr>
            <a:r>
              <a:rPr lang="sl-SI" sz="2000" dirty="0" smtClean="0">
                <a:effectLst/>
                <a:ea typeface="Calibri" panose="020F0502020204030204" pitchFamily="34" charset="0"/>
                <a:cs typeface="Times New Roman" panose="02020603050405020304" pitchFamily="18" charset="0"/>
              </a:rPr>
              <a:t> </a:t>
            </a:r>
            <a:r>
              <a:rPr lang="sl-SI" sz="2000" dirty="0" smtClean="0">
                <a:effectLst/>
                <a:ea typeface="Calibri" panose="020F0502020204030204" pitchFamily="34" charset="0"/>
                <a:cs typeface="Times New Roman" panose="02020603050405020304" pitchFamily="18" charset="0"/>
              </a:rPr>
              <a:t>   reci </a:t>
            </a:r>
            <a:r>
              <a:rPr lang="sl-SI" sz="2000" dirty="0" smtClean="0">
                <a:effectLst/>
                <a:ea typeface="Calibri" panose="020F0502020204030204" pitchFamily="34" charset="0"/>
                <a:cs typeface="Times New Roman" panose="02020603050405020304" pitchFamily="18" charset="0"/>
              </a:rPr>
              <a:t>»Odgovor je napačen.«</a:t>
            </a:r>
            <a:endParaRPr lang="sl-SI" sz="2000" dirty="0">
              <a:effectLst/>
              <a:ea typeface="Calibri" panose="020F0502020204030204" pitchFamily="34" charset="0"/>
              <a:cs typeface="Times New Roman" panose="02020603050405020304" pitchFamily="18" charset="0"/>
            </a:endParaRPr>
          </a:p>
        </p:txBody>
      </p:sp>
      <p:sp>
        <p:nvSpPr>
          <p:cNvPr id="9" name="Rectangle 8"/>
          <p:cNvSpPr/>
          <p:nvPr/>
        </p:nvSpPr>
        <p:spPr>
          <a:xfrm>
            <a:off x="9401578" y="3207642"/>
            <a:ext cx="2790422" cy="3650358"/>
          </a:xfrm>
          <a:prstGeom prst="rect">
            <a:avLst/>
          </a:prstGeom>
          <a:ln>
            <a:solidFill>
              <a:schemeClr val="tx1"/>
            </a:solidFill>
          </a:ln>
        </p:spPr>
        <p:txBody>
          <a:bodyPr wrap="square">
            <a:spAutoFit/>
          </a:bodyPr>
          <a:lstStyle/>
          <a:p>
            <a:pPr>
              <a:lnSpc>
                <a:spcPct val="107000"/>
              </a:lnSpc>
              <a:spcAft>
                <a:spcPts val="800"/>
              </a:spcAft>
            </a:pPr>
            <a:r>
              <a:rPr lang="sl-SI" sz="1600" u="sng" dirty="0" smtClean="0">
                <a:effectLst/>
                <a:latin typeface="Calibri" panose="020F0502020204030204" pitchFamily="34" charset="0"/>
                <a:ea typeface="Calibri" panose="020F0502020204030204" pitchFamily="34" charset="0"/>
                <a:cs typeface="Times New Roman" panose="02020603050405020304" pitchFamily="18" charset="0"/>
              </a:rPr>
              <a:t>Uporabljeni bloki kode:</a:t>
            </a:r>
            <a:r>
              <a:rPr lang="sl-SI" sz="16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80975" indent="-180975">
              <a:lnSpc>
                <a:spcPct val="107000"/>
              </a:lnSpc>
              <a:spcAft>
                <a:spcPts val="800"/>
              </a:spcAft>
              <a:buFont typeface="Arial" panose="020B0604020202020204" pitchFamily="34" charset="0"/>
              <a:buChar char="•"/>
            </a:pPr>
            <a:r>
              <a:rPr lang="sl-SI" sz="1600" dirty="0" smtClean="0">
                <a:effectLst/>
                <a:latin typeface="Calibri" panose="020F0502020204030204" pitchFamily="34" charset="0"/>
                <a:ea typeface="Calibri" panose="020F0502020204030204" pitchFamily="34" charset="0"/>
                <a:cs typeface="Times New Roman" panose="02020603050405020304" pitchFamily="18" charset="0"/>
              </a:rPr>
              <a:t>ob zagonu</a:t>
            </a:r>
          </a:p>
          <a:p>
            <a:pPr marL="180975" indent="-180975">
              <a:lnSpc>
                <a:spcPct val="107000"/>
              </a:lnSpc>
              <a:spcAft>
                <a:spcPts val="800"/>
              </a:spcAft>
              <a:buFont typeface="Arial" panose="020B0604020202020204" pitchFamily="34" charset="0"/>
              <a:buChar char="•"/>
            </a:pPr>
            <a:r>
              <a:rPr lang="sl-SI" sz="1600" dirty="0" smtClean="0"/>
              <a:t>reci</a:t>
            </a:r>
          </a:p>
          <a:p>
            <a:pPr marL="180975" indent="-180975">
              <a:lnSpc>
                <a:spcPct val="107000"/>
              </a:lnSpc>
              <a:spcAft>
                <a:spcPts val="800"/>
              </a:spcAft>
              <a:buFont typeface="Arial" panose="020B0604020202020204" pitchFamily="34" charset="0"/>
              <a:buChar char="•"/>
            </a:pPr>
            <a:r>
              <a:rPr lang="sl-SI" sz="1600" dirty="0" smtClean="0"/>
              <a:t>spremenljivka</a:t>
            </a:r>
          </a:p>
          <a:p>
            <a:pPr marL="180975" indent="-180975">
              <a:lnSpc>
                <a:spcPct val="107000"/>
              </a:lnSpc>
              <a:spcAft>
                <a:spcPts val="800"/>
              </a:spcAft>
              <a:buFont typeface="Arial" panose="020B0604020202020204" pitchFamily="34" charset="0"/>
              <a:buChar char="•"/>
            </a:pPr>
            <a:r>
              <a:rPr lang="sl-SI" sz="1600" dirty="0" smtClean="0"/>
              <a:t>koliko </a:t>
            </a:r>
            <a:r>
              <a:rPr lang="sl-SI" sz="1600" dirty="0"/>
              <a:t>je </a:t>
            </a:r>
            <a:r>
              <a:rPr lang="sl-SI" sz="1600" dirty="0" smtClean="0"/>
              <a:t>_</a:t>
            </a:r>
          </a:p>
          <a:p>
            <a:pPr marL="180975" indent="-180975">
              <a:lnSpc>
                <a:spcPct val="107000"/>
              </a:lnSpc>
              <a:spcAft>
                <a:spcPts val="800"/>
              </a:spcAft>
              <a:buFont typeface="Arial" panose="020B0604020202020204" pitchFamily="34" charset="0"/>
              <a:buChar char="•"/>
            </a:pPr>
            <a:r>
              <a:rPr lang="sl-SI" sz="1600" dirty="0" smtClean="0"/>
              <a:t>odgovor</a:t>
            </a:r>
          </a:p>
          <a:p>
            <a:pPr marL="180975" indent="-180975">
              <a:lnSpc>
                <a:spcPct val="107000"/>
              </a:lnSpc>
              <a:spcAft>
                <a:spcPts val="800"/>
              </a:spcAft>
              <a:buFont typeface="Arial" panose="020B0604020202020204" pitchFamily="34" charset="0"/>
              <a:buChar char="•"/>
            </a:pPr>
            <a:r>
              <a:rPr lang="sl-SI" sz="1600" dirty="0" smtClean="0"/>
              <a:t>naključno </a:t>
            </a:r>
            <a:r>
              <a:rPr lang="sl-SI" sz="1600" dirty="0"/>
              <a:t>število med _ in </a:t>
            </a:r>
            <a:r>
              <a:rPr lang="sl-SI" sz="1600" dirty="0" smtClean="0"/>
              <a:t>_</a:t>
            </a:r>
          </a:p>
          <a:p>
            <a:pPr marL="180975" indent="-180975">
              <a:lnSpc>
                <a:spcPct val="107000"/>
              </a:lnSpc>
              <a:spcAft>
                <a:spcPts val="800"/>
              </a:spcAft>
              <a:buFont typeface="Arial" panose="020B0604020202020204" pitchFamily="34" charset="0"/>
              <a:buChar char="•"/>
            </a:pPr>
            <a:r>
              <a:rPr lang="sl-SI" sz="1600" dirty="0" smtClean="0"/>
              <a:t>reci _</a:t>
            </a:r>
          </a:p>
          <a:p>
            <a:pPr marL="180975" indent="-180975">
              <a:lnSpc>
                <a:spcPct val="107000"/>
              </a:lnSpc>
              <a:spcAft>
                <a:spcPts val="800"/>
              </a:spcAft>
              <a:buFont typeface="Arial" panose="020B0604020202020204" pitchFamily="34" charset="0"/>
              <a:buChar char="•"/>
            </a:pPr>
            <a:r>
              <a:rPr lang="sl-SI" sz="1600" dirty="0" smtClean="0"/>
              <a:t> </a:t>
            </a:r>
            <a:r>
              <a:rPr lang="sl-SI" sz="1600" dirty="0"/>
              <a:t>_ x </a:t>
            </a:r>
            <a:r>
              <a:rPr lang="sl-SI" sz="1600" dirty="0" smtClean="0"/>
              <a:t>_ </a:t>
            </a:r>
          </a:p>
          <a:p>
            <a:pPr marL="180975" indent="-180975">
              <a:lnSpc>
                <a:spcPct val="107000"/>
              </a:lnSpc>
              <a:spcAft>
                <a:spcPts val="800"/>
              </a:spcAft>
              <a:buFont typeface="Arial" panose="020B0604020202020204" pitchFamily="34" charset="0"/>
              <a:buChar char="•"/>
            </a:pPr>
            <a:r>
              <a:rPr lang="sl-SI" sz="1600" dirty="0" smtClean="0"/>
              <a:t>_ </a:t>
            </a:r>
            <a:r>
              <a:rPr lang="sl-SI" sz="1600" dirty="0"/>
              <a:t>= </a:t>
            </a:r>
            <a:r>
              <a:rPr lang="sl-SI" sz="1600" dirty="0" smtClean="0"/>
              <a:t>_</a:t>
            </a:r>
            <a:endParaRPr lang="sl-SI"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6014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181</TotalTime>
  <Words>326</Words>
  <Application>Microsoft Office PowerPoint</Application>
  <PresentationFormat>Widescreen</PresentationFormat>
  <Paragraphs>72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Franklin Gothic Book</vt:lpstr>
      <vt:lpstr>Times New Roman</vt:lpstr>
      <vt:lpstr>Crop</vt:lpstr>
      <vt:lpstr>PIŠEK IDEJE</vt:lpstr>
      <vt:lpstr>1. Razhroščevanje Pišek</vt:lpstr>
      <vt:lpstr>2. Ulovi zrna</vt:lpstr>
      <vt:lpstr>3. Poštevanka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PIŠEK IDEJE</dc:title>
  <dc:creator>ursy</dc:creator>
  <cp:lastModifiedBy>ursy</cp:lastModifiedBy>
  <cp:revision>26</cp:revision>
  <dcterms:created xsi:type="dcterms:W3CDTF">2019-03-10T22:50:21Z</dcterms:created>
  <dcterms:modified xsi:type="dcterms:W3CDTF">2019-03-11T19:04:14Z</dcterms:modified>
</cp:coreProperties>
</file>