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66"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15"/>
  </p:normalViewPr>
  <p:slideViewPr>
    <p:cSldViewPr snapToGrid="0" snapToObjects="1">
      <p:cViewPr varScale="1">
        <p:scale>
          <a:sx n="115" d="100"/>
          <a:sy n="115"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DF96E0-9B98-954F-AAE6-ED0BD48D3ABA}" type="datetimeFigureOut">
              <a:rPr lang="en-US" smtClean="0"/>
              <a:t>3/19/21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6E80761-71AE-994F-8D9B-2042B1D8CB5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290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F96E0-9B98-954F-AAE6-ED0BD48D3ABA}" type="datetimeFigureOut">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80761-71AE-994F-8D9B-2042B1D8CB5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039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F96E0-9B98-954F-AAE6-ED0BD48D3ABA}" type="datetimeFigureOut">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80761-71AE-994F-8D9B-2042B1D8CB5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3096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F96E0-9B98-954F-AAE6-ED0BD48D3ABA}" type="datetimeFigureOut">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80761-71AE-994F-8D9B-2042B1D8CB5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226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F96E0-9B98-954F-AAE6-ED0BD48D3ABA}" type="datetimeFigureOut">
              <a:rPr lang="en-US" smtClean="0"/>
              <a:t>3/19/21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80761-71AE-994F-8D9B-2042B1D8CB5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226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DF96E0-9B98-954F-AAE6-ED0BD48D3ABA}" type="datetimeFigureOut">
              <a:rPr lang="en-US" smtClean="0"/>
              <a:t>3/19/21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80761-71AE-994F-8D9B-2042B1D8CB5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634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DF96E0-9B98-954F-AAE6-ED0BD48D3ABA}" type="datetimeFigureOut">
              <a:rPr lang="en-US" smtClean="0"/>
              <a:t>3/19/21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80761-71AE-994F-8D9B-2042B1D8CB5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198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DF96E0-9B98-954F-AAE6-ED0BD48D3ABA}" type="datetimeFigureOut">
              <a:rPr lang="en-US" smtClean="0"/>
              <a:t>3/19/21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80761-71AE-994F-8D9B-2042B1D8CB5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952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F96E0-9B98-954F-AAE6-ED0BD48D3ABA}" type="datetimeFigureOut">
              <a:rPr lang="en-US" smtClean="0"/>
              <a:t>3/19/21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80761-71AE-994F-8D9B-2042B1D8CB50}" type="slidenum">
              <a:rPr lang="en-US" smtClean="0"/>
              <a:t>‹#›</a:t>
            </a:fld>
            <a:endParaRPr lang="en-US"/>
          </a:p>
        </p:txBody>
      </p:sp>
    </p:spTree>
    <p:extLst>
      <p:ext uri="{BB962C8B-B14F-4D97-AF65-F5344CB8AC3E}">
        <p14:creationId xmlns:p14="http://schemas.microsoft.com/office/powerpoint/2010/main" val="949279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96E0-9B98-954F-AAE6-ED0BD48D3ABA}" type="datetimeFigureOut">
              <a:rPr lang="en-US" smtClean="0"/>
              <a:t>3/19/21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80761-71AE-994F-8D9B-2042B1D8CB5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17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2DF96E0-9B98-954F-AAE6-ED0BD48D3ABA}" type="datetimeFigureOut">
              <a:rPr lang="en-US" smtClean="0"/>
              <a:t>3/19/21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6E80761-71AE-994F-8D9B-2042B1D8CB5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927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2DF96E0-9B98-954F-AAE6-ED0BD48D3ABA}" type="datetimeFigureOut">
              <a:rPr lang="en-US" smtClean="0"/>
              <a:t>3/19/21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6E80761-71AE-994F-8D9B-2042B1D8CB5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3933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ACF1-B819-3540-B747-84E58C78EEAE}"/>
              </a:ext>
            </a:extLst>
          </p:cNvPr>
          <p:cNvSpPr>
            <a:spLocks noGrp="1"/>
          </p:cNvSpPr>
          <p:nvPr>
            <p:ph type="ctrTitle"/>
          </p:nvPr>
        </p:nvSpPr>
        <p:spPr>
          <a:xfrm>
            <a:off x="1600200" y="869795"/>
            <a:ext cx="8991600" cy="959005"/>
          </a:xfrm>
        </p:spPr>
        <p:txBody>
          <a:bodyPr>
            <a:noAutofit/>
          </a:bodyPr>
          <a:lstStyle/>
          <a:p>
            <a:pPr algn="ctr"/>
            <a:r>
              <a:rPr lang="en-US" sz="3200" dirty="0"/>
              <a:t>Big mountain case study Problem Statement</a:t>
            </a:r>
          </a:p>
        </p:txBody>
      </p:sp>
      <p:sp>
        <p:nvSpPr>
          <p:cNvPr id="3" name="Subtitle 2">
            <a:extLst>
              <a:ext uri="{FF2B5EF4-FFF2-40B4-BE49-F238E27FC236}">
                <a16:creationId xmlns:a16="http://schemas.microsoft.com/office/drawing/2014/main" id="{B9349FB4-90B4-714E-ACCE-7F4C6EA3EA6A}"/>
              </a:ext>
            </a:extLst>
          </p:cNvPr>
          <p:cNvSpPr>
            <a:spLocks noGrp="1"/>
          </p:cNvSpPr>
          <p:nvPr>
            <p:ph type="subTitle" idx="1"/>
          </p:nvPr>
        </p:nvSpPr>
        <p:spPr>
          <a:xfrm>
            <a:off x="553844" y="3568390"/>
            <a:ext cx="11084312" cy="2419815"/>
          </a:xfrm>
        </p:spPr>
        <p:txBody>
          <a:bodyPr>
            <a:normAutofit lnSpcReduction="10000"/>
          </a:bodyPr>
          <a:lstStyle/>
          <a:p>
            <a:endParaRPr lang="en-US" dirty="0"/>
          </a:p>
          <a:p>
            <a:r>
              <a:rPr lang="en-US" dirty="0"/>
              <a:t>How can Big Mountain resort get a better value for their ticket price and reduce cost by $1,540,000</a:t>
            </a:r>
          </a:p>
          <a:p>
            <a:r>
              <a:rPr lang="en-US" dirty="0"/>
              <a:t>within a year by increasing the base elevation and decreasing the miles of the target run without</a:t>
            </a:r>
          </a:p>
          <a:p>
            <a:r>
              <a:rPr lang="en-US" dirty="0"/>
              <a:t>undermining the ticket price.</a:t>
            </a:r>
          </a:p>
        </p:txBody>
      </p:sp>
    </p:spTree>
    <p:extLst>
      <p:ext uri="{BB962C8B-B14F-4D97-AF65-F5344CB8AC3E}">
        <p14:creationId xmlns:p14="http://schemas.microsoft.com/office/powerpoint/2010/main" val="46675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5E01-A11A-804E-9B49-A36B9E735D59}"/>
              </a:ext>
            </a:extLst>
          </p:cNvPr>
          <p:cNvSpPr>
            <a:spLocks noGrp="1"/>
          </p:cNvSpPr>
          <p:nvPr>
            <p:ph type="title"/>
          </p:nvPr>
        </p:nvSpPr>
        <p:spPr>
          <a:xfrm>
            <a:off x="1451579" y="804519"/>
            <a:ext cx="9603275" cy="778954"/>
          </a:xfrm>
        </p:spPr>
        <p:txBody>
          <a:bodyPr>
            <a:normAutofit fontScale="90000"/>
          </a:bodyPr>
          <a:lstStyle/>
          <a:p>
            <a:pPr algn="ctr"/>
            <a:r>
              <a:rPr lang="en-US" dirty="0"/>
              <a:t>Exploratory data analysis and data preprocessing</a:t>
            </a:r>
          </a:p>
        </p:txBody>
      </p:sp>
      <p:sp>
        <p:nvSpPr>
          <p:cNvPr id="3" name="Content Placeholder 2">
            <a:extLst>
              <a:ext uri="{FF2B5EF4-FFF2-40B4-BE49-F238E27FC236}">
                <a16:creationId xmlns:a16="http://schemas.microsoft.com/office/drawing/2014/main" id="{3EA84A34-F883-ED44-9E89-32C1B22E5E15}"/>
              </a:ext>
            </a:extLst>
          </p:cNvPr>
          <p:cNvSpPr>
            <a:spLocks noGrp="1"/>
          </p:cNvSpPr>
          <p:nvPr>
            <p:ph idx="1"/>
          </p:nvPr>
        </p:nvSpPr>
        <p:spPr/>
        <p:txBody>
          <a:bodyPr>
            <a:normAutofit fontScale="92500" lnSpcReduction="20000"/>
          </a:bodyPr>
          <a:lstStyle/>
          <a:p>
            <a:r>
              <a:rPr lang="en-US" sz="1600" dirty="0"/>
              <a:t>The exploratory data analysis showed the relationship between states and different features. We were able to know the state with the highest population, states with the highest number of resorts, total </a:t>
            </a:r>
            <a:r>
              <a:rPr lang="en-US" sz="1600" dirty="0" err="1"/>
              <a:t>skiiable</a:t>
            </a:r>
            <a:r>
              <a:rPr lang="en-US" sz="1600" dirty="0"/>
              <a:t> </a:t>
            </a:r>
            <a:r>
              <a:rPr lang="en-US" sz="1600" dirty="0" err="1"/>
              <a:t>area,etc</a:t>
            </a:r>
            <a:r>
              <a:rPr lang="en-US" sz="1600" dirty="0"/>
              <a:t>. The analysis also showed that states with high </a:t>
            </a:r>
            <a:r>
              <a:rPr lang="en-US" sz="1600" dirty="0" err="1"/>
              <a:t>mountaneous</a:t>
            </a:r>
            <a:r>
              <a:rPr lang="en-US" sz="1600" dirty="0"/>
              <a:t> region such as </a:t>
            </a:r>
            <a:r>
              <a:rPr lang="en-US" sz="1600" dirty="0" err="1"/>
              <a:t>vermont</a:t>
            </a:r>
            <a:r>
              <a:rPr lang="en-US" sz="1600" dirty="0"/>
              <a:t> have the highest resorts per 100k capita. All features were numerical except 'region' and 'state' which are categorical features. The two key features to be weary of is 'reorts_per_100kcapita' and '</a:t>
            </a:r>
            <a:r>
              <a:rPr lang="en-US" sz="1600" dirty="0" err="1"/>
              <a:t>resort_night_skiing_state_ratio</a:t>
            </a:r>
            <a:r>
              <a:rPr lang="en-US" sz="1600" dirty="0"/>
              <a:t>' It was observed that states with high </a:t>
            </a:r>
            <a:r>
              <a:rPr lang="en-US" sz="1600" dirty="0" err="1"/>
              <a:t>skiible</a:t>
            </a:r>
            <a:r>
              <a:rPr lang="en-US" sz="1600" dirty="0"/>
              <a:t> area had low prices.</a:t>
            </a:r>
          </a:p>
          <a:p>
            <a:r>
              <a:rPr lang="en-US" sz="1600" dirty="0"/>
              <a:t>Cross-validation was used to partition the training set into k folds, train the model on k-1 of those folds, and calculate performance on the fold not used in training. This procedure then cycled through k times with a different fold held back each time. This ended up building k models on k sets of data with k estimates of how the model performs on unseen data but without having to touch the test set. Mean absolute error is arguably the most intuitive of all the metrics, because it tells the expected </a:t>
            </a:r>
            <a:r>
              <a:rPr lang="en-US" sz="1600" dirty="0" err="1"/>
              <a:t>avaerage</a:t>
            </a:r>
            <a:r>
              <a:rPr lang="en-US" sz="1600" dirty="0"/>
              <a:t> to be off by around $19 if ticket price is guessed based on an average of known values. It can be concluded that the random forest model has a lower cross-validation mean absolute error by almost $1. It also exhibited less variability. Verifying performance on the test set produces performance consistent with the cross-validation results.</a:t>
            </a:r>
          </a:p>
          <a:p>
            <a:endParaRPr lang="en-US" sz="1600" dirty="0"/>
          </a:p>
        </p:txBody>
      </p:sp>
    </p:spTree>
    <p:extLst>
      <p:ext uri="{BB962C8B-B14F-4D97-AF65-F5344CB8AC3E}">
        <p14:creationId xmlns:p14="http://schemas.microsoft.com/office/powerpoint/2010/main" val="316718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A7E8-CECD-B541-9BD5-57122DAAA27F}"/>
              </a:ext>
            </a:extLst>
          </p:cNvPr>
          <p:cNvSpPr>
            <a:spLocks noGrp="1"/>
          </p:cNvSpPr>
          <p:nvPr>
            <p:ph type="title"/>
          </p:nvPr>
        </p:nvSpPr>
        <p:spPr/>
        <p:txBody>
          <a:bodyPr/>
          <a:lstStyle/>
          <a:p>
            <a:r>
              <a:rPr lang="en-US" dirty="0"/>
              <a:t>Recommendation and key findings</a:t>
            </a:r>
          </a:p>
        </p:txBody>
      </p:sp>
      <p:sp>
        <p:nvSpPr>
          <p:cNvPr id="3" name="Content Placeholder 2">
            <a:extLst>
              <a:ext uri="{FF2B5EF4-FFF2-40B4-BE49-F238E27FC236}">
                <a16:creationId xmlns:a16="http://schemas.microsoft.com/office/drawing/2014/main" id="{6D57286A-E9F4-A341-B10E-99A245A50658}"/>
              </a:ext>
            </a:extLst>
          </p:cNvPr>
          <p:cNvSpPr>
            <a:spLocks noGrp="1"/>
          </p:cNvSpPr>
          <p:nvPr>
            <p:ph idx="1"/>
          </p:nvPr>
        </p:nvSpPr>
        <p:spPr/>
        <p:txBody>
          <a:bodyPr/>
          <a:lstStyle/>
          <a:p>
            <a:r>
              <a:rPr lang="en-US" dirty="0"/>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br>
              <a:rPr lang="en-US" dirty="0"/>
            </a:br>
            <a:endParaRPr lang="en-US" dirty="0"/>
          </a:p>
          <a:p>
            <a:endParaRPr lang="en-US" dirty="0"/>
          </a:p>
        </p:txBody>
      </p:sp>
    </p:spTree>
    <p:extLst>
      <p:ext uri="{BB962C8B-B14F-4D97-AF65-F5344CB8AC3E}">
        <p14:creationId xmlns:p14="http://schemas.microsoft.com/office/powerpoint/2010/main" val="340688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4DB5-DE75-004F-9D1B-96CC09306F14}"/>
              </a:ext>
            </a:extLst>
          </p:cNvPr>
          <p:cNvSpPr>
            <a:spLocks noGrp="1"/>
          </p:cNvSpPr>
          <p:nvPr>
            <p:ph type="title"/>
          </p:nvPr>
        </p:nvSpPr>
        <p:spPr/>
        <p:txBody>
          <a:bodyPr/>
          <a:lstStyle/>
          <a:p>
            <a:pPr algn="ctr"/>
            <a:r>
              <a:rPr lang="en-US" dirty="0" err="1"/>
              <a:t>aDULT</a:t>
            </a:r>
            <a:r>
              <a:rPr lang="en-US" dirty="0"/>
              <a:t> Weekend ticket price</a:t>
            </a:r>
          </a:p>
        </p:txBody>
      </p:sp>
      <p:pic>
        <p:nvPicPr>
          <p:cNvPr id="1026" name="Picture 2">
            <a:extLst>
              <a:ext uri="{FF2B5EF4-FFF2-40B4-BE49-F238E27FC236}">
                <a16:creationId xmlns:a16="http://schemas.microsoft.com/office/drawing/2014/main" id="{EA5DBB42-22A4-DB47-9592-52463DCE46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4303" y="2016125"/>
            <a:ext cx="6277719"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83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5F46-3387-BC41-9C7B-17BBCF217BD9}"/>
              </a:ext>
            </a:extLst>
          </p:cNvPr>
          <p:cNvSpPr>
            <a:spLocks noGrp="1"/>
          </p:cNvSpPr>
          <p:nvPr>
            <p:ph type="title"/>
          </p:nvPr>
        </p:nvSpPr>
        <p:spPr/>
        <p:txBody>
          <a:bodyPr/>
          <a:lstStyle/>
          <a:p>
            <a:pPr algn="ctr"/>
            <a:r>
              <a:rPr lang="en-US" dirty="0"/>
              <a:t>Vertical drop</a:t>
            </a:r>
          </a:p>
        </p:txBody>
      </p:sp>
      <p:pic>
        <p:nvPicPr>
          <p:cNvPr id="2050" name="Picture 2">
            <a:extLst>
              <a:ext uri="{FF2B5EF4-FFF2-40B4-BE49-F238E27FC236}">
                <a16:creationId xmlns:a16="http://schemas.microsoft.com/office/drawing/2014/main" id="{C0DA008E-8BF6-9346-A076-92CF5EF3E3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4303" y="2016125"/>
            <a:ext cx="6277719"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57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50F7-150D-4B4F-BD56-B84B6E081D14}"/>
              </a:ext>
            </a:extLst>
          </p:cNvPr>
          <p:cNvSpPr>
            <a:spLocks noGrp="1"/>
          </p:cNvSpPr>
          <p:nvPr>
            <p:ph type="title"/>
          </p:nvPr>
        </p:nvSpPr>
        <p:spPr/>
        <p:txBody>
          <a:bodyPr/>
          <a:lstStyle/>
          <a:p>
            <a:pPr algn="ctr"/>
            <a:r>
              <a:rPr lang="en-US" dirty="0"/>
              <a:t>Snow making area</a:t>
            </a:r>
          </a:p>
        </p:txBody>
      </p:sp>
      <p:pic>
        <p:nvPicPr>
          <p:cNvPr id="3074" name="Picture 2">
            <a:extLst>
              <a:ext uri="{FF2B5EF4-FFF2-40B4-BE49-F238E27FC236}">
                <a16:creationId xmlns:a16="http://schemas.microsoft.com/office/drawing/2014/main" id="{E18E0BF8-33DA-1A45-B80D-327BCA8292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4303" y="2016125"/>
            <a:ext cx="6277719"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00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4CC9-101B-9645-937D-3DA0C9268288}"/>
              </a:ext>
            </a:extLst>
          </p:cNvPr>
          <p:cNvSpPr>
            <a:spLocks noGrp="1"/>
          </p:cNvSpPr>
          <p:nvPr>
            <p:ph type="title"/>
          </p:nvPr>
        </p:nvSpPr>
        <p:spPr/>
        <p:txBody>
          <a:bodyPr/>
          <a:lstStyle/>
          <a:p>
            <a:pPr algn="ctr"/>
            <a:r>
              <a:rPr lang="en-US" dirty="0"/>
              <a:t>Longest runs</a:t>
            </a:r>
          </a:p>
        </p:txBody>
      </p:sp>
      <p:pic>
        <p:nvPicPr>
          <p:cNvPr id="4098" name="Picture 2">
            <a:extLst>
              <a:ext uri="{FF2B5EF4-FFF2-40B4-BE49-F238E27FC236}">
                <a16:creationId xmlns:a16="http://schemas.microsoft.com/office/drawing/2014/main" id="{C40FF045-8AA7-B249-84DF-3D153AA719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4303" y="2016125"/>
            <a:ext cx="6277719"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8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DF40-A8DC-B84D-B0BE-A4E89E2C71E5}"/>
              </a:ext>
            </a:extLst>
          </p:cNvPr>
          <p:cNvSpPr>
            <a:spLocks noGrp="1"/>
          </p:cNvSpPr>
          <p:nvPr>
            <p:ph type="title"/>
          </p:nvPr>
        </p:nvSpPr>
        <p:spPr/>
        <p:txBody>
          <a:bodyPr/>
          <a:lstStyle/>
          <a:p>
            <a:pPr algn="ctr"/>
            <a:r>
              <a:rPr lang="en-US" dirty="0"/>
              <a:t>Summary and conclusion</a:t>
            </a:r>
          </a:p>
        </p:txBody>
      </p:sp>
      <p:sp>
        <p:nvSpPr>
          <p:cNvPr id="3" name="Content Placeholder 2">
            <a:extLst>
              <a:ext uri="{FF2B5EF4-FFF2-40B4-BE49-F238E27FC236}">
                <a16:creationId xmlns:a16="http://schemas.microsoft.com/office/drawing/2014/main" id="{2F2C4A17-D143-5D40-9976-95A51FB7280A}"/>
              </a:ext>
            </a:extLst>
          </p:cNvPr>
          <p:cNvSpPr>
            <a:spLocks noGrp="1"/>
          </p:cNvSpPr>
          <p:nvPr>
            <p:ph idx="1"/>
          </p:nvPr>
        </p:nvSpPr>
        <p:spPr>
          <a:xfrm>
            <a:off x="1451579" y="2015732"/>
            <a:ext cx="9603275" cy="2768141"/>
          </a:xfrm>
        </p:spPr>
        <p:txBody>
          <a:bodyPr/>
          <a:lstStyle/>
          <a:p>
            <a:r>
              <a:rPr lang="en-US" dirty="0"/>
              <a:t>Big Mountain Resort modelled price is $93.82, actual price is $81.00. Even with the expected mean absolute error of $10.34, this suggests there is room for an increase. This result should be looked at optimistically and doubtfully! The validity of the model lies in the assumption that other resorts accurately set their prices according to what the market (the ticket-buying public) supports. The fact that the resort seems to be charging that much less that what's predicted suggests the resort might be undercharging. It's reasonable to expect that some resorts will be "overpriced" and some "underpriced."</a:t>
            </a:r>
          </a:p>
          <a:p>
            <a:endParaRPr lang="en-US" dirty="0"/>
          </a:p>
        </p:txBody>
      </p:sp>
    </p:spTree>
    <p:extLst>
      <p:ext uri="{BB962C8B-B14F-4D97-AF65-F5344CB8AC3E}">
        <p14:creationId xmlns:p14="http://schemas.microsoft.com/office/powerpoint/2010/main" val="18288622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{BBF78AED-06D1-F344-97F9-FEB48E09D5B4}tf10001119</Template>
  <TotalTime>107</TotalTime>
  <Words>523</Words>
  <Application>Microsoft Macintosh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Big mountain case study Problem Statement</vt:lpstr>
      <vt:lpstr>Exploratory data analysis and data preprocessing</vt:lpstr>
      <vt:lpstr>Recommendation and key findings</vt:lpstr>
      <vt:lpstr>aDULT Weekend ticket price</vt:lpstr>
      <vt:lpstr>Vertical drop</vt:lpstr>
      <vt:lpstr>Snow making area</vt:lpstr>
      <vt:lpstr>Longest runs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case study Problem Statement</dc:title>
  <dc:creator>Emmanuel Oyedeji</dc:creator>
  <cp:lastModifiedBy>Emmanuel Oyedeji</cp:lastModifiedBy>
  <cp:revision>5</cp:revision>
  <dcterms:created xsi:type="dcterms:W3CDTF">2021-03-19T15:45:26Z</dcterms:created>
  <dcterms:modified xsi:type="dcterms:W3CDTF">2021-03-19T17:33:06Z</dcterms:modified>
</cp:coreProperties>
</file>