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31"/>
  </p:notesMasterIdLst>
  <p:sldIdLst>
    <p:sldId id="256" r:id="rId3"/>
    <p:sldId id="257" r:id="rId4"/>
    <p:sldId id="309" r:id="rId5"/>
    <p:sldId id="305" r:id="rId6"/>
    <p:sldId id="306" r:id="rId7"/>
    <p:sldId id="308" r:id="rId8"/>
    <p:sldId id="260" r:id="rId9"/>
    <p:sldId id="310" r:id="rId10"/>
    <p:sldId id="298" r:id="rId11"/>
    <p:sldId id="299" r:id="rId12"/>
    <p:sldId id="266" r:id="rId13"/>
    <p:sldId id="311" r:id="rId14"/>
    <p:sldId id="312" r:id="rId15"/>
    <p:sldId id="313" r:id="rId16"/>
    <p:sldId id="261" r:id="rId17"/>
    <p:sldId id="314" r:id="rId18"/>
    <p:sldId id="300" r:id="rId19"/>
    <p:sldId id="301" r:id="rId20"/>
    <p:sldId id="259" r:id="rId21"/>
    <p:sldId id="315" r:id="rId22"/>
    <p:sldId id="258" r:id="rId23"/>
    <p:sldId id="316" r:id="rId24"/>
    <p:sldId id="317" r:id="rId25"/>
    <p:sldId id="318" r:id="rId26"/>
    <p:sldId id="319" r:id="rId27"/>
    <p:sldId id="320" r:id="rId28"/>
    <p:sldId id="302" r:id="rId29"/>
    <p:sldId id="289" r:id="rId30"/>
  </p:sldIdLst>
  <p:sldSz cx="9144000" cy="5143500" type="screen16x9"/>
  <p:notesSz cx="6858000" cy="9144000"/>
  <p:embeddedFontLst>
    <p:embeddedFont>
      <p:font typeface="Consolas" panose="020B0609020204030204" pitchFamily="49" charset="0"/>
      <p:regular r:id="rId32"/>
      <p:bold r:id="rId33"/>
      <p:italic r:id="rId34"/>
      <p:boldItalic r:id="rId35"/>
    </p:embeddedFont>
    <p:embeddedFont>
      <p:font typeface="Fira Sans Extra Condensed" panose="020B0503050000020004" pitchFamily="34" charset="0"/>
      <p:regular r:id="rId36"/>
      <p:bold r:id="rId37"/>
      <p:italic r:id="rId38"/>
      <p:boldItalic r:id="rId39"/>
    </p:embeddedFont>
    <p:embeddedFont>
      <p:font typeface="Fira Sans Extra Condensed Medium" panose="020B0604020202020204" charset="0"/>
      <p:regular r:id="rId40"/>
      <p:bold r:id="rId41"/>
      <p:italic r:id="rId42"/>
      <p:boldItalic r:id="rId43"/>
    </p:embeddedFont>
    <p:embeddedFont>
      <p:font typeface="Proxima Nova" panose="020B0604020202020204" charset="0"/>
      <p:regular r:id="rId44"/>
      <p:bold r:id="rId45"/>
      <p:italic r:id="rId46"/>
      <p:boldItalic r:id="rId47"/>
    </p:embeddedFont>
    <p:embeddedFont>
      <p:font typeface="Proxima Nova Semibold" panose="020B0604020202020204" charset="0"/>
      <p:regular r:id="rId48"/>
      <p:bold r:id="rId49"/>
      <p:boldItalic r:id="rId50"/>
    </p:embeddedFont>
    <p:embeddedFont>
      <p:font typeface="Roboto" panose="02000000000000000000" pitchFamily="2"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8">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FE37F6-EF62-4CB0-A8F2-53C96C526CBF}">
  <a:tblStyle styleId="{CBFE37F6-EF62-4CB0-A8F2-53C96C526C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43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font" Target="fonts/font22.fntdata"/><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2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8.xml"/><Relationship Id="rId41" Type="http://schemas.openxmlformats.org/officeDocument/2006/relationships/font" Target="fonts/font10.fntdata"/><Relationship Id="rId54"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49" Type="http://schemas.openxmlformats.org/officeDocument/2006/relationships/font" Target="fonts/font18.fntdata"/><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our project we chose to do a customer segmentation analysis/clustering. We are in the Data Science team in a big Retail store and we are conducting a customer clustering in order for the marketing team to use and create better and more personalized campaigns.</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highlight>
                  <a:srgbClr val="1F1F1F"/>
                </a:highlight>
                <a:latin typeface="Consolas" panose="020B0609020204030204" pitchFamily="49" charset="0"/>
              </a:rPr>
              <a:t>This analysis facilitates a deeper understanding of customers, enabling businesses to tailor products to meet the distinct needs, behaviors, and concerns of various customer types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highlight>
                  <a:srgbClr val="1F1F1F"/>
                </a:highlight>
                <a:latin typeface="Consolas" panose="020B0609020204030204" pitchFamily="49" charset="0"/>
              </a:rPr>
              <a:t>By conducting a Customer Personality Analysis, businesses can refine their products based on the preferences of specific customer segments. Rather than allocating resources to market a new product to the entire customer database, companies can identify the segments most likely to be interested in the product. Subsequently, targeted marketing efforts can be directed toward those particular segments, optimizing resource utilization and increasing the likelihood of successful product adoption.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9c3506b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79c3506b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1653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eed3741b0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eed3741b0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eed3741b0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eed3741b0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9213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eed3741b0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eed3741b0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5110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eed3741b0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eed3741b0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1001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31f3d4f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531f3d4f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31f3d4f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531f3d4f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9974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31f3d4f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531f3d4f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0779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31f3d4f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531f3d4f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2314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edacfe9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edacfe9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0a061307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0a061307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edacfe9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edacfe9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8915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0a061307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0a061307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0a061307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0a061307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0499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0a061307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0a061307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2363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0a061307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0a061307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05495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0a061307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0a061307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7086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0a061307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0a061307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01596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0a061307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0a061307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97675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g531f3d4fe2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1" name="Google Shape;1181;g531f3d4fe2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0a061307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0a061307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486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0a061307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0a061307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3346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0a061307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0a061307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2011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0a061307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0a061307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7008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9c3506b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79c3506b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9c3506b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79c3506b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1971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9c3506b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79c3506b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299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
        <p:cNvGrpSpPr/>
        <p:nvPr/>
      </p:nvGrpSpPr>
      <p:grpSpPr>
        <a:xfrm>
          <a:off x="0" y="0"/>
          <a:ext cx="0" cy="0"/>
          <a:chOff x="0" y="0"/>
          <a:chExt cx="0" cy="0"/>
        </a:xfrm>
      </p:grpSpPr>
      <p:sp>
        <p:nvSpPr>
          <p:cNvPr id="43" name="Google Shape;4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4" name="Google Shape;4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8" name="Google Shape;28;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2" name="Google Shape;3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6" name="Google Shape;36;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7" name="Google Shape;37;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8" name="Google Shape;3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
        <p:cNvGrpSpPr/>
        <p:nvPr/>
      </p:nvGrpSpPr>
      <p:grpSpPr>
        <a:xfrm>
          <a:off x="0" y="0"/>
          <a:ext cx="0" cy="0"/>
          <a:chOff x="0" y="0"/>
          <a:chExt cx="0" cy="0"/>
        </a:xfrm>
      </p:grpSpPr>
      <p:sp>
        <p:nvSpPr>
          <p:cNvPr id="40" name="Google Shape;40;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
        <p:nvSpPr>
          <p:cNvPr id="41" name="Google Shape;4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80000" y="307450"/>
            <a:ext cx="8784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1pPr>
            <a:lvl2pPr lvl="1" algn="ctr">
              <a:spcBef>
                <a:spcPts val="0"/>
              </a:spcBef>
              <a:spcAft>
                <a:spcPts val="0"/>
              </a:spcAft>
              <a:buClr>
                <a:schemeClr val="dk1"/>
              </a:buClr>
              <a:buSzPts val="2800"/>
              <a:buNone/>
              <a:defRPr sz="2800">
                <a:solidFill>
                  <a:schemeClr val="dk1"/>
                </a:solidFill>
              </a:defRPr>
            </a:lvl2pPr>
            <a:lvl3pPr lvl="2" algn="ctr">
              <a:spcBef>
                <a:spcPts val="0"/>
              </a:spcBef>
              <a:spcAft>
                <a:spcPts val="0"/>
              </a:spcAft>
              <a:buClr>
                <a:schemeClr val="dk1"/>
              </a:buClr>
              <a:buSzPts val="2800"/>
              <a:buNone/>
              <a:defRPr sz="2800">
                <a:solidFill>
                  <a:schemeClr val="dk1"/>
                </a:solidFill>
              </a:defRPr>
            </a:lvl3pPr>
            <a:lvl4pPr lvl="3" algn="ctr">
              <a:spcBef>
                <a:spcPts val="0"/>
              </a:spcBef>
              <a:spcAft>
                <a:spcPts val="0"/>
              </a:spcAft>
              <a:buClr>
                <a:schemeClr val="dk1"/>
              </a:buClr>
              <a:buSzPts val="2800"/>
              <a:buNone/>
              <a:defRPr sz="2800">
                <a:solidFill>
                  <a:schemeClr val="dk1"/>
                </a:solidFill>
              </a:defRPr>
            </a:lvl4pPr>
            <a:lvl5pPr lvl="4" algn="ctr">
              <a:spcBef>
                <a:spcPts val="0"/>
              </a:spcBef>
              <a:spcAft>
                <a:spcPts val="0"/>
              </a:spcAft>
              <a:buClr>
                <a:schemeClr val="dk1"/>
              </a:buClr>
              <a:buSzPts val="2800"/>
              <a:buNone/>
              <a:defRPr sz="2800">
                <a:solidFill>
                  <a:schemeClr val="dk1"/>
                </a:solidFill>
              </a:defRPr>
            </a:lvl5pPr>
            <a:lvl6pPr lvl="5" algn="ctr">
              <a:spcBef>
                <a:spcPts val="0"/>
              </a:spcBef>
              <a:spcAft>
                <a:spcPts val="0"/>
              </a:spcAft>
              <a:buClr>
                <a:schemeClr val="dk1"/>
              </a:buClr>
              <a:buSzPts val="2800"/>
              <a:buNone/>
              <a:defRPr sz="2800">
                <a:solidFill>
                  <a:schemeClr val="dk1"/>
                </a:solidFill>
              </a:defRPr>
            </a:lvl6pPr>
            <a:lvl7pPr lvl="6" algn="ctr">
              <a:spcBef>
                <a:spcPts val="0"/>
              </a:spcBef>
              <a:spcAft>
                <a:spcPts val="0"/>
              </a:spcAft>
              <a:buClr>
                <a:schemeClr val="dk1"/>
              </a:buClr>
              <a:buSzPts val="2800"/>
              <a:buNone/>
              <a:defRPr sz="2800">
                <a:solidFill>
                  <a:schemeClr val="dk1"/>
                </a:solidFill>
              </a:defRPr>
            </a:lvl7pPr>
            <a:lvl8pPr lvl="7" algn="ctr">
              <a:spcBef>
                <a:spcPts val="0"/>
              </a:spcBef>
              <a:spcAft>
                <a:spcPts val="0"/>
              </a:spcAft>
              <a:buClr>
                <a:schemeClr val="dk1"/>
              </a:buClr>
              <a:buSzPts val="2800"/>
              <a:buNone/>
              <a:defRPr sz="2800">
                <a:solidFill>
                  <a:schemeClr val="dk1"/>
                </a:solidFill>
              </a:defRPr>
            </a:lvl8pPr>
            <a:lvl9pPr lvl="8" algn="ctr">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8"/>
        <p:cNvGrpSpPr/>
        <p:nvPr/>
      </p:nvGrpSpPr>
      <p:grpSpPr>
        <a:xfrm>
          <a:off x="0" y="0"/>
          <a:ext cx="0" cy="0"/>
          <a:chOff x="0" y="0"/>
          <a:chExt cx="0" cy="0"/>
        </a:xfrm>
      </p:grpSpPr>
      <p:sp>
        <p:nvSpPr>
          <p:cNvPr id="49" name="Google Shape;49;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0" name="Google Shape;50;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7"/>
          <p:cNvSpPr txBox="1">
            <a:spLocks noGrp="1"/>
          </p:cNvSpPr>
          <p:nvPr>
            <p:ph type="ctrTitle"/>
          </p:nvPr>
        </p:nvSpPr>
        <p:spPr>
          <a:xfrm>
            <a:off x="3767075" y="1152188"/>
            <a:ext cx="4340700" cy="245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Customer Segmentation Infographics</a:t>
            </a:r>
            <a:endParaRPr b="0" dirty="0"/>
          </a:p>
        </p:txBody>
      </p:sp>
      <p:sp>
        <p:nvSpPr>
          <p:cNvPr id="61" name="Google Shape;61;p17"/>
          <p:cNvSpPr txBox="1">
            <a:spLocks noGrp="1"/>
          </p:cNvSpPr>
          <p:nvPr>
            <p:ph type="subTitle" idx="1"/>
          </p:nvPr>
        </p:nvSpPr>
        <p:spPr>
          <a:xfrm>
            <a:off x="3767075" y="3535613"/>
            <a:ext cx="4340700" cy="4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Team: Dimitris Farantos, Andreas Katsaros </a:t>
            </a:r>
            <a:endParaRPr sz="1400" dirty="0"/>
          </a:p>
        </p:txBody>
      </p:sp>
      <p:grpSp>
        <p:nvGrpSpPr>
          <p:cNvPr id="62" name="Google Shape;62;p17"/>
          <p:cNvGrpSpPr/>
          <p:nvPr/>
        </p:nvGrpSpPr>
        <p:grpSpPr>
          <a:xfrm>
            <a:off x="508631" y="1000986"/>
            <a:ext cx="2862626" cy="3193228"/>
            <a:chOff x="508631" y="1000986"/>
            <a:chExt cx="2862626" cy="3193228"/>
          </a:xfrm>
        </p:grpSpPr>
        <p:sp>
          <p:nvSpPr>
            <p:cNvPr id="63" name="Google Shape;63;p17"/>
            <p:cNvSpPr/>
            <p:nvPr/>
          </p:nvSpPr>
          <p:spPr>
            <a:xfrm>
              <a:off x="508631" y="1000986"/>
              <a:ext cx="2862626" cy="3193228"/>
            </a:xfrm>
            <a:prstGeom prst="roundRect">
              <a:avLst>
                <a:gd name="adj" fmla="val 5226"/>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7"/>
            <p:cNvSpPr/>
            <p:nvPr/>
          </p:nvSpPr>
          <p:spPr>
            <a:xfrm>
              <a:off x="702873" y="1172905"/>
              <a:ext cx="2474190" cy="116243"/>
            </a:xfrm>
            <a:prstGeom prst="roundRect">
              <a:avLst>
                <a:gd name="adj" fmla="val 50000"/>
              </a:avLst>
            </a:prstGeom>
            <a:solidFill>
              <a:srgbClr val="003D68">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17"/>
            <p:cNvGrpSpPr/>
            <p:nvPr/>
          </p:nvGrpSpPr>
          <p:grpSpPr>
            <a:xfrm>
              <a:off x="703496" y="1613531"/>
              <a:ext cx="614235" cy="614821"/>
              <a:chOff x="703496" y="1613531"/>
              <a:chExt cx="614235" cy="614821"/>
            </a:xfrm>
          </p:grpSpPr>
          <p:sp>
            <p:nvSpPr>
              <p:cNvPr id="66" name="Google Shape;66;p17"/>
              <p:cNvSpPr/>
              <p:nvPr/>
            </p:nvSpPr>
            <p:spPr>
              <a:xfrm>
                <a:off x="703496" y="1613531"/>
                <a:ext cx="614235" cy="614235"/>
              </a:xfrm>
              <a:custGeom>
                <a:avLst/>
                <a:gdLst/>
                <a:ahLst/>
                <a:cxnLst/>
                <a:rect l="l" t="t" r="r" b="b"/>
                <a:pathLst>
                  <a:path w="9514" h="9514" extrusionOk="0">
                    <a:moveTo>
                      <a:pt x="4757" y="0"/>
                    </a:moveTo>
                    <a:cubicBezTo>
                      <a:pt x="2130" y="0"/>
                      <a:pt x="0" y="2130"/>
                      <a:pt x="0" y="4757"/>
                    </a:cubicBezTo>
                    <a:cubicBezTo>
                      <a:pt x="0" y="7384"/>
                      <a:pt x="2130" y="9514"/>
                      <a:pt x="4757" y="9514"/>
                    </a:cubicBezTo>
                    <a:cubicBezTo>
                      <a:pt x="7384" y="9514"/>
                      <a:pt x="9514" y="7384"/>
                      <a:pt x="9514" y="4757"/>
                    </a:cubicBezTo>
                    <a:cubicBezTo>
                      <a:pt x="9514" y="2130"/>
                      <a:pt x="7384" y="0"/>
                      <a:pt x="4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7"/>
              <p:cNvSpPr/>
              <p:nvPr/>
            </p:nvSpPr>
            <p:spPr>
              <a:xfrm>
                <a:off x="788345" y="1677010"/>
                <a:ext cx="444625" cy="551342"/>
              </a:xfrm>
              <a:custGeom>
                <a:avLst/>
                <a:gdLst/>
                <a:ahLst/>
                <a:cxnLst/>
                <a:rect l="l" t="t" r="r" b="b"/>
                <a:pathLst>
                  <a:path w="6887" h="8540" extrusionOk="0">
                    <a:moveTo>
                      <a:pt x="3452" y="1"/>
                    </a:moveTo>
                    <a:cubicBezTo>
                      <a:pt x="2112" y="1"/>
                      <a:pt x="1010" y="1451"/>
                      <a:pt x="1010" y="3232"/>
                    </a:cubicBezTo>
                    <a:cubicBezTo>
                      <a:pt x="1010" y="3968"/>
                      <a:pt x="1213" y="4647"/>
                      <a:pt x="1526" y="5180"/>
                    </a:cubicBezTo>
                    <a:lnTo>
                      <a:pt x="2606" y="5180"/>
                    </a:lnTo>
                    <a:lnTo>
                      <a:pt x="2606" y="5639"/>
                    </a:lnTo>
                    <a:cubicBezTo>
                      <a:pt x="1376" y="5802"/>
                      <a:pt x="384" y="6353"/>
                      <a:pt x="0" y="7072"/>
                    </a:cubicBezTo>
                    <a:cubicBezTo>
                      <a:pt x="882" y="7971"/>
                      <a:pt x="2094" y="8540"/>
                      <a:pt x="3452" y="8540"/>
                    </a:cubicBezTo>
                    <a:cubicBezTo>
                      <a:pt x="4810" y="8540"/>
                      <a:pt x="6022" y="7971"/>
                      <a:pt x="6886" y="7072"/>
                    </a:cubicBezTo>
                    <a:cubicBezTo>
                      <a:pt x="6520" y="6353"/>
                      <a:pt x="5528" y="5802"/>
                      <a:pt x="4281" y="5639"/>
                    </a:cubicBezTo>
                    <a:lnTo>
                      <a:pt x="4281" y="5180"/>
                    </a:lnTo>
                    <a:lnTo>
                      <a:pt x="5383" y="5180"/>
                    </a:lnTo>
                    <a:cubicBezTo>
                      <a:pt x="5691" y="4647"/>
                      <a:pt x="5877" y="3968"/>
                      <a:pt x="5877" y="3232"/>
                    </a:cubicBezTo>
                    <a:cubicBezTo>
                      <a:pt x="5877" y="1451"/>
                      <a:pt x="4792" y="1"/>
                      <a:pt x="3452" y="1"/>
                    </a:cubicBezTo>
                    <a:close/>
                  </a:path>
                </a:pathLst>
              </a:custGeom>
              <a:solidFill>
                <a:srgbClr val="FFFFFF">
                  <a:alpha val="8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17"/>
            <p:cNvSpPr/>
            <p:nvPr/>
          </p:nvSpPr>
          <p:spPr>
            <a:xfrm>
              <a:off x="1525229" y="1613539"/>
              <a:ext cx="1651858" cy="116243"/>
            </a:xfrm>
            <a:prstGeom prst="roundRect">
              <a:avLst>
                <a:gd name="adj" fmla="val 50000"/>
              </a:avLst>
            </a:prstGeom>
            <a:solidFill>
              <a:srgbClr val="003D68">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7"/>
            <p:cNvSpPr/>
            <p:nvPr/>
          </p:nvSpPr>
          <p:spPr>
            <a:xfrm>
              <a:off x="1525229" y="1802865"/>
              <a:ext cx="1651858" cy="437062"/>
            </a:xfrm>
            <a:prstGeom prst="roundRect">
              <a:avLst>
                <a:gd name="adj" fmla="val 21533"/>
              </a:avLst>
            </a:prstGeom>
            <a:solidFill>
              <a:srgbClr val="2F8CA6">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7"/>
            <p:cNvSpPr/>
            <p:nvPr/>
          </p:nvSpPr>
          <p:spPr>
            <a:xfrm>
              <a:off x="702897" y="3257676"/>
              <a:ext cx="2474190" cy="116243"/>
            </a:xfrm>
            <a:prstGeom prst="roundRect">
              <a:avLst>
                <a:gd name="adj" fmla="val 50000"/>
              </a:avLst>
            </a:prstGeom>
            <a:solidFill>
              <a:srgbClr val="003D68">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7"/>
            <p:cNvSpPr/>
            <p:nvPr/>
          </p:nvSpPr>
          <p:spPr>
            <a:xfrm>
              <a:off x="1525229" y="2583429"/>
              <a:ext cx="1651858" cy="437062"/>
            </a:xfrm>
            <a:prstGeom prst="roundRect">
              <a:avLst>
                <a:gd name="adj" fmla="val 21533"/>
              </a:avLst>
            </a:prstGeom>
            <a:solidFill>
              <a:srgbClr val="2F8CA6">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7"/>
            <p:cNvSpPr/>
            <p:nvPr/>
          </p:nvSpPr>
          <p:spPr>
            <a:xfrm>
              <a:off x="1525229" y="3447003"/>
              <a:ext cx="1651858" cy="437062"/>
            </a:xfrm>
            <a:prstGeom prst="roundRect">
              <a:avLst>
                <a:gd name="adj" fmla="val 21533"/>
              </a:avLst>
            </a:prstGeom>
            <a:solidFill>
              <a:srgbClr val="2F8CA6">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7"/>
            <p:cNvSpPr/>
            <p:nvPr/>
          </p:nvSpPr>
          <p:spPr>
            <a:xfrm>
              <a:off x="702897" y="2392976"/>
              <a:ext cx="2474190" cy="116243"/>
            </a:xfrm>
            <a:prstGeom prst="roundRect">
              <a:avLst>
                <a:gd name="adj" fmla="val 50000"/>
              </a:avLst>
            </a:prstGeom>
            <a:solidFill>
              <a:srgbClr val="003D68">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13" name="Google Shape;213;p21"/>
          <p:cNvSpPr txBox="1">
            <a:spLocks noGrp="1"/>
          </p:cNvSpPr>
          <p:nvPr>
            <p:ph type="title"/>
          </p:nvPr>
        </p:nvSpPr>
        <p:spPr>
          <a:xfrm>
            <a:off x="2891994" y="186539"/>
            <a:ext cx="3360012" cy="59819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Exploratory Data Analysis</a:t>
            </a:r>
            <a:endParaRPr dirty="0"/>
          </a:p>
        </p:txBody>
      </p:sp>
      <p:pic>
        <p:nvPicPr>
          <p:cNvPr id="3" name="Picture 2">
            <a:extLst>
              <a:ext uri="{FF2B5EF4-FFF2-40B4-BE49-F238E27FC236}">
                <a16:creationId xmlns:a16="http://schemas.microsoft.com/office/drawing/2014/main" id="{0C7DB48E-448E-C24C-58D9-85C188871127}"/>
              </a:ext>
            </a:extLst>
          </p:cNvPr>
          <p:cNvPicPr>
            <a:picLocks noChangeAspect="1"/>
          </p:cNvPicPr>
          <p:nvPr/>
        </p:nvPicPr>
        <p:blipFill>
          <a:blip r:embed="rId3"/>
          <a:stretch>
            <a:fillRect/>
          </a:stretch>
        </p:blipFill>
        <p:spPr>
          <a:xfrm>
            <a:off x="5177307" y="1147309"/>
            <a:ext cx="3926646" cy="2848882"/>
          </a:xfrm>
          <a:prstGeom prst="rect">
            <a:avLst/>
          </a:prstGeom>
        </p:spPr>
      </p:pic>
      <p:pic>
        <p:nvPicPr>
          <p:cNvPr id="4" name="Picture 3">
            <a:extLst>
              <a:ext uri="{FF2B5EF4-FFF2-40B4-BE49-F238E27FC236}">
                <a16:creationId xmlns:a16="http://schemas.microsoft.com/office/drawing/2014/main" id="{3A802D02-F044-761A-03D7-EB1A6A8F84EB}"/>
              </a:ext>
            </a:extLst>
          </p:cNvPr>
          <p:cNvPicPr>
            <a:picLocks noChangeAspect="1"/>
          </p:cNvPicPr>
          <p:nvPr/>
        </p:nvPicPr>
        <p:blipFill>
          <a:blip r:embed="rId4"/>
          <a:stretch>
            <a:fillRect/>
          </a:stretch>
        </p:blipFill>
        <p:spPr>
          <a:xfrm>
            <a:off x="105957" y="1440804"/>
            <a:ext cx="4813772" cy="2261892"/>
          </a:xfrm>
          <a:prstGeom prst="rect">
            <a:avLst/>
          </a:prstGeom>
        </p:spPr>
      </p:pic>
    </p:spTree>
    <p:extLst>
      <p:ext uri="{BB962C8B-B14F-4D97-AF65-F5344CB8AC3E}">
        <p14:creationId xmlns:p14="http://schemas.microsoft.com/office/powerpoint/2010/main" val="188900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3" name="Google Shape;443;p27"/>
          <p:cNvSpPr txBox="1">
            <a:spLocks noGrp="1"/>
          </p:cNvSpPr>
          <p:nvPr>
            <p:ph type="title"/>
          </p:nvPr>
        </p:nvSpPr>
        <p:spPr>
          <a:xfrm>
            <a:off x="180000" y="217298"/>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Customer Segmentation Infographics</a:t>
            </a:r>
            <a:endParaRPr dirty="0"/>
          </a:p>
        </p:txBody>
      </p:sp>
      <p:grpSp>
        <p:nvGrpSpPr>
          <p:cNvPr id="456" name="Google Shape;456;p27"/>
          <p:cNvGrpSpPr/>
          <p:nvPr/>
        </p:nvGrpSpPr>
        <p:grpSpPr>
          <a:xfrm>
            <a:off x="1281949" y="1008939"/>
            <a:ext cx="1466797" cy="1473748"/>
            <a:chOff x="620949" y="2451399"/>
            <a:chExt cx="1466797" cy="1473748"/>
          </a:xfrm>
        </p:grpSpPr>
        <p:sp>
          <p:nvSpPr>
            <p:cNvPr id="457" name="Google Shape;457;p27"/>
            <p:cNvSpPr/>
            <p:nvPr/>
          </p:nvSpPr>
          <p:spPr>
            <a:xfrm>
              <a:off x="620949" y="2451399"/>
              <a:ext cx="1466797" cy="1466797"/>
            </a:xfrm>
            <a:custGeom>
              <a:avLst/>
              <a:gdLst/>
              <a:ahLst/>
              <a:cxnLst/>
              <a:rect l="l" t="t" r="r" b="b"/>
              <a:pathLst>
                <a:path w="9514" h="9514" extrusionOk="0">
                  <a:moveTo>
                    <a:pt x="4757" y="1"/>
                  </a:moveTo>
                  <a:cubicBezTo>
                    <a:pt x="2130" y="1"/>
                    <a:pt x="0" y="2130"/>
                    <a:pt x="0" y="4757"/>
                  </a:cubicBezTo>
                  <a:cubicBezTo>
                    <a:pt x="0" y="7385"/>
                    <a:pt x="2130" y="9514"/>
                    <a:pt x="4757" y="9514"/>
                  </a:cubicBezTo>
                  <a:cubicBezTo>
                    <a:pt x="7384" y="9514"/>
                    <a:pt x="9514" y="7385"/>
                    <a:pt x="9514" y="4757"/>
                  </a:cubicBezTo>
                  <a:cubicBezTo>
                    <a:pt x="9514" y="2130"/>
                    <a:pt x="7384" y="1"/>
                    <a:pt x="47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754154" y="2548695"/>
              <a:ext cx="1200387" cy="1376452"/>
            </a:xfrm>
            <a:custGeom>
              <a:avLst/>
              <a:gdLst/>
              <a:ahLst/>
              <a:cxnLst/>
              <a:rect l="l" t="t" r="r" b="b"/>
              <a:pathLst>
                <a:path w="7786" h="8928" extrusionOk="0">
                  <a:moveTo>
                    <a:pt x="3840" y="1"/>
                  </a:moveTo>
                  <a:cubicBezTo>
                    <a:pt x="3620" y="1"/>
                    <a:pt x="3435" y="186"/>
                    <a:pt x="3435" y="424"/>
                  </a:cubicBezTo>
                  <a:lnTo>
                    <a:pt x="3435" y="812"/>
                  </a:lnTo>
                  <a:cubicBezTo>
                    <a:pt x="2588" y="1032"/>
                    <a:pt x="2147" y="1839"/>
                    <a:pt x="2055" y="2866"/>
                  </a:cubicBezTo>
                  <a:cubicBezTo>
                    <a:pt x="2037" y="2849"/>
                    <a:pt x="2002" y="2849"/>
                    <a:pt x="1984" y="2849"/>
                  </a:cubicBezTo>
                  <a:cubicBezTo>
                    <a:pt x="1979" y="2848"/>
                    <a:pt x="1973" y="2848"/>
                    <a:pt x="1968" y="2848"/>
                  </a:cubicBezTo>
                  <a:cubicBezTo>
                    <a:pt x="1790" y="2848"/>
                    <a:pt x="1654" y="3119"/>
                    <a:pt x="1654" y="3457"/>
                  </a:cubicBezTo>
                  <a:cubicBezTo>
                    <a:pt x="1636" y="3788"/>
                    <a:pt x="1764" y="4061"/>
                    <a:pt x="1944" y="4079"/>
                  </a:cubicBezTo>
                  <a:cubicBezTo>
                    <a:pt x="2019" y="4079"/>
                    <a:pt x="2077" y="4043"/>
                    <a:pt x="2130" y="3968"/>
                  </a:cubicBezTo>
                  <a:cubicBezTo>
                    <a:pt x="2275" y="4612"/>
                    <a:pt x="2606" y="5145"/>
                    <a:pt x="3047" y="5458"/>
                  </a:cubicBezTo>
                  <a:lnTo>
                    <a:pt x="3047" y="5992"/>
                  </a:lnTo>
                  <a:cubicBezTo>
                    <a:pt x="1689" y="6102"/>
                    <a:pt x="551" y="6433"/>
                    <a:pt x="0" y="6891"/>
                  </a:cubicBezTo>
                  <a:cubicBezTo>
                    <a:pt x="842" y="8121"/>
                    <a:pt x="2275" y="8928"/>
                    <a:pt x="3893" y="8928"/>
                  </a:cubicBezTo>
                  <a:cubicBezTo>
                    <a:pt x="5511" y="8928"/>
                    <a:pt x="6926" y="8121"/>
                    <a:pt x="7786" y="6891"/>
                  </a:cubicBezTo>
                  <a:cubicBezTo>
                    <a:pt x="7235" y="6433"/>
                    <a:pt x="6097" y="6102"/>
                    <a:pt x="4722" y="5992"/>
                  </a:cubicBezTo>
                  <a:lnTo>
                    <a:pt x="4722" y="5458"/>
                  </a:lnTo>
                  <a:cubicBezTo>
                    <a:pt x="5163" y="5145"/>
                    <a:pt x="5511" y="4612"/>
                    <a:pt x="5656" y="3968"/>
                  </a:cubicBezTo>
                  <a:cubicBezTo>
                    <a:pt x="5714" y="4043"/>
                    <a:pt x="5767" y="4079"/>
                    <a:pt x="5841" y="4079"/>
                  </a:cubicBezTo>
                  <a:cubicBezTo>
                    <a:pt x="6005" y="4061"/>
                    <a:pt x="6154" y="3788"/>
                    <a:pt x="6132" y="3457"/>
                  </a:cubicBezTo>
                  <a:cubicBezTo>
                    <a:pt x="6132" y="3119"/>
                    <a:pt x="5979" y="2848"/>
                    <a:pt x="5817" y="2848"/>
                  </a:cubicBezTo>
                  <a:cubicBezTo>
                    <a:pt x="5812" y="2848"/>
                    <a:pt x="5807" y="2848"/>
                    <a:pt x="5802" y="2849"/>
                  </a:cubicBezTo>
                  <a:cubicBezTo>
                    <a:pt x="5767" y="2849"/>
                    <a:pt x="5749" y="2849"/>
                    <a:pt x="5731" y="2866"/>
                  </a:cubicBezTo>
                  <a:cubicBezTo>
                    <a:pt x="5674" y="2245"/>
                    <a:pt x="5493" y="1711"/>
                    <a:pt x="5163" y="1323"/>
                  </a:cubicBezTo>
                  <a:lnTo>
                    <a:pt x="5163" y="1323"/>
                  </a:lnTo>
                  <a:cubicBezTo>
                    <a:pt x="5197" y="1325"/>
                    <a:pt x="5231" y="1326"/>
                    <a:pt x="5265" y="1326"/>
                  </a:cubicBezTo>
                  <a:cubicBezTo>
                    <a:pt x="5704" y="1326"/>
                    <a:pt x="6125" y="1195"/>
                    <a:pt x="6485" y="958"/>
                  </a:cubicBezTo>
                  <a:lnTo>
                    <a:pt x="6485" y="958"/>
                  </a:lnTo>
                  <a:cubicBezTo>
                    <a:pt x="6312" y="1033"/>
                    <a:pt x="6120" y="1070"/>
                    <a:pt x="5928" y="1070"/>
                  </a:cubicBezTo>
                  <a:cubicBezTo>
                    <a:pt x="5793" y="1070"/>
                    <a:pt x="5658" y="1051"/>
                    <a:pt x="5528" y="1015"/>
                  </a:cubicBezTo>
                  <a:cubicBezTo>
                    <a:pt x="5215" y="922"/>
                    <a:pt x="4942" y="737"/>
                    <a:pt x="4700" y="517"/>
                  </a:cubicBezTo>
                  <a:cubicBezTo>
                    <a:pt x="4554" y="371"/>
                    <a:pt x="4409" y="204"/>
                    <a:pt x="4224" y="93"/>
                  </a:cubicBezTo>
                  <a:cubicBezTo>
                    <a:pt x="4171" y="58"/>
                    <a:pt x="4096" y="23"/>
                    <a:pt x="4021" y="23"/>
                  </a:cubicBezTo>
                  <a:cubicBezTo>
                    <a:pt x="4003" y="1"/>
                    <a:pt x="3968" y="1"/>
                    <a:pt x="3950" y="1"/>
                  </a:cubicBezTo>
                  <a:close/>
                </a:path>
              </a:pathLst>
            </a:custGeom>
            <a:solidFill>
              <a:srgbClr val="FFFFFF">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3" name="Google Shape;443;p27"/>
          <p:cNvSpPr txBox="1">
            <a:spLocks noGrp="1"/>
          </p:cNvSpPr>
          <p:nvPr>
            <p:ph type="title"/>
          </p:nvPr>
        </p:nvSpPr>
        <p:spPr>
          <a:xfrm>
            <a:off x="180000" y="217298"/>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Customer Segmentation Infographics</a:t>
            </a:r>
            <a:endParaRPr dirty="0"/>
          </a:p>
        </p:txBody>
      </p:sp>
      <p:grpSp>
        <p:nvGrpSpPr>
          <p:cNvPr id="456" name="Google Shape;456;p27"/>
          <p:cNvGrpSpPr/>
          <p:nvPr/>
        </p:nvGrpSpPr>
        <p:grpSpPr>
          <a:xfrm>
            <a:off x="1281949" y="1008939"/>
            <a:ext cx="1466797" cy="1473748"/>
            <a:chOff x="620949" y="2451399"/>
            <a:chExt cx="1466797" cy="1473748"/>
          </a:xfrm>
        </p:grpSpPr>
        <p:sp>
          <p:nvSpPr>
            <p:cNvPr id="457" name="Google Shape;457;p27"/>
            <p:cNvSpPr/>
            <p:nvPr/>
          </p:nvSpPr>
          <p:spPr>
            <a:xfrm>
              <a:off x="620949" y="2451399"/>
              <a:ext cx="1466797" cy="1466797"/>
            </a:xfrm>
            <a:custGeom>
              <a:avLst/>
              <a:gdLst/>
              <a:ahLst/>
              <a:cxnLst/>
              <a:rect l="l" t="t" r="r" b="b"/>
              <a:pathLst>
                <a:path w="9514" h="9514" extrusionOk="0">
                  <a:moveTo>
                    <a:pt x="4757" y="1"/>
                  </a:moveTo>
                  <a:cubicBezTo>
                    <a:pt x="2130" y="1"/>
                    <a:pt x="0" y="2130"/>
                    <a:pt x="0" y="4757"/>
                  </a:cubicBezTo>
                  <a:cubicBezTo>
                    <a:pt x="0" y="7385"/>
                    <a:pt x="2130" y="9514"/>
                    <a:pt x="4757" y="9514"/>
                  </a:cubicBezTo>
                  <a:cubicBezTo>
                    <a:pt x="7384" y="9514"/>
                    <a:pt x="9514" y="7385"/>
                    <a:pt x="9514" y="4757"/>
                  </a:cubicBezTo>
                  <a:cubicBezTo>
                    <a:pt x="9514" y="2130"/>
                    <a:pt x="7384" y="1"/>
                    <a:pt x="47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754154" y="2548695"/>
              <a:ext cx="1200387" cy="1376452"/>
            </a:xfrm>
            <a:custGeom>
              <a:avLst/>
              <a:gdLst/>
              <a:ahLst/>
              <a:cxnLst/>
              <a:rect l="l" t="t" r="r" b="b"/>
              <a:pathLst>
                <a:path w="7786" h="8928" extrusionOk="0">
                  <a:moveTo>
                    <a:pt x="3840" y="1"/>
                  </a:moveTo>
                  <a:cubicBezTo>
                    <a:pt x="3620" y="1"/>
                    <a:pt x="3435" y="186"/>
                    <a:pt x="3435" y="424"/>
                  </a:cubicBezTo>
                  <a:lnTo>
                    <a:pt x="3435" y="812"/>
                  </a:lnTo>
                  <a:cubicBezTo>
                    <a:pt x="2588" y="1032"/>
                    <a:pt x="2147" y="1839"/>
                    <a:pt x="2055" y="2866"/>
                  </a:cubicBezTo>
                  <a:cubicBezTo>
                    <a:pt x="2037" y="2849"/>
                    <a:pt x="2002" y="2849"/>
                    <a:pt x="1984" y="2849"/>
                  </a:cubicBezTo>
                  <a:cubicBezTo>
                    <a:pt x="1979" y="2848"/>
                    <a:pt x="1973" y="2848"/>
                    <a:pt x="1968" y="2848"/>
                  </a:cubicBezTo>
                  <a:cubicBezTo>
                    <a:pt x="1790" y="2848"/>
                    <a:pt x="1654" y="3119"/>
                    <a:pt x="1654" y="3457"/>
                  </a:cubicBezTo>
                  <a:cubicBezTo>
                    <a:pt x="1636" y="3788"/>
                    <a:pt x="1764" y="4061"/>
                    <a:pt x="1944" y="4079"/>
                  </a:cubicBezTo>
                  <a:cubicBezTo>
                    <a:pt x="2019" y="4079"/>
                    <a:pt x="2077" y="4043"/>
                    <a:pt x="2130" y="3968"/>
                  </a:cubicBezTo>
                  <a:cubicBezTo>
                    <a:pt x="2275" y="4612"/>
                    <a:pt x="2606" y="5145"/>
                    <a:pt x="3047" y="5458"/>
                  </a:cubicBezTo>
                  <a:lnTo>
                    <a:pt x="3047" y="5992"/>
                  </a:lnTo>
                  <a:cubicBezTo>
                    <a:pt x="1689" y="6102"/>
                    <a:pt x="551" y="6433"/>
                    <a:pt x="0" y="6891"/>
                  </a:cubicBezTo>
                  <a:cubicBezTo>
                    <a:pt x="842" y="8121"/>
                    <a:pt x="2275" y="8928"/>
                    <a:pt x="3893" y="8928"/>
                  </a:cubicBezTo>
                  <a:cubicBezTo>
                    <a:pt x="5511" y="8928"/>
                    <a:pt x="6926" y="8121"/>
                    <a:pt x="7786" y="6891"/>
                  </a:cubicBezTo>
                  <a:cubicBezTo>
                    <a:pt x="7235" y="6433"/>
                    <a:pt x="6097" y="6102"/>
                    <a:pt x="4722" y="5992"/>
                  </a:cubicBezTo>
                  <a:lnTo>
                    <a:pt x="4722" y="5458"/>
                  </a:lnTo>
                  <a:cubicBezTo>
                    <a:pt x="5163" y="5145"/>
                    <a:pt x="5511" y="4612"/>
                    <a:pt x="5656" y="3968"/>
                  </a:cubicBezTo>
                  <a:cubicBezTo>
                    <a:pt x="5714" y="4043"/>
                    <a:pt x="5767" y="4079"/>
                    <a:pt x="5841" y="4079"/>
                  </a:cubicBezTo>
                  <a:cubicBezTo>
                    <a:pt x="6005" y="4061"/>
                    <a:pt x="6154" y="3788"/>
                    <a:pt x="6132" y="3457"/>
                  </a:cubicBezTo>
                  <a:cubicBezTo>
                    <a:pt x="6132" y="3119"/>
                    <a:pt x="5979" y="2848"/>
                    <a:pt x="5817" y="2848"/>
                  </a:cubicBezTo>
                  <a:cubicBezTo>
                    <a:pt x="5812" y="2848"/>
                    <a:pt x="5807" y="2848"/>
                    <a:pt x="5802" y="2849"/>
                  </a:cubicBezTo>
                  <a:cubicBezTo>
                    <a:pt x="5767" y="2849"/>
                    <a:pt x="5749" y="2849"/>
                    <a:pt x="5731" y="2866"/>
                  </a:cubicBezTo>
                  <a:cubicBezTo>
                    <a:pt x="5674" y="2245"/>
                    <a:pt x="5493" y="1711"/>
                    <a:pt x="5163" y="1323"/>
                  </a:cubicBezTo>
                  <a:lnTo>
                    <a:pt x="5163" y="1323"/>
                  </a:lnTo>
                  <a:cubicBezTo>
                    <a:pt x="5197" y="1325"/>
                    <a:pt x="5231" y="1326"/>
                    <a:pt x="5265" y="1326"/>
                  </a:cubicBezTo>
                  <a:cubicBezTo>
                    <a:pt x="5704" y="1326"/>
                    <a:pt x="6125" y="1195"/>
                    <a:pt x="6485" y="958"/>
                  </a:cubicBezTo>
                  <a:lnTo>
                    <a:pt x="6485" y="958"/>
                  </a:lnTo>
                  <a:cubicBezTo>
                    <a:pt x="6312" y="1033"/>
                    <a:pt x="6120" y="1070"/>
                    <a:pt x="5928" y="1070"/>
                  </a:cubicBezTo>
                  <a:cubicBezTo>
                    <a:pt x="5793" y="1070"/>
                    <a:pt x="5658" y="1051"/>
                    <a:pt x="5528" y="1015"/>
                  </a:cubicBezTo>
                  <a:cubicBezTo>
                    <a:pt x="5215" y="922"/>
                    <a:pt x="4942" y="737"/>
                    <a:pt x="4700" y="517"/>
                  </a:cubicBezTo>
                  <a:cubicBezTo>
                    <a:pt x="4554" y="371"/>
                    <a:pt x="4409" y="204"/>
                    <a:pt x="4224" y="93"/>
                  </a:cubicBezTo>
                  <a:cubicBezTo>
                    <a:pt x="4171" y="58"/>
                    <a:pt x="4096" y="23"/>
                    <a:pt x="4021" y="23"/>
                  </a:cubicBezTo>
                  <a:cubicBezTo>
                    <a:pt x="4003" y="1"/>
                    <a:pt x="3968" y="1"/>
                    <a:pt x="3950" y="1"/>
                  </a:cubicBezTo>
                  <a:close/>
                </a:path>
              </a:pathLst>
            </a:custGeom>
            <a:solidFill>
              <a:srgbClr val="FFFFFF">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7572CC75-6990-B56A-633F-BA21044B0B2E}"/>
              </a:ext>
            </a:extLst>
          </p:cNvPr>
          <p:cNvPicPr>
            <a:picLocks noChangeAspect="1"/>
          </p:cNvPicPr>
          <p:nvPr/>
        </p:nvPicPr>
        <p:blipFill>
          <a:blip r:embed="rId3"/>
          <a:stretch>
            <a:fillRect/>
          </a:stretch>
        </p:blipFill>
        <p:spPr>
          <a:xfrm>
            <a:off x="5689210" y="883136"/>
            <a:ext cx="2704562" cy="1785206"/>
          </a:xfrm>
          <a:prstGeom prst="rect">
            <a:avLst/>
          </a:prstGeom>
        </p:spPr>
      </p:pic>
      <p:pic>
        <p:nvPicPr>
          <p:cNvPr id="3" name="Picture 2">
            <a:extLst>
              <a:ext uri="{FF2B5EF4-FFF2-40B4-BE49-F238E27FC236}">
                <a16:creationId xmlns:a16="http://schemas.microsoft.com/office/drawing/2014/main" id="{6F4A403D-1914-74B0-F2BD-86594A36AA31}"/>
              </a:ext>
            </a:extLst>
          </p:cNvPr>
          <p:cNvPicPr>
            <a:picLocks noChangeAspect="1"/>
          </p:cNvPicPr>
          <p:nvPr/>
        </p:nvPicPr>
        <p:blipFill>
          <a:blip r:embed="rId4"/>
          <a:stretch>
            <a:fillRect/>
          </a:stretch>
        </p:blipFill>
        <p:spPr>
          <a:xfrm>
            <a:off x="605663" y="2989510"/>
            <a:ext cx="2600428" cy="1978516"/>
          </a:xfrm>
          <a:prstGeom prst="rect">
            <a:avLst/>
          </a:prstGeom>
        </p:spPr>
      </p:pic>
    </p:spTree>
    <p:extLst>
      <p:ext uri="{BB962C8B-B14F-4D97-AF65-F5344CB8AC3E}">
        <p14:creationId xmlns:p14="http://schemas.microsoft.com/office/powerpoint/2010/main" val="1473269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3" name="Google Shape;443;p27"/>
          <p:cNvSpPr txBox="1">
            <a:spLocks noGrp="1"/>
          </p:cNvSpPr>
          <p:nvPr>
            <p:ph type="title"/>
          </p:nvPr>
        </p:nvSpPr>
        <p:spPr>
          <a:xfrm>
            <a:off x="180000" y="217298"/>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Customer Segmentation Infographics</a:t>
            </a:r>
            <a:endParaRPr dirty="0"/>
          </a:p>
        </p:txBody>
      </p:sp>
      <p:grpSp>
        <p:nvGrpSpPr>
          <p:cNvPr id="456" name="Google Shape;456;p27"/>
          <p:cNvGrpSpPr/>
          <p:nvPr/>
        </p:nvGrpSpPr>
        <p:grpSpPr>
          <a:xfrm>
            <a:off x="1281949" y="1008939"/>
            <a:ext cx="1466797" cy="1473748"/>
            <a:chOff x="620949" y="2451399"/>
            <a:chExt cx="1466797" cy="1473748"/>
          </a:xfrm>
        </p:grpSpPr>
        <p:sp>
          <p:nvSpPr>
            <p:cNvPr id="457" name="Google Shape;457;p27"/>
            <p:cNvSpPr/>
            <p:nvPr/>
          </p:nvSpPr>
          <p:spPr>
            <a:xfrm>
              <a:off x="620949" y="2451399"/>
              <a:ext cx="1466797" cy="1466797"/>
            </a:xfrm>
            <a:custGeom>
              <a:avLst/>
              <a:gdLst/>
              <a:ahLst/>
              <a:cxnLst/>
              <a:rect l="l" t="t" r="r" b="b"/>
              <a:pathLst>
                <a:path w="9514" h="9514" extrusionOk="0">
                  <a:moveTo>
                    <a:pt x="4757" y="1"/>
                  </a:moveTo>
                  <a:cubicBezTo>
                    <a:pt x="2130" y="1"/>
                    <a:pt x="0" y="2130"/>
                    <a:pt x="0" y="4757"/>
                  </a:cubicBezTo>
                  <a:cubicBezTo>
                    <a:pt x="0" y="7385"/>
                    <a:pt x="2130" y="9514"/>
                    <a:pt x="4757" y="9514"/>
                  </a:cubicBezTo>
                  <a:cubicBezTo>
                    <a:pt x="7384" y="9514"/>
                    <a:pt x="9514" y="7385"/>
                    <a:pt x="9514" y="4757"/>
                  </a:cubicBezTo>
                  <a:cubicBezTo>
                    <a:pt x="9514" y="2130"/>
                    <a:pt x="7384" y="1"/>
                    <a:pt x="47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754154" y="2548695"/>
              <a:ext cx="1200387" cy="1376452"/>
            </a:xfrm>
            <a:custGeom>
              <a:avLst/>
              <a:gdLst/>
              <a:ahLst/>
              <a:cxnLst/>
              <a:rect l="l" t="t" r="r" b="b"/>
              <a:pathLst>
                <a:path w="7786" h="8928" extrusionOk="0">
                  <a:moveTo>
                    <a:pt x="3840" y="1"/>
                  </a:moveTo>
                  <a:cubicBezTo>
                    <a:pt x="3620" y="1"/>
                    <a:pt x="3435" y="186"/>
                    <a:pt x="3435" y="424"/>
                  </a:cubicBezTo>
                  <a:lnTo>
                    <a:pt x="3435" y="812"/>
                  </a:lnTo>
                  <a:cubicBezTo>
                    <a:pt x="2588" y="1032"/>
                    <a:pt x="2147" y="1839"/>
                    <a:pt x="2055" y="2866"/>
                  </a:cubicBezTo>
                  <a:cubicBezTo>
                    <a:pt x="2037" y="2849"/>
                    <a:pt x="2002" y="2849"/>
                    <a:pt x="1984" y="2849"/>
                  </a:cubicBezTo>
                  <a:cubicBezTo>
                    <a:pt x="1979" y="2848"/>
                    <a:pt x="1973" y="2848"/>
                    <a:pt x="1968" y="2848"/>
                  </a:cubicBezTo>
                  <a:cubicBezTo>
                    <a:pt x="1790" y="2848"/>
                    <a:pt x="1654" y="3119"/>
                    <a:pt x="1654" y="3457"/>
                  </a:cubicBezTo>
                  <a:cubicBezTo>
                    <a:pt x="1636" y="3788"/>
                    <a:pt x="1764" y="4061"/>
                    <a:pt x="1944" y="4079"/>
                  </a:cubicBezTo>
                  <a:cubicBezTo>
                    <a:pt x="2019" y="4079"/>
                    <a:pt x="2077" y="4043"/>
                    <a:pt x="2130" y="3968"/>
                  </a:cubicBezTo>
                  <a:cubicBezTo>
                    <a:pt x="2275" y="4612"/>
                    <a:pt x="2606" y="5145"/>
                    <a:pt x="3047" y="5458"/>
                  </a:cubicBezTo>
                  <a:lnTo>
                    <a:pt x="3047" y="5992"/>
                  </a:lnTo>
                  <a:cubicBezTo>
                    <a:pt x="1689" y="6102"/>
                    <a:pt x="551" y="6433"/>
                    <a:pt x="0" y="6891"/>
                  </a:cubicBezTo>
                  <a:cubicBezTo>
                    <a:pt x="842" y="8121"/>
                    <a:pt x="2275" y="8928"/>
                    <a:pt x="3893" y="8928"/>
                  </a:cubicBezTo>
                  <a:cubicBezTo>
                    <a:pt x="5511" y="8928"/>
                    <a:pt x="6926" y="8121"/>
                    <a:pt x="7786" y="6891"/>
                  </a:cubicBezTo>
                  <a:cubicBezTo>
                    <a:pt x="7235" y="6433"/>
                    <a:pt x="6097" y="6102"/>
                    <a:pt x="4722" y="5992"/>
                  </a:cubicBezTo>
                  <a:lnTo>
                    <a:pt x="4722" y="5458"/>
                  </a:lnTo>
                  <a:cubicBezTo>
                    <a:pt x="5163" y="5145"/>
                    <a:pt x="5511" y="4612"/>
                    <a:pt x="5656" y="3968"/>
                  </a:cubicBezTo>
                  <a:cubicBezTo>
                    <a:pt x="5714" y="4043"/>
                    <a:pt x="5767" y="4079"/>
                    <a:pt x="5841" y="4079"/>
                  </a:cubicBezTo>
                  <a:cubicBezTo>
                    <a:pt x="6005" y="4061"/>
                    <a:pt x="6154" y="3788"/>
                    <a:pt x="6132" y="3457"/>
                  </a:cubicBezTo>
                  <a:cubicBezTo>
                    <a:pt x="6132" y="3119"/>
                    <a:pt x="5979" y="2848"/>
                    <a:pt x="5817" y="2848"/>
                  </a:cubicBezTo>
                  <a:cubicBezTo>
                    <a:pt x="5812" y="2848"/>
                    <a:pt x="5807" y="2848"/>
                    <a:pt x="5802" y="2849"/>
                  </a:cubicBezTo>
                  <a:cubicBezTo>
                    <a:pt x="5767" y="2849"/>
                    <a:pt x="5749" y="2849"/>
                    <a:pt x="5731" y="2866"/>
                  </a:cubicBezTo>
                  <a:cubicBezTo>
                    <a:pt x="5674" y="2245"/>
                    <a:pt x="5493" y="1711"/>
                    <a:pt x="5163" y="1323"/>
                  </a:cubicBezTo>
                  <a:lnTo>
                    <a:pt x="5163" y="1323"/>
                  </a:lnTo>
                  <a:cubicBezTo>
                    <a:pt x="5197" y="1325"/>
                    <a:pt x="5231" y="1326"/>
                    <a:pt x="5265" y="1326"/>
                  </a:cubicBezTo>
                  <a:cubicBezTo>
                    <a:pt x="5704" y="1326"/>
                    <a:pt x="6125" y="1195"/>
                    <a:pt x="6485" y="958"/>
                  </a:cubicBezTo>
                  <a:lnTo>
                    <a:pt x="6485" y="958"/>
                  </a:lnTo>
                  <a:cubicBezTo>
                    <a:pt x="6312" y="1033"/>
                    <a:pt x="6120" y="1070"/>
                    <a:pt x="5928" y="1070"/>
                  </a:cubicBezTo>
                  <a:cubicBezTo>
                    <a:pt x="5793" y="1070"/>
                    <a:pt x="5658" y="1051"/>
                    <a:pt x="5528" y="1015"/>
                  </a:cubicBezTo>
                  <a:cubicBezTo>
                    <a:pt x="5215" y="922"/>
                    <a:pt x="4942" y="737"/>
                    <a:pt x="4700" y="517"/>
                  </a:cubicBezTo>
                  <a:cubicBezTo>
                    <a:pt x="4554" y="371"/>
                    <a:pt x="4409" y="204"/>
                    <a:pt x="4224" y="93"/>
                  </a:cubicBezTo>
                  <a:cubicBezTo>
                    <a:pt x="4171" y="58"/>
                    <a:pt x="4096" y="23"/>
                    <a:pt x="4021" y="23"/>
                  </a:cubicBezTo>
                  <a:cubicBezTo>
                    <a:pt x="4003" y="1"/>
                    <a:pt x="3968" y="1"/>
                    <a:pt x="3950" y="1"/>
                  </a:cubicBezTo>
                  <a:close/>
                </a:path>
              </a:pathLst>
            </a:custGeom>
            <a:solidFill>
              <a:srgbClr val="FFFFFF">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7572CC75-6990-B56A-633F-BA21044B0B2E}"/>
              </a:ext>
            </a:extLst>
          </p:cNvPr>
          <p:cNvPicPr>
            <a:picLocks noChangeAspect="1"/>
          </p:cNvPicPr>
          <p:nvPr/>
        </p:nvPicPr>
        <p:blipFill>
          <a:blip r:embed="rId3"/>
          <a:stretch>
            <a:fillRect/>
          </a:stretch>
        </p:blipFill>
        <p:spPr>
          <a:xfrm>
            <a:off x="5689210" y="883136"/>
            <a:ext cx="2704562" cy="1785206"/>
          </a:xfrm>
          <a:prstGeom prst="rect">
            <a:avLst/>
          </a:prstGeom>
        </p:spPr>
      </p:pic>
      <p:pic>
        <p:nvPicPr>
          <p:cNvPr id="3" name="Picture 2">
            <a:extLst>
              <a:ext uri="{FF2B5EF4-FFF2-40B4-BE49-F238E27FC236}">
                <a16:creationId xmlns:a16="http://schemas.microsoft.com/office/drawing/2014/main" id="{6F4A403D-1914-74B0-F2BD-86594A36AA31}"/>
              </a:ext>
            </a:extLst>
          </p:cNvPr>
          <p:cNvPicPr>
            <a:picLocks noChangeAspect="1"/>
          </p:cNvPicPr>
          <p:nvPr/>
        </p:nvPicPr>
        <p:blipFill>
          <a:blip r:embed="rId4"/>
          <a:stretch>
            <a:fillRect/>
          </a:stretch>
        </p:blipFill>
        <p:spPr>
          <a:xfrm>
            <a:off x="605663" y="2989510"/>
            <a:ext cx="2600428" cy="1978516"/>
          </a:xfrm>
          <a:prstGeom prst="rect">
            <a:avLst/>
          </a:prstGeom>
        </p:spPr>
      </p:pic>
      <p:pic>
        <p:nvPicPr>
          <p:cNvPr id="2" name="Picture 1">
            <a:extLst>
              <a:ext uri="{FF2B5EF4-FFF2-40B4-BE49-F238E27FC236}">
                <a16:creationId xmlns:a16="http://schemas.microsoft.com/office/drawing/2014/main" id="{39D90B61-FD59-23CB-EA97-37F9D2C4EC1D}"/>
              </a:ext>
            </a:extLst>
          </p:cNvPr>
          <p:cNvPicPr>
            <a:picLocks noChangeAspect="1"/>
          </p:cNvPicPr>
          <p:nvPr/>
        </p:nvPicPr>
        <p:blipFill>
          <a:blip r:embed="rId5"/>
          <a:stretch>
            <a:fillRect/>
          </a:stretch>
        </p:blipFill>
        <p:spPr>
          <a:xfrm>
            <a:off x="5751426" y="3050682"/>
            <a:ext cx="2432022" cy="1794994"/>
          </a:xfrm>
          <a:prstGeom prst="rect">
            <a:avLst/>
          </a:prstGeom>
        </p:spPr>
      </p:pic>
    </p:spTree>
    <p:extLst>
      <p:ext uri="{BB962C8B-B14F-4D97-AF65-F5344CB8AC3E}">
        <p14:creationId xmlns:p14="http://schemas.microsoft.com/office/powerpoint/2010/main" val="1355772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3" name="Google Shape;443;p27"/>
          <p:cNvSpPr txBox="1">
            <a:spLocks noGrp="1"/>
          </p:cNvSpPr>
          <p:nvPr>
            <p:ph type="title"/>
          </p:nvPr>
        </p:nvSpPr>
        <p:spPr>
          <a:xfrm>
            <a:off x="180000" y="217298"/>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Customer Segmentation Infographics</a:t>
            </a:r>
            <a:endParaRPr dirty="0"/>
          </a:p>
        </p:txBody>
      </p:sp>
      <p:grpSp>
        <p:nvGrpSpPr>
          <p:cNvPr id="456" name="Google Shape;456;p27"/>
          <p:cNvGrpSpPr/>
          <p:nvPr/>
        </p:nvGrpSpPr>
        <p:grpSpPr>
          <a:xfrm>
            <a:off x="1281949" y="1008939"/>
            <a:ext cx="1466797" cy="1473748"/>
            <a:chOff x="620949" y="2451399"/>
            <a:chExt cx="1466797" cy="1473748"/>
          </a:xfrm>
        </p:grpSpPr>
        <p:sp>
          <p:nvSpPr>
            <p:cNvPr id="457" name="Google Shape;457;p27"/>
            <p:cNvSpPr/>
            <p:nvPr/>
          </p:nvSpPr>
          <p:spPr>
            <a:xfrm>
              <a:off x="620949" y="2451399"/>
              <a:ext cx="1466797" cy="1466797"/>
            </a:xfrm>
            <a:custGeom>
              <a:avLst/>
              <a:gdLst/>
              <a:ahLst/>
              <a:cxnLst/>
              <a:rect l="l" t="t" r="r" b="b"/>
              <a:pathLst>
                <a:path w="9514" h="9514" extrusionOk="0">
                  <a:moveTo>
                    <a:pt x="4757" y="1"/>
                  </a:moveTo>
                  <a:cubicBezTo>
                    <a:pt x="2130" y="1"/>
                    <a:pt x="0" y="2130"/>
                    <a:pt x="0" y="4757"/>
                  </a:cubicBezTo>
                  <a:cubicBezTo>
                    <a:pt x="0" y="7385"/>
                    <a:pt x="2130" y="9514"/>
                    <a:pt x="4757" y="9514"/>
                  </a:cubicBezTo>
                  <a:cubicBezTo>
                    <a:pt x="7384" y="9514"/>
                    <a:pt x="9514" y="7385"/>
                    <a:pt x="9514" y="4757"/>
                  </a:cubicBezTo>
                  <a:cubicBezTo>
                    <a:pt x="9514" y="2130"/>
                    <a:pt x="7384" y="1"/>
                    <a:pt x="47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754154" y="2548695"/>
              <a:ext cx="1200387" cy="1376452"/>
            </a:xfrm>
            <a:custGeom>
              <a:avLst/>
              <a:gdLst/>
              <a:ahLst/>
              <a:cxnLst/>
              <a:rect l="l" t="t" r="r" b="b"/>
              <a:pathLst>
                <a:path w="7786" h="8928" extrusionOk="0">
                  <a:moveTo>
                    <a:pt x="3840" y="1"/>
                  </a:moveTo>
                  <a:cubicBezTo>
                    <a:pt x="3620" y="1"/>
                    <a:pt x="3435" y="186"/>
                    <a:pt x="3435" y="424"/>
                  </a:cubicBezTo>
                  <a:lnTo>
                    <a:pt x="3435" y="812"/>
                  </a:lnTo>
                  <a:cubicBezTo>
                    <a:pt x="2588" y="1032"/>
                    <a:pt x="2147" y="1839"/>
                    <a:pt x="2055" y="2866"/>
                  </a:cubicBezTo>
                  <a:cubicBezTo>
                    <a:pt x="2037" y="2849"/>
                    <a:pt x="2002" y="2849"/>
                    <a:pt x="1984" y="2849"/>
                  </a:cubicBezTo>
                  <a:cubicBezTo>
                    <a:pt x="1979" y="2848"/>
                    <a:pt x="1973" y="2848"/>
                    <a:pt x="1968" y="2848"/>
                  </a:cubicBezTo>
                  <a:cubicBezTo>
                    <a:pt x="1790" y="2848"/>
                    <a:pt x="1654" y="3119"/>
                    <a:pt x="1654" y="3457"/>
                  </a:cubicBezTo>
                  <a:cubicBezTo>
                    <a:pt x="1636" y="3788"/>
                    <a:pt x="1764" y="4061"/>
                    <a:pt x="1944" y="4079"/>
                  </a:cubicBezTo>
                  <a:cubicBezTo>
                    <a:pt x="2019" y="4079"/>
                    <a:pt x="2077" y="4043"/>
                    <a:pt x="2130" y="3968"/>
                  </a:cubicBezTo>
                  <a:cubicBezTo>
                    <a:pt x="2275" y="4612"/>
                    <a:pt x="2606" y="5145"/>
                    <a:pt x="3047" y="5458"/>
                  </a:cubicBezTo>
                  <a:lnTo>
                    <a:pt x="3047" y="5992"/>
                  </a:lnTo>
                  <a:cubicBezTo>
                    <a:pt x="1689" y="6102"/>
                    <a:pt x="551" y="6433"/>
                    <a:pt x="0" y="6891"/>
                  </a:cubicBezTo>
                  <a:cubicBezTo>
                    <a:pt x="842" y="8121"/>
                    <a:pt x="2275" y="8928"/>
                    <a:pt x="3893" y="8928"/>
                  </a:cubicBezTo>
                  <a:cubicBezTo>
                    <a:pt x="5511" y="8928"/>
                    <a:pt x="6926" y="8121"/>
                    <a:pt x="7786" y="6891"/>
                  </a:cubicBezTo>
                  <a:cubicBezTo>
                    <a:pt x="7235" y="6433"/>
                    <a:pt x="6097" y="6102"/>
                    <a:pt x="4722" y="5992"/>
                  </a:cubicBezTo>
                  <a:lnTo>
                    <a:pt x="4722" y="5458"/>
                  </a:lnTo>
                  <a:cubicBezTo>
                    <a:pt x="5163" y="5145"/>
                    <a:pt x="5511" y="4612"/>
                    <a:pt x="5656" y="3968"/>
                  </a:cubicBezTo>
                  <a:cubicBezTo>
                    <a:pt x="5714" y="4043"/>
                    <a:pt x="5767" y="4079"/>
                    <a:pt x="5841" y="4079"/>
                  </a:cubicBezTo>
                  <a:cubicBezTo>
                    <a:pt x="6005" y="4061"/>
                    <a:pt x="6154" y="3788"/>
                    <a:pt x="6132" y="3457"/>
                  </a:cubicBezTo>
                  <a:cubicBezTo>
                    <a:pt x="6132" y="3119"/>
                    <a:pt x="5979" y="2848"/>
                    <a:pt x="5817" y="2848"/>
                  </a:cubicBezTo>
                  <a:cubicBezTo>
                    <a:pt x="5812" y="2848"/>
                    <a:pt x="5807" y="2848"/>
                    <a:pt x="5802" y="2849"/>
                  </a:cubicBezTo>
                  <a:cubicBezTo>
                    <a:pt x="5767" y="2849"/>
                    <a:pt x="5749" y="2849"/>
                    <a:pt x="5731" y="2866"/>
                  </a:cubicBezTo>
                  <a:cubicBezTo>
                    <a:pt x="5674" y="2245"/>
                    <a:pt x="5493" y="1711"/>
                    <a:pt x="5163" y="1323"/>
                  </a:cubicBezTo>
                  <a:lnTo>
                    <a:pt x="5163" y="1323"/>
                  </a:lnTo>
                  <a:cubicBezTo>
                    <a:pt x="5197" y="1325"/>
                    <a:pt x="5231" y="1326"/>
                    <a:pt x="5265" y="1326"/>
                  </a:cubicBezTo>
                  <a:cubicBezTo>
                    <a:pt x="5704" y="1326"/>
                    <a:pt x="6125" y="1195"/>
                    <a:pt x="6485" y="958"/>
                  </a:cubicBezTo>
                  <a:lnTo>
                    <a:pt x="6485" y="958"/>
                  </a:lnTo>
                  <a:cubicBezTo>
                    <a:pt x="6312" y="1033"/>
                    <a:pt x="6120" y="1070"/>
                    <a:pt x="5928" y="1070"/>
                  </a:cubicBezTo>
                  <a:cubicBezTo>
                    <a:pt x="5793" y="1070"/>
                    <a:pt x="5658" y="1051"/>
                    <a:pt x="5528" y="1015"/>
                  </a:cubicBezTo>
                  <a:cubicBezTo>
                    <a:pt x="5215" y="922"/>
                    <a:pt x="4942" y="737"/>
                    <a:pt x="4700" y="517"/>
                  </a:cubicBezTo>
                  <a:cubicBezTo>
                    <a:pt x="4554" y="371"/>
                    <a:pt x="4409" y="204"/>
                    <a:pt x="4224" y="93"/>
                  </a:cubicBezTo>
                  <a:cubicBezTo>
                    <a:pt x="4171" y="58"/>
                    <a:pt x="4096" y="23"/>
                    <a:pt x="4021" y="23"/>
                  </a:cubicBezTo>
                  <a:cubicBezTo>
                    <a:pt x="4003" y="1"/>
                    <a:pt x="3968" y="1"/>
                    <a:pt x="3950" y="1"/>
                  </a:cubicBezTo>
                  <a:close/>
                </a:path>
              </a:pathLst>
            </a:custGeom>
            <a:solidFill>
              <a:srgbClr val="FFFFFF">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7572CC75-6990-B56A-633F-BA21044B0B2E}"/>
              </a:ext>
            </a:extLst>
          </p:cNvPr>
          <p:cNvPicPr>
            <a:picLocks noChangeAspect="1"/>
          </p:cNvPicPr>
          <p:nvPr/>
        </p:nvPicPr>
        <p:blipFill>
          <a:blip r:embed="rId3"/>
          <a:stretch>
            <a:fillRect/>
          </a:stretch>
        </p:blipFill>
        <p:spPr>
          <a:xfrm>
            <a:off x="5689210" y="883136"/>
            <a:ext cx="2704562" cy="1785206"/>
          </a:xfrm>
          <a:prstGeom prst="rect">
            <a:avLst/>
          </a:prstGeom>
        </p:spPr>
      </p:pic>
      <p:pic>
        <p:nvPicPr>
          <p:cNvPr id="3" name="Picture 2">
            <a:extLst>
              <a:ext uri="{FF2B5EF4-FFF2-40B4-BE49-F238E27FC236}">
                <a16:creationId xmlns:a16="http://schemas.microsoft.com/office/drawing/2014/main" id="{6F4A403D-1914-74B0-F2BD-86594A36AA31}"/>
              </a:ext>
            </a:extLst>
          </p:cNvPr>
          <p:cNvPicPr>
            <a:picLocks noChangeAspect="1"/>
          </p:cNvPicPr>
          <p:nvPr/>
        </p:nvPicPr>
        <p:blipFill>
          <a:blip r:embed="rId4"/>
          <a:stretch>
            <a:fillRect/>
          </a:stretch>
        </p:blipFill>
        <p:spPr>
          <a:xfrm>
            <a:off x="605663" y="2989510"/>
            <a:ext cx="2600428" cy="1978516"/>
          </a:xfrm>
          <a:prstGeom prst="rect">
            <a:avLst/>
          </a:prstGeom>
        </p:spPr>
      </p:pic>
      <p:pic>
        <p:nvPicPr>
          <p:cNvPr id="2" name="Picture 1">
            <a:extLst>
              <a:ext uri="{FF2B5EF4-FFF2-40B4-BE49-F238E27FC236}">
                <a16:creationId xmlns:a16="http://schemas.microsoft.com/office/drawing/2014/main" id="{39D90B61-FD59-23CB-EA97-37F9D2C4EC1D}"/>
              </a:ext>
            </a:extLst>
          </p:cNvPr>
          <p:cNvPicPr>
            <a:picLocks noChangeAspect="1"/>
          </p:cNvPicPr>
          <p:nvPr/>
        </p:nvPicPr>
        <p:blipFill>
          <a:blip r:embed="rId5"/>
          <a:stretch>
            <a:fillRect/>
          </a:stretch>
        </p:blipFill>
        <p:spPr>
          <a:xfrm>
            <a:off x="5751426" y="3050682"/>
            <a:ext cx="2432022" cy="1794994"/>
          </a:xfrm>
          <a:prstGeom prst="rect">
            <a:avLst/>
          </a:prstGeom>
        </p:spPr>
      </p:pic>
      <p:sp>
        <p:nvSpPr>
          <p:cNvPr id="4" name="TextBox 3">
            <a:extLst>
              <a:ext uri="{FF2B5EF4-FFF2-40B4-BE49-F238E27FC236}">
                <a16:creationId xmlns:a16="http://schemas.microsoft.com/office/drawing/2014/main" id="{9A0D0149-5830-C582-0191-36E0EB16782C}"/>
              </a:ext>
            </a:extLst>
          </p:cNvPr>
          <p:cNvSpPr txBox="1"/>
          <p:nvPr/>
        </p:nvSpPr>
        <p:spPr>
          <a:xfrm>
            <a:off x="3206091" y="2248584"/>
            <a:ext cx="2866925" cy="646331"/>
          </a:xfrm>
          <a:prstGeom prst="rect">
            <a:avLst/>
          </a:prstGeom>
          <a:noFill/>
        </p:spPr>
        <p:txBody>
          <a:bodyPr wrap="square" rtlCol="0">
            <a:spAutoFit/>
          </a:bodyPr>
          <a:lstStyle/>
          <a:p>
            <a:r>
              <a:rPr lang="en-US" sz="3600" dirty="0">
                <a:solidFill>
                  <a:schemeClr val="tx1"/>
                </a:solidFill>
              </a:rPr>
              <a:t>6 Clusters</a:t>
            </a:r>
          </a:p>
        </p:txBody>
      </p:sp>
    </p:spTree>
    <p:extLst>
      <p:ext uri="{BB962C8B-B14F-4D97-AF65-F5344CB8AC3E}">
        <p14:creationId xmlns:p14="http://schemas.microsoft.com/office/powerpoint/2010/main" val="2154069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2"/>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G</a:t>
            </a:r>
            <a:r>
              <a:rPr lang="en" dirty="0"/>
              <a:t>raphs on our clusters</a:t>
            </a:r>
            <a:endParaRPr dirty="0"/>
          </a:p>
        </p:txBody>
      </p:sp>
      <p:grpSp>
        <p:nvGrpSpPr>
          <p:cNvPr id="261" name="Google Shape;261;p22"/>
          <p:cNvGrpSpPr/>
          <p:nvPr/>
        </p:nvGrpSpPr>
        <p:grpSpPr>
          <a:xfrm>
            <a:off x="3948931" y="2276394"/>
            <a:ext cx="1205838" cy="1220220"/>
            <a:chOff x="3400750" y="1734376"/>
            <a:chExt cx="2302200" cy="2304256"/>
          </a:xfrm>
        </p:grpSpPr>
        <p:sp>
          <p:nvSpPr>
            <p:cNvPr id="262" name="Google Shape;262;p22"/>
            <p:cNvSpPr/>
            <p:nvPr/>
          </p:nvSpPr>
          <p:spPr>
            <a:xfrm>
              <a:off x="3400750" y="1734376"/>
              <a:ext cx="2302200" cy="2302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3607225" y="2059281"/>
              <a:ext cx="1889245" cy="1979351"/>
            </a:xfrm>
            <a:custGeom>
              <a:avLst/>
              <a:gdLst/>
              <a:ahLst/>
              <a:cxnLst/>
              <a:rect l="l" t="t" r="r" b="b"/>
              <a:pathLst>
                <a:path w="7756" h="8126" extrusionOk="0">
                  <a:moveTo>
                    <a:pt x="3902" y="1"/>
                  </a:moveTo>
                  <a:cubicBezTo>
                    <a:pt x="3529" y="1"/>
                    <a:pt x="3160" y="81"/>
                    <a:pt x="2813" y="191"/>
                  </a:cubicBezTo>
                  <a:cubicBezTo>
                    <a:pt x="2536" y="283"/>
                    <a:pt x="2227" y="504"/>
                    <a:pt x="2280" y="781"/>
                  </a:cubicBezTo>
                  <a:cubicBezTo>
                    <a:pt x="2262" y="776"/>
                    <a:pt x="2243" y="773"/>
                    <a:pt x="2224" y="773"/>
                  </a:cubicBezTo>
                  <a:cubicBezTo>
                    <a:pt x="2107" y="773"/>
                    <a:pt x="1977" y="870"/>
                    <a:pt x="1932" y="980"/>
                  </a:cubicBezTo>
                  <a:cubicBezTo>
                    <a:pt x="1874" y="1130"/>
                    <a:pt x="1896" y="1293"/>
                    <a:pt x="1914" y="1443"/>
                  </a:cubicBezTo>
                  <a:cubicBezTo>
                    <a:pt x="1967" y="1698"/>
                    <a:pt x="2007" y="1972"/>
                    <a:pt x="2042" y="2249"/>
                  </a:cubicBezTo>
                  <a:cubicBezTo>
                    <a:pt x="2007" y="2232"/>
                    <a:pt x="1967" y="2214"/>
                    <a:pt x="1932" y="2214"/>
                  </a:cubicBezTo>
                  <a:cubicBezTo>
                    <a:pt x="1764" y="2249"/>
                    <a:pt x="1676" y="2597"/>
                    <a:pt x="1729" y="3021"/>
                  </a:cubicBezTo>
                  <a:cubicBezTo>
                    <a:pt x="1783" y="3405"/>
                    <a:pt x="1948" y="3702"/>
                    <a:pt x="2108" y="3702"/>
                  </a:cubicBezTo>
                  <a:cubicBezTo>
                    <a:pt x="2117" y="3702"/>
                    <a:pt x="2126" y="3701"/>
                    <a:pt x="2135" y="3700"/>
                  </a:cubicBezTo>
                  <a:lnTo>
                    <a:pt x="2170" y="3700"/>
                  </a:lnTo>
                  <a:cubicBezTo>
                    <a:pt x="2315" y="4215"/>
                    <a:pt x="2575" y="4639"/>
                    <a:pt x="2906" y="4930"/>
                  </a:cubicBezTo>
                  <a:lnTo>
                    <a:pt x="2906" y="5225"/>
                  </a:lnTo>
                  <a:cubicBezTo>
                    <a:pt x="1747" y="5335"/>
                    <a:pt x="737" y="5666"/>
                    <a:pt x="1" y="6124"/>
                  </a:cubicBezTo>
                  <a:cubicBezTo>
                    <a:pt x="865" y="7336"/>
                    <a:pt x="2280" y="8126"/>
                    <a:pt x="3898" y="8126"/>
                  </a:cubicBezTo>
                  <a:cubicBezTo>
                    <a:pt x="5494" y="8126"/>
                    <a:pt x="6891" y="7354"/>
                    <a:pt x="7755" y="6142"/>
                  </a:cubicBezTo>
                  <a:cubicBezTo>
                    <a:pt x="7037" y="5683"/>
                    <a:pt x="6027" y="5353"/>
                    <a:pt x="4890" y="5225"/>
                  </a:cubicBezTo>
                  <a:lnTo>
                    <a:pt x="4890" y="4930"/>
                  </a:lnTo>
                  <a:cubicBezTo>
                    <a:pt x="5220" y="4639"/>
                    <a:pt x="5476" y="4215"/>
                    <a:pt x="5622" y="3700"/>
                  </a:cubicBezTo>
                  <a:lnTo>
                    <a:pt x="5661" y="3700"/>
                  </a:lnTo>
                  <a:cubicBezTo>
                    <a:pt x="5670" y="3701"/>
                    <a:pt x="5678" y="3702"/>
                    <a:pt x="5687" y="3702"/>
                  </a:cubicBezTo>
                  <a:cubicBezTo>
                    <a:pt x="5843" y="3702"/>
                    <a:pt x="6012" y="3405"/>
                    <a:pt x="6062" y="3021"/>
                  </a:cubicBezTo>
                  <a:cubicBezTo>
                    <a:pt x="6120" y="2597"/>
                    <a:pt x="6027" y="2249"/>
                    <a:pt x="5864" y="2214"/>
                  </a:cubicBezTo>
                  <a:cubicBezTo>
                    <a:pt x="5807" y="2214"/>
                    <a:pt x="5754" y="2232"/>
                    <a:pt x="5714" y="2267"/>
                  </a:cubicBezTo>
                  <a:cubicBezTo>
                    <a:pt x="5697" y="2249"/>
                    <a:pt x="5697" y="2232"/>
                    <a:pt x="5697" y="2192"/>
                  </a:cubicBezTo>
                  <a:cubicBezTo>
                    <a:pt x="5714" y="2121"/>
                    <a:pt x="5732" y="2029"/>
                    <a:pt x="5754" y="1936"/>
                  </a:cubicBezTo>
                  <a:cubicBezTo>
                    <a:pt x="5824" y="1641"/>
                    <a:pt x="5882" y="1332"/>
                    <a:pt x="5789" y="1055"/>
                  </a:cubicBezTo>
                  <a:cubicBezTo>
                    <a:pt x="5732" y="909"/>
                    <a:pt x="5644" y="781"/>
                    <a:pt x="5533" y="649"/>
                  </a:cubicBezTo>
                  <a:cubicBezTo>
                    <a:pt x="5220" y="301"/>
                    <a:pt x="4740" y="80"/>
                    <a:pt x="4264" y="27"/>
                  </a:cubicBezTo>
                  <a:cubicBezTo>
                    <a:pt x="4143" y="9"/>
                    <a:pt x="4023" y="1"/>
                    <a:pt x="3902" y="1"/>
                  </a:cubicBezTo>
                  <a:close/>
                </a:path>
              </a:pathLst>
            </a:custGeom>
            <a:solidFill>
              <a:srgbClr val="FFFFFF">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4" name="Google Shape;264;p22"/>
          <p:cNvCxnSpPr>
            <a:cxnSpLocks/>
            <a:endCxn id="262" idx="1"/>
          </p:cNvCxnSpPr>
          <p:nvPr/>
        </p:nvCxnSpPr>
        <p:spPr>
          <a:xfrm>
            <a:off x="2795075" y="1801975"/>
            <a:ext cx="1330447" cy="652957"/>
          </a:xfrm>
          <a:prstGeom prst="bentConnector2">
            <a:avLst/>
          </a:prstGeom>
          <a:noFill/>
          <a:ln w="19050" cap="flat" cmpd="sng">
            <a:solidFill>
              <a:schemeClr val="dk2"/>
            </a:solidFill>
            <a:prstDash val="solid"/>
            <a:round/>
            <a:headEnd type="none" w="med" len="med"/>
            <a:tailEnd type="oval" w="med" len="med"/>
          </a:ln>
        </p:spPr>
      </p:cxnSp>
      <p:cxnSp>
        <p:nvCxnSpPr>
          <p:cNvPr id="265" name="Google Shape;265;p22"/>
          <p:cNvCxnSpPr>
            <a:cxnSpLocks/>
            <a:endCxn id="262" idx="2"/>
          </p:cNvCxnSpPr>
          <p:nvPr/>
        </p:nvCxnSpPr>
        <p:spPr>
          <a:xfrm flipV="1">
            <a:off x="2795075" y="2885960"/>
            <a:ext cx="1153856" cy="5809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266" name="Google Shape;266;p22"/>
          <p:cNvCxnSpPr>
            <a:cxnSpLocks/>
            <a:endCxn id="262" idx="7"/>
          </p:cNvCxnSpPr>
          <p:nvPr/>
        </p:nvCxnSpPr>
        <p:spPr>
          <a:xfrm rot="10800000" flipV="1">
            <a:off x="4978178" y="1801150"/>
            <a:ext cx="1378522" cy="653782"/>
          </a:xfrm>
          <a:prstGeom prst="bentConnector2">
            <a:avLst/>
          </a:prstGeom>
          <a:noFill/>
          <a:ln w="19050" cap="flat" cmpd="sng">
            <a:solidFill>
              <a:schemeClr val="accent2"/>
            </a:solidFill>
            <a:prstDash val="solid"/>
            <a:round/>
            <a:headEnd type="none" w="med" len="med"/>
            <a:tailEnd type="oval" w="med" len="med"/>
          </a:ln>
        </p:spPr>
      </p:cxnSp>
      <p:cxnSp>
        <p:nvCxnSpPr>
          <p:cNvPr id="267" name="Google Shape;267;p22"/>
          <p:cNvCxnSpPr>
            <a:cxnSpLocks/>
            <a:endCxn id="262" idx="6"/>
          </p:cNvCxnSpPr>
          <p:nvPr/>
        </p:nvCxnSpPr>
        <p:spPr>
          <a:xfrm rot="10800000">
            <a:off x="5154770" y="2885961"/>
            <a:ext cx="1201931" cy="58165"/>
          </a:xfrm>
          <a:prstGeom prst="bentConnector3">
            <a:avLst>
              <a:gd name="adj1" fmla="val 50000"/>
            </a:avLst>
          </a:prstGeom>
          <a:noFill/>
          <a:ln w="19050" cap="flat" cmpd="sng">
            <a:solidFill>
              <a:schemeClr val="accent3"/>
            </a:solidFill>
            <a:prstDash val="solid"/>
            <a:round/>
            <a:headEnd type="none" w="med" len="med"/>
            <a:tailEnd type="oval" w="med" len="med"/>
          </a:ln>
        </p:spPr>
      </p:cxnSp>
      <p:cxnSp>
        <p:nvCxnSpPr>
          <p:cNvPr id="268" name="Google Shape;268;p22"/>
          <p:cNvCxnSpPr>
            <a:cxnSpLocks/>
            <a:endCxn id="262" idx="3"/>
          </p:cNvCxnSpPr>
          <p:nvPr/>
        </p:nvCxnSpPr>
        <p:spPr>
          <a:xfrm flipV="1">
            <a:off x="2795075" y="3316987"/>
            <a:ext cx="1330447" cy="760014"/>
          </a:xfrm>
          <a:prstGeom prst="bentConnector2">
            <a:avLst/>
          </a:prstGeom>
          <a:noFill/>
          <a:ln w="19050" cap="flat" cmpd="sng">
            <a:solidFill>
              <a:schemeClr val="accent1"/>
            </a:solidFill>
            <a:prstDash val="solid"/>
            <a:round/>
            <a:headEnd type="none" w="med" len="med"/>
            <a:tailEnd type="oval" w="med" len="med"/>
          </a:ln>
        </p:spPr>
      </p:cxnSp>
      <p:cxnSp>
        <p:nvCxnSpPr>
          <p:cNvPr id="269" name="Google Shape;269;p22"/>
          <p:cNvCxnSpPr>
            <a:cxnSpLocks/>
            <a:endCxn id="262" idx="5"/>
          </p:cNvCxnSpPr>
          <p:nvPr/>
        </p:nvCxnSpPr>
        <p:spPr>
          <a:xfrm rot="10800000">
            <a:off x="4978178" y="3316988"/>
            <a:ext cx="1378522" cy="760013"/>
          </a:xfrm>
          <a:prstGeom prst="bentConnector2">
            <a:avLst/>
          </a:prstGeom>
          <a:noFill/>
          <a:ln w="19050" cap="flat" cmpd="sng">
            <a:solidFill>
              <a:schemeClr val="accent4"/>
            </a:solidFill>
            <a:prstDash val="solid"/>
            <a:round/>
            <a:headEnd type="none" w="med" len="med"/>
            <a:tailEnd type="oval"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2"/>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G</a:t>
            </a:r>
            <a:r>
              <a:rPr lang="en" dirty="0"/>
              <a:t>raphs on our clusters</a:t>
            </a:r>
            <a:endParaRPr dirty="0"/>
          </a:p>
        </p:txBody>
      </p:sp>
      <p:grpSp>
        <p:nvGrpSpPr>
          <p:cNvPr id="261" name="Google Shape;261;p22"/>
          <p:cNvGrpSpPr/>
          <p:nvPr/>
        </p:nvGrpSpPr>
        <p:grpSpPr>
          <a:xfrm>
            <a:off x="3948931" y="2276394"/>
            <a:ext cx="1205838" cy="1220220"/>
            <a:chOff x="3400750" y="1734376"/>
            <a:chExt cx="2302200" cy="2304256"/>
          </a:xfrm>
        </p:grpSpPr>
        <p:sp>
          <p:nvSpPr>
            <p:cNvPr id="262" name="Google Shape;262;p22"/>
            <p:cNvSpPr/>
            <p:nvPr/>
          </p:nvSpPr>
          <p:spPr>
            <a:xfrm>
              <a:off x="3400750" y="1734376"/>
              <a:ext cx="2302200" cy="2302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3607225" y="2059281"/>
              <a:ext cx="1889245" cy="1979351"/>
            </a:xfrm>
            <a:custGeom>
              <a:avLst/>
              <a:gdLst/>
              <a:ahLst/>
              <a:cxnLst/>
              <a:rect l="l" t="t" r="r" b="b"/>
              <a:pathLst>
                <a:path w="7756" h="8126" extrusionOk="0">
                  <a:moveTo>
                    <a:pt x="3902" y="1"/>
                  </a:moveTo>
                  <a:cubicBezTo>
                    <a:pt x="3529" y="1"/>
                    <a:pt x="3160" y="81"/>
                    <a:pt x="2813" y="191"/>
                  </a:cubicBezTo>
                  <a:cubicBezTo>
                    <a:pt x="2536" y="283"/>
                    <a:pt x="2227" y="504"/>
                    <a:pt x="2280" y="781"/>
                  </a:cubicBezTo>
                  <a:cubicBezTo>
                    <a:pt x="2262" y="776"/>
                    <a:pt x="2243" y="773"/>
                    <a:pt x="2224" y="773"/>
                  </a:cubicBezTo>
                  <a:cubicBezTo>
                    <a:pt x="2107" y="773"/>
                    <a:pt x="1977" y="870"/>
                    <a:pt x="1932" y="980"/>
                  </a:cubicBezTo>
                  <a:cubicBezTo>
                    <a:pt x="1874" y="1130"/>
                    <a:pt x="1896" y="1293"/>
                    <a:pt x="1914" y="1443"/>
                  </a:cubicBezTo>
                  <a:cubicBezTo>
                    <a:pt x="1967" y="1698"/>
                    <a:pt x="2007" y="1972"/>
                    <a:pt x="2042" y="2249"/>
                  </a:cubicBezTo>
                  <a:cubicBezTo>
                    <a:pt x="2007" y="2232"/>
                    <a:pt x="1967" y="2214"/>
                    <a:pt x="1932" y="2214"/>
                  </a:cubicBezTo>
                  <a:cubicBezTo>
                    <a:pt x="1764" y="2249"/>
                    <a:pt x="1676" y="2597"/>
                    <a:pt x="1729" y="3021"/>
                  </a:cubicBezTo>
                  <a:cubicBezTo>
                    <a:pt x="1783" y="3405"/>
                    <a:pt x="1948" y="3702"/>
                    <a:pt x="2108" y="3702"/>
                  </a:cubicBezTo>
                  <a:cubicBezTo>
                    <a:pt x="2117" y="3702"/>
                    <a:pt x="2126" y="3701"/>
                    <a:pt x="2135" y="3700"/>
                  </a:cubicBezTo>
                  <a:lnTo>
                    <a:pt x="2170" y="3700"/>
                  </a:lnTo>
                  <a:cubicBezTo>
                    <a:pt x="2315" y="4215"/>
                    <a:pt x="2575" y="4639"/>
                    <a:pt x="2906" y="4930"/>
                  </a:cubicBezTo>
                  <a:lnTo>
                    <a:pt x="2906" y="5225"/>
                  </a:lnTo>
                  <a:cubicBezTo>
                    <a:pt x="1747" y="5335"/>
                    <a:pt x="737" y="5666"/>
                    <a:pt x="1" y="6124"/>
                  </a:cubicBezTo>
                  <a:cubicBezTo>
                    <a:pt x="865" y="7336"/>
                    <a:pt x="2280" y="8126"/>
                    <a:pt x="3898" y="8126"/>
                  </a:cubicBezTo>
                  <a:cubicBezTo>
                    <a:pt x="5494" y="8126"/>
                    <a:pt x="6891" y="7354"/>
                    <a:pt x="7755" y="6142"/>
                  </a:cubicBezTo>
                  <a:cubicBezTo>
                    <a:pt x="7037" y="5683"/>
                    <a:pt x="6027" y="5353"/>
                    <a:pt x="4890" y="5225"/>
                  </a:cubicBezTo>
                  <a:lnTo>
                    <a:pt x="4890" y="4930"/>
                  </a:lnTo>
                  <a:cubicBezTo>
                    <a:pt x="5220" y="4639"/>
                    <a:pt x="5476" y="4215"/>
                    <a:pt x="5622" y="3700"/>
                  </a:cubicBezTo>
                  <a:lnTo>
                    <a:pt x="5661" y="3700"/>
                  </a:lnTo>
                  <a:cubicBezTo>
                    <a:pt x="5670" y="3701"/>
                    <a:pt x="5678" y="3702"/>
                    <a:pt x="5687" y="3702"/>
                  </a:cubicBezTo>
                  <a:cubicBezTo>
                    <a:pt x="5843" y="3702"/>
                    <a:pt x="6012" y="3405"/>
                    <a:pt x="6062" y="3021"/>
                  </a:cubicBezTo>
                  <a:cubicBezTo>
                    <a:pt x="6120" y="2597"/>
                    <a:pt x="6027" y="2249"/>
                    <a:pt x="5864" y="2214"/>
                  </a:cubicBezTo>
                  <a:cubicBezTo>
                    <a:pt x="5807" y="2214"/>
                    <a:pt x="5754" y="2232"/>
                    <a:pt x="5714" y="2267"/>
                  </a:cubicBezTo>
                  <a:cubicBezTo>
                    <a:pt x="5697" y="2249"/>
                    <a:pt x="5697" y="2232"/>
                    <a:pt x="5697" y="2192"/>
                  </a:cubicBezTo>
                  <a:cubicBezTo>
                    <a:pt x="5714" y="2121"/>
                    <a:pt x="5732" y="2029"/>
                    <a:pt x="5754" y="1936"/>
                  </a:cubicBezTo>
                  <a:cubicBezTo>
                    <a:pt x="5824" y="1641"/>
                    <a:pt x="5882" y="1332"/>
                    <a:pt x="5789" y="1055"/>
                  </a:cubicBezTo>
                  <a:cubicBezTo>
                    <a:pt x="5732" y="909"/>
                    <a:pt x="5644" y="781"/>
                    <a:pt x="5533" y="649"/>
                  </a:cubicBezTo>
                  <a:cubicBezTo>
                    <a:pt x="5220" y="301"/>
                    <a:pt x="4740" y="80"/>
                    <a:pt x="4264" y="27"/>
                  </a:cubicBezTo>
                  <a:cubicBezTo>
                    <a:pt x="4143" y="9"/>
                    <a:pt x="4023" y="1"/>
                    <a:pt x="3902" y="1"/>
                  </a:cubicBezTo>
                  <a:close/>
                </a:path>
              </a:pathLst>
            </a:custGeom>
            <a:solidFill>
              <a:srgbClr val="FFFFFF">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4" name="Google Shape;264;p22"/>
          <p:cNvCxnSpPr>
            <a:cxnSpLocks/>
            <a:endCxn id="262" idx="1"/>
          </p:cNvCxnSpPr>
          <p:nvPr/>
        </p:nvCxnSpPr>
        <p:spPr>
          <a:xfrm>
            <a:off x="2795075" y="1801975"/>
            <a:ext cx="1330447" cy="652957"/>
          </a:xfrm>
          <a:prstGeom prst="bentConnector2">
            <a:avLst/>
          </a:prstGeom>
          <a:noFill/>
          <a:ln w="19050" cap="flat" cmpd="sng">
            <a:solidFill>
              <a:schemeClr val="dk2"/>
            </a:solidFill>
            <a:prstDash val="solid"/>
            <a:round/>
            <a:headEnd type="none" w="med" len="med"/>
            <a:tailEnd type="oval" w="med" len="med"/>
          </a:ln>
        </p:spPr>
      </p:cxnSp>
      <p:cxnSp>
        <p:nvCxnSpPr>
          <p:cNvPr id="265" name="Google Shape;265;p22"/>
          <p:cNvCxnSpPr>
            <a:cxnSpLocks/>
            <a:endCxn id="262" idx="2"/>
          </p:cNvCxnSpPr>
          <p:nvPr/>
        </p:nvCxnSpPr>
        <p:spPr>
          <a:xfrm flipV="1">
            <a:off x="2795075" y="2885960"/>
            <a:ext cx="1153856" cy="5809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266" name="Google Shape;266;p22"/>
          <p:cNvCxnSpPr>
            <a:cxnSpLocks/>
            <a:endCxn id="262" idx="7"/>
          </p:cNvCxnSpPr>
          <p:nvPr/>
        </p:nvCxnSpPr>
        <p:spPr>
          <a:xfrm rot="10800000" flipV="1">
            <a:off x="4978178" y="1801150"/>
            <a:ext cx="1378522" cy="653782"/>
          </a:xfrm>
          <a:prstGeom prst="bentConnector2">
            <a:avLst/>
          </a:prstGeom>
          <a:noFill/>
          <a:ln w="19050" cap="flat" cmpd="sng">
            <a:solidFill>
              <a:schemeClr val="accent2"/>
            </a:solidFill>
            <a:prstDash val="solid"/>
            <a:round/>
            <a:headEnd type="none" w="med" len="med"/>
            <a:tailEnd type="oval" w="med" len="med"/>
          </a:ln>
        </p:spPr>
      </p:cxnSp>
      <p:cxnSp>
        <p:nvCxnSpPr>
          <p:cNvPr id="267" name="Google Shape;267;p22"/>
          <p:cNvCxnSpPr>
            <a:cxnSpLocks/>
            <a:endCxn id="262" idx="6"/>
          </p:cNvCxnSpPr>
          <p:nvPr/>
        </p:nvCxnSpPr>
        <p:spPr>
          <a:xfrm rot="10800000">
            <a:off x="5154770" y="2885961"/>
            <a:ext cx="1201931" cy="58165"/>
          </a:xfrm>
          <a:prstGeom prst="bentConnector3">
            <a:avLst>
              <a:gd name="adj1" fmla="val 50000"/>
            </a:avLst>
          </a:prstGeom>
          <a:noFill/>
          <a:ln w="19050" cap="flat" cmpd="sng">
            <a:solidFill>
              <a:schemeClr val="accent3"/>
            </a:solidFill>
            <a:prstDash val="solid"/>
            <a:round/>
            <a:headEnd type="none" w="med" len="med"/>
            <a:tailEnd type="oval" w="med" len="med"/>
          </a:ln>
        </p:spPr>
      </p:cxnSp>
      <p:cxnSp>
        <p:nvCxnSpPr>
          <p:cNvPr id="268" name="Google Shape;268;p22"/>
          <p:cNvCxnSpPr>
            <a:cxnSpLocks/>
            <a:endCxn id="262" idx="3"/>
          </p:cNvCxnSpPr>
          <p:nvPr/>
        </p:nvCxnSpPr>
        <p:spPr>
          <a:xfrm flipV="1">
            <a:off x="2795075" y="3316987"/>
            <a:ext cx="1330447" cy="760014"/>
          </a:xfrm>
          <a:prstGeom prst="bentConnector2">
            <a:avLst/>
          </a:prstGeom>
          <a:noFill/>
          <a:ln w="19050" cap="flat" cmpd="sng">
            <a:solidFill>
              <a:schemeClr val="accent1"/>
            </a:solidFill>
            <a:prstDash val="solid"/>
            <a:round/>
            <a:headEnd type="none" w="med" len="med"/>
            <a:tailEnd type="oval" w="med" len="med"/>
          </a:ln>
        </p:spPr>
      </p:cxnSp>
      <p:cxnSp>
        <p:nvCxnSpPr>
          <p:cNvPr id="269" name="Google Shape;269;p22"/>
          <p:cNvCxnSpPr>
            <a:cxnSpLocks/>
            <a:endCxn id="262" idx="5"/>
          </p:cNvCxnSpPr>
          <p:nvPr/>
        </p:nvCxnSpPr>
        <p:spPr>
          <a:xfrm rot="10800000">
            <a:off x="4978178" y="3316988"/>
            <a:ext cx="1378522" cy="760013"/>
          </a:xfrm>
          <a:prstGeom prst="bentConnector2">
            <a:avLst/>
          </a:prstGeom>
          <a:noFill/>
          <a:ln w="19050" cap="flat" cmpd="sng">
            <a:solidFill>
              <a:schemeClr val="accent4"/>
            </a:solidFill>
            <a:prstDash val="solid"/>
            <a:round/>
            <a:headEnd type="none" w="med" len="med"/>
            <a:tailEnd type="oval" w="med" len="med"/>
          </a:ln>
        </p:spPr>
      </p:cxnSp>
      <p:pic>
        <p:nvPicPr>
          <p:cNvPr id="3" name="Picture 2">
            <a:extLst>
              <a:ext uri="{FF2B5EF4-FFF2-40B4-BE49-F238E27FC236}">
                <a16:creationId xmlns:a16="http://schemas.microsoft.com/office/drawing/2014/main" id="{5C622AEC-0175-CA22-367A-24AF0EF030A5}"/>
              </a:ext>
            </a:extLst>
          </p:cNvPr>
          <p:cNvPicPr>
            <a:picLocks noChangeAspect="1"/>
          </p:cNvPicPr>
          <p:nvPr/>
        </p:nvPicPr>
        <p:blipFill>
          <a:blip r:embed="rId3"/>
          <a:stretch>
            <a:fillRect/>
          </a:stretch>
        </p:blipFill>
        <p:spPr>
          <a:xfrm>
            <a:off x="60161" y="1363973"/>
            <a:ext cx="3311842" cy="3160154"/>
          </a:xfrm>
          <a:prstGeom prst="rect">
            <a:avLst/>
          </a:prstGeom>
        </p:spPr>
      </p:pic>
      <p:pic>
        <p:nvPicPr>
          <p:cNvPr id="5" name="Picture 4">
            <a:extLst>
              <a:ext uri="{FF2B5EF4-FFF2-40B4-BE49-F238E27FC236}">
                <a16:creationId xmlns:a16="http://schemas.microsoft.com/office/drawing/2014/main" id="{12CFD3B2-2B6D-802A-64B8-8C44539BD7D1}"/>
              </a:ext>
            </a:extLst>
          </p:cNvPr>
          <p:cNvPicPr>
            <a:picLocks noChangeAspect="1"/>
          </p:cNvPicPr>
          <p:nvPr/>
        </p:nvPicPr>
        <p:blipFill>
          <a:blip r:embed="rId4"/>
          <a:stretch>
            <a:fillRect/>
          </a:stretch>
        </p:blipFill>
        <p:spPr>
          <a:xfrm>
            <a:off x="5839844" y="1319351"/>
            <a:ext cx="3253918" cy="3133216"/>
          </a:xfrm>
          <a:prstGeom prst="rect">
            <a:avLst/>
          </a:prstGeom>
        </p:spPr>
      </p:pic>
      <p:sp>
        <p:nvSpPr>
          <p:cNvPr id="7" name="TextBox 6">
            <a:extLst>
              <a:ext uri="{FF2B5EF4-FFF2-40B4-BE49-F238E27FC236}">
                <a16:creationId xmlns:a16="http://schemas.microsoft.com/office/drawing/2014/main" id="{F0CEBB08-9250-FCCD-D2E9-28C07386892F}"/>
              </a:ext>
            </a:extLst>
          </p:cNvPr>
          <p:cNvSpPr txBox="1"/>
          <p:nvPr/>
        </p:nvSpPr>
        <p:spPr>
          <a:xfrm>
            <a:off x="1510048" y="1159870"/>
            <a:ext cx="1043189" cy="246221"/>
          </a:xfrm>
          <a:prstGeom prst="rect">
            <a:avLst/>
          </a:prstGeom>
          <a:noFill/>
        </p:spPr>
        <p:txBody>
          <a:bodyPr wrap="square" rtlCol="0">
            <a:spAutoFit/>
          </a:bodyPr>
          <a:lstStyle/>
          <a:p>
            <a:r>
              <a:rPr lang="en-US" sz="1000" dirty="0"/>
              <a:t>Income</a:t>
            </a:r>
          </a:p>
        </p:txBody>
      </p:sp>
      <p:sp>
        <p:nvSpPr>
          <p:cNvPr id="8" name="TextBox 7">
            <a:extLst>
              <a:ext uri="{FF2B5EF4-FFF2-40B4-BE49-F238E27FC236}">
                <a16:creationId xmlns:a16="http://schemas.microsoft.com/office/drawing/2014/main" id="{4B874870-7B45-4831-8240-B36364E0B363}"/>
              </a:ext>
            </a:extLst>
          </p:cNvPr>
          <p:cNvSpPr txBox="1"/>
          <p:nvPr/>
        </p:nvSpPr>
        <p:spPr>
          <a:xfrm>
            <a:off x="7277637" y="1094428"/>
            <a:ext cx="1043189" cy="246221"/>
          </a:xfrm>
          <a:prstGeom prst="rect">
            <a:avLst/>
          </a:prstGeom>
          <a:noFill/>
        </p:spPr>
        <p:txBody>
          <a:bodyPr wrap="square" rtlCol="0">
            <a:spAutoFit/>
          </a:bodyPr>
          <a:lstStyle/>
          <a:p>
            <a:r>
              <a:rPr lang="en-US" sz="1000" dirty="0"/>
              <a:t>$ Spent</a:t>
            </a:r>
          </a:p>
        </p:txBody>
      </p:sp>
    </p:spTree>
    <p:extLst>
      <p:ext uri="{BB962C8B-B14F-4D97-AF65-F5344CB8AC3E}">
        <p14:creationId xmlns:p14="http://schemas.microsoft.com/office/powerpoint/2010/main" val="1259863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2"/>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G</a:t>
            </a:r>
            <a:r>
              <a:rPr lang="en" dirty="0"/>
              <a:t>raphs on our clusters</a:t>
            </a:r>
            <a:endParaRPr dirty="0"/>
          </a:p>
        </p:txBody>
      </p:sp>
      <p:grpSp>
        <p:nvGrpSpPr>
          <p:cNvPr id="261" name="Google Shape;261;p22"/>
          <p:cNvGrpSpPr/>
          <p:nvPr/>
        </p:nvGrpSpPr>
        <p:grpSpPr>
          <a:xfrm>
            <a:off x="3948931" y="2276394"/>
            <a:ext cx="1205838" cy="1220220"/>
            <a:chOff x="3400750" y="1734376"/>
            <a:chExt cx="2302200" cy="2304256"/>
          </a:xfrm>
        </p:grpSpPr>
        <p:sp>
          <p:nvSpPr>
            <p:cNvPr id="262" name="Google Shape;262;p22"/>
            <p:cNvSpPr/>
            <p:nvPr/>
          </p:nvSpPr>
          <p:spPr>
            <a:xfrm>
              <a:off x="3400750" y="1734376"/>
              <a:ext cx="2302200" cy="2302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3607225" y="2059281"/>
              <a:ext cx="1889245" cy="1979351"/>
            </a:xfrm>
            <a:custGeom>
              <a:avLst/>
              <a:gdLst/>
              <a:ahLst/>
              <a:cxnLst/>
              <a:rect l="l" t="t" r="r" b="b"/>
              <a:pathLst>
                <a:path w="7756" h="8126" extrusionOk="0">
                  <a:moveTo>
                    <a:pt x="3902" y="1"/>
                  </a:moveTo>
                  <a:cubicBezTo>
                    <a:pt x="3529" y="1"/>
                    <a:pt x="3160" y="81"/>
                    <a:pt x="2813" y="191"/>
                  </a:cubicBezTo>
                  <a:cubicBezTo>
                    <a:pt x="2536" y="283"/>
                    <a:pt x="2227" y="504"/>
                    <a:pt x="2280" y="781"/>
                  </a:cubicBezTo>
                  <a:cubicBezTo>
                    <a:pt x="2262" y="776"/>
                    <a:pt x="2243" y="773"/>
                    <a:pt x="2224" y="773"/>
                  </a:cubicBezTo>
                  <a:cubicBezTo>
                    <a:pt x="2107" y="773"/>
                    <a:pt x="1977" y="870"/>
                    <a:pt x="1932" y="980"/>
                  </a:cubicBezTo>
                  <a:cubicBezTo>
                    <a:pt x="1874" y="1130"/>
                    <a:pt x="1896" y="1293"/>
                    <a:pt x="1914" y="1443"/>
                  </a:cubicBezTo>
                  <a:cubicBezTo>
                    <a:pt x="1967" y="1698"/>
                    <a:pt x="2007" y="1972"/>
                    <a:pt x="2042" y="2249"/>
                  </a:cubicBezTo>
                  <a:cubicBezTo>
                    <a:pt x="2007" y="2232"/>
                    <a:pt x="1967" y="2214"/>
                    <a:pt x="1932" y="2214"/>
                  </a:cubicBezTo>
                  <a:cubicBezTo>
                    <a:pt x="1764" y="2249"/>
                    <a:pt x="1676" y="2597"/>
                    <a:pt x="1729" y="3021"/>
                  </a:cubicBezTo>
                  <a:cubicBezTo>
                    <a:pt x="1783" y="3405"/>
                    <a:pt x="1948" y="3702"/>
                    <a:pt x="2108" y="3702"/>
                  </a:cubicBezTo>
                  <a:cubicBezTo>
                    <a:pt x="2117" y="3702"/>
                    <a:pt x="2126" y="3701"/>
                    <a:pt x="2135" y="3700"/>
                  </a:cubicBezTo>
                  <a:lnTo>
                    <a:pt x="2170" y="3700"/>
                  </a:lnTo>
                  <a:cubicBezTo>
                    <a:pt x="2315" y="4215"/>
                    <a:pt x="2575" y="4639"/>
                    <a:pt x="2906" y="4930"/>
                  </a:cubicBezTo>
                  <a:lnTo>
                    <a:pt x="2906" y="5225"/>
                  </a:lnTo>
                  <a:cubicBezTo>
                    <a:pt x="1747" y="5335"/>
                    <a:pt x="737" y="5666"/>
                    <a:pt x="1" y="6124"/>
                  </a:cubicBezTo>
                  <a:cubicBezTo>
                    <a:pt x="865" y="7336"/>
                    <a:pt x="2280" y="8126"/>
                    <a:pt x="3898" y="8126"/>
                  </a:cubicBezTo>
                  <a:cubicBezTo>
                    <a:pt x="5494" y="8126"/>
                    <a:pt x="6891" y="7354"/>
                    <a:pt x="7755" y="6142"/>
                  </a:cubicBezTo>
                  <a:cubicBezTo>
                    <a:pt x="7037" y="5683"/>
                    <a:pt x="6027" y="5353"/>
                    <a:pt x="4890" y="5225"/>
                  </a:cubicBezTo>
                  <a:lnTo>
                    <a:pt x="4890" y="4930"/>
                  </a:lnTo>
                  <a:cubicBezTo>
                    <a:pt x="5220" y="4639"/>
                    <a:pt x="5476" y="4215"/>
                    <a:pt x="5622" y="3700"/>
                  </a:cubicBezTo>
                  <a:lnTo>
                    <a:pt x="5661" y="3700"/>
                  </a:lnTo>
                  <a:cubicBezTo>
                    <a:pt x="5670" y="3701"/>
                    <a:pt x="5678" y="3702"/>
                    <a:pt x="5687" y="3702"/>
                  </a:cubicBezTo>
                  <a:cubicBezTo>
                    <a:pt x="5843" y="3702"/>
                    <a:pt x="6012" y="3405"/>
                    <a:pt x="6062" y="3021"/>
                  </a:cubicBezTo>
                  <a:cubicBezTo>
                    <a:pt x="6120" y="2597"/>
                    <a:pt x="6027" y="2249"/>
                    <a:pt x="5864" y="2214"/>
                  </a:cubicBezTo>
                  <a:cubicBezTo>
                    <a:pt x="5807" y="2214"/>
                    <a:pt x="5754" y="2232"/>
                    <a:pt x="5714" y="2267"/>
                  </a:cubicBezTo>
                  <a:cubicBezTo>
                    <a:pt x="5697" y="2249"/>
                    <a:pt x="5697" y="2232"/>
                    <a:pt x="5697" y="2192"/>
                  </a:cubicBezTo>
                  <a:cubicBezTo>
                    <a:pt x="5714" y="2121"/>
                    <a:pt x="5732" y="2029"/>
                    <a:pt x="5754" y="1936"/>
                  </a:cubicBezTo>
                  <a:cubicBezTo>
                    <a:pt x="5824" y="1641"/>
                    <a:pt x="5882" y="1332"/>
                    <a:pt x="5789" y="1055"/>
                  </a:cubicBezTo>
                  <a:cubicBezTo>
                    <a:pt x="5732" y="909"/>
                    <a:pt x="5644" y="781"/>
                    <a:pt x="5533" y="649"/>
                  </a:cubicBezTo>
                  <a:cubicBezTo>
                    <a:pt x="5220" y="301"/>
                    <a:pt x="4740" y="80"/>
                    <a:pt x="4264" y="27"/>
                  </a:cubicBezTo>
                  <a:cubicBezTo>
                    <a:pt x="4143" y="9"/>
                    <a:pt x="4023" y="1"/>
                    <a:pt x="3902" y="1"/>
                  </a:cubicBezTo>
                  <a:close/>
                </a:path>
              </a:pathLst>
            </a:custGeom>
            <a:solidFill>
              <a:srgbClr val="FFFFFF">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4" name="Google Shape;264;p22"/>
          <p:cNvCxnSpPr>
            <a:cxnSpLocks/>
            <a:endCxn id="262" idx="1"/>
          </p:cNvCxnSpPr>
          <p:nvPr/>
        </p:nvCxnSpPr>
        <p:spPr>
          <a:xfrm>
            <a:off x="2795075" y="1801975"/>
            <a:ext cx="1330447" cy="652957"/>
          </a:xfrm>
          <a:prstGeom prst="bentConnector2">
            <a:avLst/>
          </a:prstGeom>
          <a:noFill/>
          <a:ln w="19050" cap="flat" cmpd="sng">
            <a:solidFill>
              <a:schemeClr val="dk2"/>
            </a:solidFill>
            <a:prstDash val="solid"/>
            <a:round/>
            <a:headEnd type="none" w="med" len="med"/>
            <a:tailEnd type="oval" w="med" len="med"/>
          </a:ln>
        </p:spPr>
      </p:cxnSp>
      <p:cxnSp>
        <p:nvCxnSpPr>
          <p:cNvPr id="265" name="Google Shape;265;p22"/>
          <p:cNvCxnSpPr>
            <a:cxnSpLocks/>
            <a:endCxn id="262" idx="2"/>
          </p:cNvCxnSpPr>
          <p:nvPr/>
        </p:nvCxnSpPr>
        <p:spPr>
          <a:xfrm flipV="1">
            <a:off x="2795075" y="2885960"/>
            <a:ext cx="1153856" cy="5809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266" name="Google Shape;266;p22"/>
          <p:cNvCxnSpPr>
            <a:cxnSpLocks/>
            <a:endCxn id="262" idx="7"/>
          </p:cNvCxnSpPr>
          <p:nvPr/>
        </p:nvCxnSpPr>
        <p:spPr>
          <a:xfrm rot="10800000" flipV="1">
            <a:off x="4978178" y="1801150"/>
            <a:ext cx="1378522" cy="653782"/>
          </a:xfrm>
          <a:prstGeom prst="bentConnector2">
            <a:avLst/>
          </a:prstGeom>
          <a:noFill/>
          <a:ln w="19050" cap="flat" cmpd="sng">
            <a:solidFill>
              <a:schemeClr val="accent2"/>
            </a:solidFill>
            <a:prstDash val="solid"/>
            <a:round/>
            <a:headEnd type="none" w="med" len="med"/>
            <a:tailEnd type="oval" w="med" len="med"/>
          </a:ln>
        </p:spPr>
      </p:cxnSp>
      <p:cxnSp>
        <p:nvCxnSpPr>
          <p:cNvPr id="267" name="Google Shape;267;p22"/>
          <p:cNvCxnSpPr>
            <a:cxnSpLocks/>
            <a:endCxn id="262" idx="6"/>
          </p:cNvCxnSpPr>
          <p:nvPr/>
        </p:nvCxnSpPr>
        <p:spPr>
          <a:xfrm rot="10800000">
            <a:off x="5154770" y="2885961"/>
            <a:ext cx="1201931" cy="58165"/>
          </a:xfrm>
          <a:prstGeom prst="bentConnector3">
            <a:avLst>
              <a:gd name="adj1" fmla="val 50000"/>
            </a:avLst>
          </a:prstGeom>
          <a:noFill/>
          <a:ln w="19050" cap="flat" cmpd="sng">
            <a:solidFill>
              <a:schemeClr val="accent3"/>
            </a:solidFill>
            <a:prstDash val="solid"/>
            <a:round/>
            <a:headEnd type="none" w="med" len="med"/>
            <a:tailEnd type="oval" w="med" len="med"/>
          </a:ln>
        </p:spPr>
      </p:cxnSp>
      <p:cxnSp>
        <p:nvCxnSpPr>
          <p:cNvPr id="268" name="Google Shape;268;p22"/>
          <p:cNvCxnSpPr>
            <a:cxnSpLocks/>
            <a:endCxn id="262" idx="3"/>
          </p:cNvCxnSpPr>
          <p:nvPr/>
        </p:nvCxnSpPr>
        <p:spPr>
          <a:xfrm flipV="1">
            <a:off x="2795075" y="3316987"/>
            <a:ext cx="1330447" cy="760014"/>
          </a:xfrm>
          <a:prstGeom prst="bentConnector2">
            <a:avLst/>
          </a:prstGeom>
          <a:noFill/>
          <a:ln w="19050" cap="flat" cmpd="sng">
            <a:solidFill>
              <a:schemeClr val="accent1"/>
            </a:solidFill>
            <a:prstDash val="solid"/>
            <a:round/>
            <a:headEnd type="none" w="med" len="med"/>
            <a:tailEnd type="oval" w="med" len="med"/>
          </a:ln>
        </p:spPr>
      </p:cxnSp>
      <p:cxnSp>
        <p:nvCxnSpPr>
          <p:cNvPr id="269" name="Google Shape;269;p22"/>
          <p:cNvCxnSpPr>
            <a:cxnSpLocks/>
            <a:endCxn id="262" idx="5"/>
          </p:cNvCxnSpPr>
          <p:nvPr/>
        </p:nvCxnSpPr>
        <p:spPr>
          <a:xfrm rot="10800000">
            <a:off x="4978178" y="3316988"/>
            <a:ext cx="1378522" cy="760013"/>
          </a:xfrm>
          <a:prstGeom prst="bentConnector2">
            <a:avLst/>
          </a:prstGeom>
          <a:noFill/>
          <a:ln w="19050" cap="flat" cmpd="sng">
            <a:solidFill>
              <a:schemeClr val="accent4"/>
            </a:solidFill>
            <a:prstDash val="solid"/>
            <a:round/>
            <a:headEnd type="none" w="med" len="med"/>
            <a:tailEnd type="oval" w="med" len="med"/>
          </a:ln>
        </p:spPr>
      </p:cxnSp>
      <p:pic>
        <p:nvPicPr>
          <p:cNvPr id="4" name="Picture 3">
            <a:extLst>
              <a:ext uri="{FF2B5EF4-FFF2-40B4-BE49-F238E27FC236}">
                <a16:creationId xmlns:a16="http://schemas.microsoft.com/office/drawing/2014/main" id="{4992F671-F386-E66C-1616-41782C2F2D85}"/>
              </a:ext>
            </a:extLst>
          </p:cNvPr>
          <p:cNvPicPr>
            <a:picLocks noChangeAspect="1"/>
          </p:cNvPicPr>
          <p:nvPr/>
        </p:nvPicPr>
        <p:blipFill>
          <a:blip r:embed="rId3"/>
          <a:stretch>
            <a:fillRect/>
          </a:stretch>
        </p:blipFill>
        <p:spPr>
          <a:xfrm>
            <a:off x="58390" y="1439613"/>
            <a:ext cx="2994338" cy="3008874"/>
          </a:xfrm>
          <a:prstGeom prst="rect">
            <a:avLst/>
          </a:prstGeom>
        </p:spPr>
      </p:pic>
      <p:pic>
        <p:nvPicPr>
          <p:cNvPr id="7" name="Picture 6">
            <a:extLst>
              <a:ext uri="{FF2B5EF4-FFF2-40B4-BE49-F238E27FC236}">
                <a16:creationId xmlns:a16="http://schemas.microsoft.com/office/drawing/2014/main" id="{F80539B3-AA69-2B17-A52B-992C287E1A6F}"/>
              </a:ext>
            </a:extLst>
          </p:cNvPr>
          <p:cNvPicPr>
            <a:picLocks noChangeAspect="1"/>
          </p:cNvPicPr>
          <p:nvPr/>
        </p:nvPicPr>
        <p:blipFill>
          <a:blip r:embed="rId4"/>
          <a:stretch>
            <a:fillRect/>
          </a:stretch>
        </p:blipFill>
        <p:spPr>
          <a:xfrm>
            <a:off x="6246254" y="1567827"/>
            <a:ext cx="2730320" cy="2752446"/>
          </a:xfrm>
          <a:prstGeom prst="rect">
            <a:avLst/>
          </a:prstGeom>
        </p:spPr>
      </p:pic>
      <p:sp>
        <p:nvSpPr>
          <p:cNvPr id="8" name="TextBox 7">
            <a:extLst>
              <a:ext uri="{FF2B5EF4-FFF2-40B4-BE49-F238E27FC236}">
                <a16:creationId xmlns:a16="http://schemas.microsoft.com/office/drawing/2014/main" id="{F4A0468C-5929-2BC5-3B39-10CE85BECFB2}"/>
              </a:ext>
            </a:extLst>
          </p:cNvPr>
          <p:cNvSpPr txBox="1"/>
          <p:nvPr/>
        </p:nvSpPr>
        <p:spPr>
          <a:xfrm>
            <a:off x="7181046" y="1316502"/>
            <a:ext cx="1177343" cy="246221"/>
          </a:xfrm>
          <a:prstGeom prst="rect">
            <a:avLst/>
          </a:prstGeom>
          <a:noFill/>
        </p:spPr>
        <p:txBody>
          <a:bodyPr wrap="square" rtlCol="0">
            <a:spAutoFit/>
          </a:bodyPr>
          <a:lstStyle/>
          <a:p>
            <a:r>
              <a:rPr lang="en-US" sz="1000" dirty="0"/>
              <a:t>Online Shopping</a:t>
            </a:r>
          </a:p>
        </p:txBody>
      </p:sp>
      <p:sp>
        <p:nvSpPr>
          <p:cNvPr id="9" name="TextBox 8">
            <a:extLst>
              <a:ext uri="{FF2B5EF4-FFF2-40B4-BE49-F238E27FC236}">
                <a16:creationId xmlns:a16="http://schemas.microsoft.com/office/drawing/2014/main" id="{CB48F23D-FA1C-6121-F686-77FE38A2FAA9}"/>
              </a:ext>
            </a:extLst>
          </p:cNvPr>
          <p:cNvSpPr txBox="1"/>
          <p:nvPr/>
        </p:nvSpPr>
        <p:spPr>
          <a:xfrm>
            <a:off x="1032457" y="1193392"/>
            <a:ext cx="1388772" cy="246221"/>
          </a:xfrm>
          <a:prstGeom prst="rect">
            <a:avLst/>
          </a:prstGeom>
          <a:noFill/>
        </p:spPr>
        <p:txBody>
          <a:bodyPr wrap="square" rtlCol="0">
            <a:spAutoFit/>
          </a:bodyPr>
          <a:lstStyle/>
          <a:p>
            <a:r>
              <a:rPr lang="en-US" sz="1000" dirty="0"/>
              <a:t>Campaign Response</a:t>
            </a:r>
          </a:p>
        </p:txBody>
      </p:sp>
    </p:spTree>
    <p:extLst>
      <p:ext uri="{BB962C8B-B14F-4D97-AF65-F5344CB8AC3E}">
        <p14:creationId xmlns:p14="http://schemas.microsoft.com/office/powerpoint/2010/main" val="1621251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2"/>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G</a:t>
            </a:r>
            <a:r>
              <a:rPr lang="en" dirty="0"/>
              <a:t>raphs on our clusters</a:t>
            </a:r>
            <a:endParaRPr dirty="0"/>
          </a:p>
        </p:txBody>
      </p:sp>
      <p:grpSp>
        <p:nvGrpSpPr>
          <p:cNvPr id="261" name="Google Shape;261;p22"/>
          <p:cNvGrpSpPr/>
          <p:nvPr/>
        </p:nvGrpSpPr>
        <p:grpSpPr>
          <a:xfrm>
            <a:off x="3948931" y="2276394"/>
            <a:ext cx="1205838" cy="1220220"/>
            <a:chOff x="3400750" y="1734376"/>
            <a:chExt cx="2302200" cy="2304256"/>
          </a:xfrm>
        </p:grpSpPr>
        <p:sp>
          <p:nvSpPr>
            <p:cNvPr id="262" name="Google Shape;262;p22"/>
            <p:cNvSpPr/>
            <p:nvPr/>
          </p:nvSpPr>
          <p:spPr>
            <a:xfrm>
              <a:off x="3400750" y="1734376"/>
              <a:ext cx="2302200" cy="2302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3607225" y="2059281"/>
              <a:ext cx="1889245" cy="1979351"/>
            </a:xfrm>
            <a:custGeom>
              <a:avLst/>
              <a:gdLst/>
              <a:ahLst/>
              <a:cxnLst/>
              <a:rect l="l" t="t" r="r" b="b"/>
              <a:pathLst>
                <a:path w="7756" h="8126" extrusionOk="0">
                  <a:moveTo>
                    <a:pt x="3902" y="1"/>
                  </a:moveTo>
                  <a:cubicBezTo>
                    <a:pt x="3529" y="1"/>
                    <a:pt x="3160" y="81"/>
                    <a:pt x="2813" y="191"/>
                  </a:cubicBezTo>
                  <a:cubicBezTo>
                    <a:pt x="2536" y="283"/>
                    <a:pt x="2227" y="504"/>
                    <a:pt x="2280" y="781"/>
                  </a:cubicBezTo>
                  <a:cubicBezTo>
                    <a:pt x="2262" y="776"/>
                    <a:pt x="2243" y="773"/>
                    <a:pt x="2224" y="773"/>
                  </a:cubicBezTo>
                  <a:cubicBezTo>
                    <a:pt x="2107" y="773"/>
                    <a:pt x="1977" y="870"/>
                    <a:pt x="1932" y="980"/>
                  </a:cubicBezTo>
                  <a:cubicBezTo>
                    <a:pt x="1874" y="1130"/>
                    <a:pt x="1896" y="1293"/>
                    <a:pt x="1914" y="1443"/>
                  </a:cubicBezTo>
                  <a:cubicBezTo>
                    <a:pt x="1967" y="1698"/>
                    <a:pt x="2007" y="1972"/>
                    <a:pt x="2042" y="2249"/>
                  </a:cubicBezTo>
                  <a:cubicBezTo>
                    <a:pt x="2007" y="2232"/>
                    <a:pt x="1967" y="2214"/>
                    <a:pt x="1932" y="2214"/>
                  </a:cubicBezTo>
                  <a:cubicBezTo>
                    <a:pt x="1764" y="2249"/>
                    <a:pt x="1676" y="2597"/>
                    <a:pt x="1729" y="3021"/>
                  </a:cubicBezTo>
                  <a:cubicBezTo>
                    <a:pt x="1783" y="3405"/>
                    <a:pt x="1948" y="3702"/>
                    <a:pt x="2108" y="3702"/>
                  </a:cubicBezTo>
                  <a:cubicBezTo>
                    <a:pt x="2117" y="3702"/>
                    <a:pt x="2126" y="3701"/>
                    <a:pt x="2135" y="3700"/>
                  </a:cubicBezTo>
                  <a:lnTo>
                    <a:pt x="2170" y="3700"/>
                  </a:lnTo>
                  <a:cubicBezTo>
                    <a:pt x="2315" y="4215"/>
                    <a:pt x="2575" y="4639"/>
                    <a:pt x="2906" y="4930"/>
                  </a:cubicBezTo>
                  <a:lnTo>
                    <a:pt x="2906" y="5225"/>
                  </a:lnTo>
                  <a:cubicBezTo>
                    <a:pt x="1747" y="5335"/>
                    <a:pt x="737" y="5666"/>
                    <a:pt x="1" y="6124"/>
                  </a:cubicBezTo>
                  <a:cubicBezTo>
                    <a:pt x="865" y="7336"/>
                    <a:pt x="2280" y="8126"/>
                    <a:pt x="3898" y="8126"/>
                  </a:cubicBezTo>
                  <a:cubicBezTo>
                    <a:pt x="5494" y="8126"/>
                    <a:pt x="6891" y="7354"/>
                    <a:pt x="7755" y="6142"/>
                  </a:cubicBezTo>
                  <a:cubicBezTo>
                    <a:pt x="7037" y="5683"/>
                    <a:pt x="6027" y="5353"/>
                    <a:pt x="4890" y="5225"/>
                  </a:cubicBezTo>
                  <a:lnTo>
                    <a:pt x="4890" y="4930"/>
                  </a:lnTo>
                  <a:cubicBezTo>
                    <a:pt x="5220" y="4639"/>
                    <a:pt x="5476" y="4215"/>
                    <a:pt x="5622" y="3700"/>
                  </a:cubicBezTo>
                  <a:lnTo>
                    <a:pt x="5661" y="3700"/>
                  </a:lnTo>
                  <a:cubicBezTo>
                    <a:pt x="5670" y="3701"/>
                    <a:pt x="5678" y="3702"/>
                    <a:pt x="5687" y="3702"/>
                  </a:cubicBezTo>
                  <a:cubicBezTo>
                    <a:pt x="5843" y="3702"/>
                    <a:pt x="6012" y="3405"/>
                    <a:pt x="6062" y="3021"/>
                  </a:cubicBezTo>
                  <a:cubicBezTo>
                    <a:pt x="6120" y="2597"/>
                    <a:pt x="6027" y="2249"/>
                    <a:pt x="5864" y="2214"/>
                  </a:cubicBezTo>
                  <a:cubicBezTo>
                    <a:pt x="5807" y="2214"/>
                    <a:pt x="5754" y="2232"/>
                    <a:pt x="5714" y="2267"/>
                  </a:cubicBezTo>
                  <a:cubicBezTo>
                    <a:pt x="5697" y="2249"/>
                    <a:pt x="5697" y="2232"/>
                    <a:pt x="5697" y="2192"/>
                  </a:cubicBezTo>
                  <a:cubicBezTo>
                    <a:pt x="5714" y="2121"/>
                    <a:pt x="5732" y="2029"/>
                    <a:pt x="5754" y="1936"/>
                  </a:cubicBezTo>
                  <a:cubicBezTo>
                    <a:pt x="5824" y="1641"/>
                    <a:pt x="5882" y="1332"/>
                    <a:pt x="5789" y="1055"/>
                  </a:cubicBezTo>
                  <a:cubicBezTo>
                    <a:pt x="5732" y="909"/>
                    <a:pt x="5644" y="781"/>
                    <a:pt x="5533" y="649"/>
                  </a:cubicBezTo>
                  <a:cubicBezTo>
                    <a:pt x="5220" y="301"/>
                    <a:pt x="4740" y="80"/>
                    <a:pt x="4264" y="27"/>
                  </a:cubicBezTo>
                  <a:cubicBezTo>
                    <a:pt x="4143" y="9"/>
                    <a:pt x="4023" y="1"/>
                    <a:pt x="3902" y="1"/>
                  </a:cubicBezTo>
                  <a:close/>
                </a:path>
              </a:pathLst>
            </a:custGeom>
            <a:solidFill>
              <a:srgbClr val="FFFFFF">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4" name="Google Shape;264;p22"/>
          <p:cNvCxnSpPr>
            <a:cxnSpLocks/>
            <a:endCxn id="262" idx="1"/>
          </p:cNvCxnSpPr>
          <p:nvPr/>
        </p:nvCxnSpPr>
        <p:spPr>
          <a:xfrm>
            <a:off x="2795075" y="1801975"/>
            <a:ext cx="1330447" cy="652957"/>
          </a:xfrm>
          <a:prstGeom prst="bentConnector2">
            <a:avLst/>
          </a:prstGeom>
          <a:noFill/>
          <a:ln w="19050" cap="flat" cmpd="sng">
            <a:solidFill>
              <a:schemeClr val="dk2"/>
            </a:solidFill>
            <a:prstDash val="solid"/>
            <a:round/>
            <a:headEnd type="none" w="med" len="med"/>
            <a:tailEnd type="oval" w="med" len="med"/>
          </a:ln>
        </p:spPr>
      </p:cxnSp>
      <p:cxnSp>
        <p:nvCxnSpPr>
          <p:cNvPr id="265" name="Google Shape;265;p22"/>
          <p:cNvCxnSpPr>
            <a:cxnSpLocks/>
            <a:endCxn id="262" idx="2"/>
          </p:cNvCxnSpPr>
          <p:nvPr/>
        </p:nvCxnSpPr>
        <p:spPr>
          <a:xfrm flipV="1">
            <a:off x="2795075" y="2885960"/>
            <a:ext cx="1153856" cy="5809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266" name="Google Shape;266;p22"/>
          <p:cNvCxnSpPr>
            <a:cxnSpLocks/>
            <a:endCxn id="262" idx="7"/>
          </p:cNvCxnSpPr>
          <p:nvPr/>
        </p:nvCxnSpPr>
        <p:spPr>
          <a:xfrm rot="10800000" flipV="1">
            <a:off x="4978178" y="1801150"/>
            <a:ext cx="1378522" cy="653782"/>
          </a:xfrm>
          <a:prstGeom prst="bentConnector2">
            <a:avLst/>
          </a:prstGeom>
          <a:noFill/>
          <a:ln w="19050" cap="flat" cmpd="sng">
            <a:solidFill>
              <a:schemeClr val="accent2"/>
            </a:solidFill>
            <a:prstDash val="solid"/>
            <a:round/>
            <a:headEnd type="none" w="med" len="med"/>
            <a:tailEnd type="oval" w="med" len="med"/>
          </a:ln>
        </p:spPr>
      </p:cxnSp>
      <p:cxnSp>
        <p:nvCxnSpPr>
          <p:cNvPr id="267" name="Google Shape;267;p22"/>
          <p:cNvCxnSpPr>
            <a:cxnSpLocks/>
            <a:endCxn id="262" idx="6"/>
          </p:cNvCxnSpPr>
          <p:nvPr/>
        </p:nvCxnSpPr>
        <p:spPr>
          <a:xfrm rot="10800000">
            <a:off x="5154770" y="2885961"/>
            <a:ext cx="1201931" cy="58165"/>
          </a:xfrm>
          <a:prstGeom prst="bentConnector3">
            <a:avLst>
              <a:gd name="adj1" fmla="val 50000"/>
            </a:avLst>
          </a:prstGeom>
          <a:noFill/>
          <a:ln w="19050" cap="flat" cmpd="sng">
            <a:solidFill>
              <a:schemeClr val="accent3"/>
            </a:solidFill>
            <a:prstDash val="solid"/>
            <a:round/>
            <a:headEnd type="none" w="med" len="med"/>
            <a:tailEnd type="oval" w="med" len="med"/>
          </a:ln>
        </p:spPr>
      </p:cxnSp>
      <p:cxnSp>
        <p:nvCxnSpPr>
          <p:cNvPr id="268" name="Google Shape;268;p22"/>
          <p:cNvCxnSpPr>
            <a:cxnSpLocks/>
            <a:endCxn id="262" idx="3"/>
          </p:cNvCxnSpPr>
          <p:nvPr/>
        </p:nvCxnSpPr>
        <p:spPr>
          <a:xfrm flipV="1">
            <a:off x="2795075" y="3316987"/>
            <a:ext cx="1330447" cy="760014"/>
          </a:xfrm>
          <a:prstGeom prst="bentConnector2">
            <a:avLst/>
          </a:prstGeom>
          <a:noFill/>
          <a:ln w="19050" cap="flat" cmpd="sng">
            <a:solidFill>
              <a:schemeClr val="accent1"/>
            </a:solidFill>
            <a:prstDash val="solid"/>
            <a:round/>
            <a:headEnd type="none" w="med" len="med"/>
            <a:tailEnd type="oval" w="med" len="med"/>
          </a:ln>
        </p:spPr>
      </p:cxnSp>
      <p:cxnSp>
        <p:nvCxnSpPr>
          <p:cNvPr id="269" name="Google Shape;269;p22"/>
          <p:cNvCxnSpPr>
            <a:cxnSpLocks/>
            <a:endCxn id="262" idx="5"/>
          </p:cNvCxnSpPr>
          <p:nvPr/>
        </p:nvCxnSpPr>
        <p:spPr>
          <a:xfrm rot="10800000">
            <a:off x="4978178" y="3316988"/>
            <a:ext cx="1378522" cy="760013"/>
          </a:xfrm>
          <a:prstGeom prst="bentConnector2">
            <a:avLst/>
          </a:prstGeom>
          <a:noFill/>
          <a:ln w="19050" cap="flat" cmpd="sng">
            <a:solidFill>
              <a:schemeClr val="accent4"/>
            </a:solidFill>
            <a:prstDash val="solid"/>
            <a:round/>
            <a:headEnd type="none" w="med" len="med"/>
            <a:tailEnd type="oval" w="med" len="med"/>
          </a:ln>
        </p:spPr>
      </p:cxnSp>
      <p:pic>
        <p:nvPicPr>
          <p:cNvPr id="3" name="Picture 2">
            <a:extLst>
              <a:ext uri="{FF2B5EF4-FFF2-40B4-BE49-F238E27FC236}">
                <a16:creationId xmlns:a16="http://schemas.microsoft.com/office/drawing/2014/main" id="{7D3C5919-83D7-7309-78E9-8ADB5AEF783F}"/>
              </a:ext>
            </a:extLst>
          </p:cNvPr>
          <p:cNvPicPr>
            <a:picLocks noChangeAspect="1"/>
          </p:cNvPicPr>
          <p:nvPr/>
        </p:nvPicPr>
        <p:blipFill>
          <a:blip r:embed="rId3"/>
          <a:stretch>
            <a:fillRect/>
          </a:stretch>
        </p:blipFill>
        <p:spPr>
          <a:xfrm>
            <a:off x="132011" y="1288370"/>
            <a:ext cx="3348506" cy="3311360"/>
          </a:xfrm>
          <a:prstGeom prst="rect">
            <a:avLst/>
          </a:prstGeom>
        </p:spPr>
      </p:pic>
      <p:pic>
        <p:nvPicPr>
          <p:cNvPr id="6" name="Picture 5">
            <a:extLst>
              <a:ext uri="{FF2B5EF4-FFF2-40B4-BE49-F238E27FC236}">
                <a16:creationId xmlns:a16="http://schemas.microsoft.com/office/drawing/2014/main" id="{0CB15602-D654-A129-5569-CEED2933DD6D}"/>
              </a:ext>
            </a:extLst>
          </p:cNvPr>
          <p:cNvPicPr>
            <a:picLocks noChangeAspect="1"/>
          </p:cNvPicPr>
          <p:nvPr/>
        </p:nvPicPr>
        <p:blipFill>
          <a:blip r:embed="rId4"/>
          <a:stretch>
            <a:fillRect/>
          </a:stretch>
        </p:blipFill>
        <p:spPr>
          <a:xfrm>
            <a:off x="6240392" y="1559900"/>
            <a:ext cx="2812878" cy="2768300"/>
          </a:xfrm>
          <a:prstGeom prst="rect">
            <a:avLst/>
          </a:prstGeom>
        </p:spPr>
      </p:pic>
      <p:sp>
        <p:nvSpPr>
          <p:cNvPr id="8" name="TextBox 7">
            <a:extLst>
              <a:ext uri="{FF2B5EF4-FFF2-40B4-BE49-F238E27FC236}">
                <a16:creationId xmlns:a16="http://schemas.microsoft.com/office/drawing/2014/main" id="{4F0C0136-3138-55CE-AD63-55D9F8AFD329}"/>
              </a:ext>
            </a:extLst>
          </p:cNvPr>
          <p:cNvSpPr txBox="1"/>
          <p:nvPr/>
        </p:nvSpPr>
        <p:spPr>
          <a:xfrm>
            <a:off x="1515414" y="1066499"/>
            <a:ext cx="1388772" cy="246221"/>
          </a:xfrm>
          <a:prstGeom prst="rect">
            <a:avLst/>
          </a:prstGeom>
          <a:noFill/>
        </p:spPr>
        <p:txBody>
          <a:bodyPr wrap="square" rtlCol="0">
            <a:spAutoFit/>
          </a:bodyPr>
          <a:lstStyle/>
          <a:p>
            <a:r>
              <a:rPr lang="en-US" sz="1000" dirty="0"/>
              <a:t>Complains</a:t>
            </a:r>
          </a:p>
        </p:txBody>
      </p:sp>
      <p:sp>
        <p:nvSpPr>
          <p:cNvPr id="9" name="TextBox 8">
            <a:extLst>
              <a:ext uri="{FF2B5EF4-FFF2-40B4-BE49-F238E27FC236}">
                <a16:creationId xmlns:a16="http://schemas.microsoft.com/office/drawing/2014/main" id="{D0E65BA1-6FE0-6DBA-6745-4A879B6FFBE1}"/>
              </a:ext>
            </a:extLst>
          </p:cNvPr>
          <p:cNvSpPr txBox="1"/>
          <p:nvPr/>
        </p:nvSpPr>
        <p:spPr>
          <a:xfrm>
            <a:off x="7147775" y="1302136"/>
            <a:ext cx="1388772" cy="246221"/>
          </a:xfrm>
          <a:prstGeom prst="rect">
            <a:avLst/>
          </a:prstGeom>
          <a:noFill/>
        </p:spPr>
        <p:txBody>
          <a:bodyPr wrap="square" rtlCol="0">
            <a:spAutoFit/>
          </a:bodyPr>
          <a:lstStyle/>
          <a:p>
            <a:r>
              <a:rPr lang="en-US" sz="1000" dirty="0"/>
              <a:t>Number of Children</a:t>
            </a:r>
          </a:p>
        </p:txBody>
      </p:sp>
    </p:spTree>
    <p:extLst>
      <p:ext uri="{BB962C8B-B14F-4D97-AF65-F5344CB8AC3E}">
        <p14:creationId xmlns:p14="http://schemas.microsoft.com/office/powerpoint/2010/main" val="544624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20"/>
          <p:cNvSpPr/>
          <p:nvPr/>
        </p:nvSpPr>
        <p:spPr>
          <a:xfrm>
            <a:off x="3925200" y="1360250"/>
            <a:ext cx="1290000" cy="1290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Factors Considered in Clustering Analysis</a:t>
            </a:r>
            <a:endParaRPr dirty="0"/>
          </a:p>
        </p:txBody>
      </p:sp>
      <p:grpSp>
        <p:nvGrpSpPr>
          <p:cNvPr id="182" name="Google Shape;182;p20"/>
          <p:cNvGrpSpPr/>
          <p:nvPr/>
        </p:nvGrpSpPr>
        <p:grpSpPr>
          <a:xfrm>
            <a:off x="3651288" y="1464300"/>
            <a:ext cx="1782828" cy="1788881"/>
            <a:chOff x="3680575" y="1081725"/>
            <a:chExt cx="1782828" cy="1788881"/>
          </a:xfrm>
        </p:grpSpPr>
        <p:sp>
          <p:nvSpPr>
            <p:cNvPr id="183" name="Google Shape;183;p20"/>
            <p:cNvSpPr/>
            <p:nvPr/>
          </p:nvSpPr>
          <p:spPr>
            <a:xfrm>
              <a:off x="3680575" y="1081725"/>
              <a:ext cx="1782828" cy="1782852"/>
            </a:xfrm>
            <a:custGeom>
              <a:avLst/>
              <a:gdLst/>
              <a:ahLst/>
              <a:cxnLst/>
              <a:rect l="l" t="t" r="r" b="b"/>
              <a:pathLst>
                <a:path w="9514" h="9514" extrusionOk="0">
                  <a:moveTo>
                    <a:pt x="4757" y="0"/>
                  </a:moveTo>
                  <a:cubicBezTo>
                    <a:pt x="2130" y="0"/>
                    <a:pt x="0" y="2130"/>
                    <a:pt x="0" y="4757"/>
                  </a:cubicBezTo>
                  <a:cubicBezTo>
                    <a:pt x="0" y="7384"/>
                    <a:pt x="2130" y="9514"/>
                    <a:pt x="4757" y="9514"/>
                  </a:cubicBezTo>
                  <a:cubicBezTo>
                    <a:pt x="7384" y="9514"/>
                    <a:pt x="9514" y="7384"/>
                    <a:pt x="9514" y="4757"/>
                  </a:cubicBezTo>
                  <a:cubicBezTo>
                    <a:pt x="9514" y="2130"/>
                    <a:pt x="7384" y="0"/>
                    <a:pt x="4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3925119" y="1270274"/>
              <a:ext cx="1290555" cy="1600332"/>
            </a:xfrm>
            <a:custGeom>
              <a:avLst/>
              <a:gdLst/>
              <a:ahLst/>
              <a:cxnLst/>
              <a:rect l="l" t="t" r="r" b="b"/>
              <a:pathLst>
                <a:path w="6887" h="8540" extrusionOk="0">
                  <a:moveTo>
                    <a:pt x="3452" y="1"/>
                  </a:moveTo>
                  <a:cubicBezTo>
                    <a:pt x="2112" y="1"/>
                    <a:pt x="1010" y="1451"/>
                    <a:pt x="1010" y="3232"/>
                  </a:cubicBezTo>
                  <a:cubicBezTo>
                    <a:pt x="1010" y="3968"/>
                    <a:pt x="1213" y="4647"/>
                    <a:pt x="1526" y="5180"/>
                  </a:cubicBezTo>
                  <a:lnTo>
                    <a:pt x="2606" y="5180"/>
                  </a:lnTo>
                  <a:lnTo>
                    <a:pt x="2606" y="5639"/>
                  </a:lnTo>
                  <a:cubicBezTo>
                    <a:pt x="1376" y="5802"/>
                    <a:pt x="384" y="6353"/>
                    <a:pt x="0" y="7072"/>
                  </a:cubicBezTo>
                  <a:cubicBezTo>
                    <a:pt x="882" y="7971"/>
                    <a:pt x="2094" y="8540"/>
                    <a:pt x="3452" y="8540"/>
                  </a:cubicBezTo>
                  <a:cubicBezTo>
                    <a:pt x="4810" y="8540"/>
                    <a:pt x="6022" y="7971"/>
                    <a:pt x="6886" y="7072"/>
                  </a:cubicBezTo>
                  <a:cubicBezTo>
                    <a:pt x="6520" y="6353"/>
                    <a:pt x="5528" y="5802"/>
                    <a:pt x="4281" y="5639"/>
                  </a:cubicBezTo>
                  <a:lnTo>
                    <a:pt x="4281" y="5180"/>
                  </a:lnTo>
                  <a:lnTo>
                    <a:pt x="5383" y="5180"/>
                  </a:lnTo>
                  <a:cubicBezTo>
                    <a:pt x="5691" y="4647"/>
                    <a:pt x="5877" y="3968"/>
                    <a:pt x="5877" y="3232"/>
                  </a:cubicBezTo>
                  <a:cubicBezTo>
                    <a:pt x="5877" y="1451"/>
                    <a:pt x="4792" y="1"/>
                    <a:pt x="3452" y="1"/>
                  </a:cubicBezTo>
                  <a:close/>
                </a:path>
              </a:pathLst>
            </a:custGeom>
            <a:solidFill>
              <a:srgbClr val="FFFFFF">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81" name="Google Shape;81;p18"/>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Dataset</a:t>
            </a:r>
            <a:endParaRPr dirty="0"/>
          </a:p>
        </p:txBody>
      </p:sp>
      <p:sp>
        <p:nvSpPr>
          <p:cNvPr id="82" name="Google Shape;82;p18"/>
          <p:cNvSpPr/>
          <p:nvPr/>
        </p:nvSpPr>
        <p:spPr>
          <a:xfrm>
            <a:off x="4954734" y="2026203"/>
            <a:ext cx="123" cy="123"/>
          </a:xfrm>
          <a:custGeom>
            <a:avLst/>
            <a:gdLst/>
            <a:ahLst/>
            <a:cxnLst/>
            <a:rect l="l" t="t" r="r" b="b"/>
            <a:pathLst>
              <a:path w="1" h="1" extrusionOk="0">
                <a:moveTo>
                  <a:pt x="0" y="0"/>
                </a:moveTo>
                <a:close/>
              </a:path>
            </a:pathLst>
          </a:custGeom>
          <a:solidFill>
            <a:srgbClr val="009688"/>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nvGrpSpPr>
          <p:cNvPr id="125" name="Google Shape;125;p18"/>
          <p:cNvGrpSpPr/>
          <p:nvPr/>
        </p:nvGrpSpPr>
        <p:grpSpPr>
          <a:xfrm>
            <a:off x="947221" y="1249988"/>
            <a:ext cx="2259380" cy="2267127"/>
            <a:chOff x="1137353" y="1249942"/>
            <a:chExt cx="2050813" cy="2057845"/>
          </a:xfrm>
        </p:grpSpPr>
        <p:sp>
          <p:nvSpPr>
            <p:cNvPr id="126" name="Google Shape;126;p18"/>
            <p:cNvSpPr/>
            <p:nvPr/>
          </p:nvSpPr>
          <p:spPr>
            <a:xfrm>
              <a:off x="1137353" y="1249942"/>
              <a:ext cx="2050813" cy="2055555"/>
            </a:xfrm>
            <a:custGeom>
              <a:avLst/>
              <a:gdLst/>
              <a:ahLst/>
              <a:cxnLst/>
              <a:rect l="l" t="t" r="r" b="b"/>
              <a:pathLst>
                <a:path w="9514" h="9536" extrusionOk="0">
                  <a:moveTo>
                    <a:pt x="4757" y="0"/>
                  </a:moveTo>
                  <a:cubicBezTo>
                    <a:pt x="2130" y="0"/>
                    <a:pt x="0" y="2134"/>
                    <a:pt x="0" y="4757"/>
                  </a:cubicBezTo>
                  <a:cubicBezTo>
                    <a:pt x="0" y="7402"/>
                    <a:pt x="2130" y="9535"/>
                    <a:pt x="4757" y="9535"/>
                  </a:cubicBezTo>
                  <a:cubicBezTo>
                    <a:pt x="7384" y="9535"/>
                    <a:pt x="9514" y="7402"/>
                    <a:pt x="9514" y="4757"/>
                  </a:cubicBezTo>
                  <a:cubicBezTo>
                    <a:pt x="9514" y="2134"/>
                    <a:pt x="7384" y="0"/>
                    <a:pt x="4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1394950" y="1475855"/>
              <a:ext cx="1535632" cy="1831931"/>
            </a:xfrm>
            <a:custGeom>
              <a:avLst/>
              <a:gdLst/>
              <a:ahLst/>
              <a:cxnLst/>
              <a:rect l="l" t="t" r="r" b="b"/>
              <a:pathLst>
                <a:path w="7124" h="8512" extrusionOk="0">
                  <a:moveTo>
                    <a:pt x="3599" y="0"/>
                  </a:moveTo>
                  <a:cubicBezTo>
                    <a:pt x="3167" y="0"/>
                    <a:pt x="2737" y="130"/>
                    <a:pt x="2407" y="391"/>
                  </a:cubicBezTo>
                  <a:cubicBezTo>
                    <a:pt x="2222" y="537"/>
                    <a:pt x="2054" y="757"/>
                    <a:pt x="2076" y="978"/>
                  </a:cubicBezTo>
                  <a:cubicBezTo>
                    <a:pt x="2029" y="964"/>
                    <a:pt x="1980" y="958"/>
                    <a:pt x="1931" y="958"/>
                  </a:cubicBezTo>
                  <a:cubicBezTo>
                    <a:pt x="1656" y="958"/>
                    <a:pt x="1371" y="1154"/>
                    <a:pt x="1248" y="1401"/>
                  </a:cubicBezTo>
                  <a:cubicBezTo>
                    <a:pt x="1102" y="1696"/>
                    <a:pt x="1120" y="2044"/>
                    <a:pt x="1137" y="2393"/>
                  </a:cubicBezTo>
                  <a:cubicBezTo>
                    <a:pt x="1195" y="3367"/>
                    <a:pt x="1340" y="4359"/>
                    <a:pt x="1084" y="5315"/>
                  </a:cubicBezTo>
                  <a:cubicBezTo>
                    <a:pt x="1636" y="5333"/>
                    <a:pt x="2187" y="5333"/>
                    <a:pt x="2716" y="5351"/>
                  </a:cubicBezTo>
                  <a:lnTo>
                    <a:pt x="2716" y="5589"/>
                  </a:lnTo>
                  <a:cubicBezTo>
                    <a:pt x="1578" y="5756"/>
                    <a:pt x="604" y="6232"/>
                    <a:pt x="0" y="6894"/>
                  </a:cubicBezTo>
                  <a:cubicBezTo>
                    <a:pt x="864" y="7885"/>
                    <a:pt x="2129" y="8511"/>
                    <a:pt x="3562" y="8511"/>
                  </a:cubicBezTo>
                  <a:cubicBezTo>
                    <a:pt x="4977" y="8511"/>
                    <a:pt x="6264" y="7885"/>
                    <a:pt x="7124" y="6894"/>
                  </a:cubicBezTo>
                  <a:cubicBezTo>
                    <a:pt x="6502" y="6232"/>
                    <a:pt x="5528" y="5756"/>
                    <a:pt x="4391" y="5589"/>
                  </a:cubicBezTo>
                  <a:lnTo>
                    <a:pt x="4391" y="5386"/>
                  </a:lnTo>
                  <a:cubicBezTo>
                    <a:pt x="4762" y="5365"/>
                    <a:pt x="5135" y="5314"/>
                    <a:pt x="5498" y="5314"/>
                  </a:cubicBezTo>
                  <a:cubicBezTo>
                    <a:pt x="5760" y="5314"/>
                    <a:pt x="6017" y="5341"/>
                    <a:pt x="6264" y="5426"/>
                  </a:cubicBezTo>
                  <a:cubicBezTo>
                    <a:pt x="6022" y="4747"/>
                    <a:pt x="5876" y="4011"/>
                    <a:pt x="5841" y="3274"/>
                  </a:cubicBezTo>
                  <a:cubicBezTo>
                    <a:pt x="5784" y="2688"/>
                    <a:pt x="5801" y="2080"/>
                    <a:pt x="5621" y="1529"/>
                  </a:cubicBezTo>
                  <a:cubicBezTo>
                    <a:pt x="5400" y="889"/>
                    <a:pt x="4920" y="356"/>
                    <a:pt x="4298" y="118"/>
                  </a:cubicBezTo>
                  <a:cubicBezTo>
                    <a:pt x="4076" y="40"/>
                    <a:pt x="3837" y="0"/>
                    <a:pt x="3599" y="0"/>
                  </a:cubicBezTo>
                  <a:close/>
                </a:path>
              </a:pathLst>
            </a:custGeom>
            <a:solidFill>
              <a:srgbClr val="FFFFFF">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cxnSp>
        <p:nvCxnSpPr>
          <p:cNvPr id="170" name="Google Shape;170;p20"/>
          <p:cNvCxnSpPr>
            <a:cxnSpLocks/>
          </p:cNvCxnSpPr>
          <p:nvPr/>
        </p:nvCxnSpPr>
        <p:spPr>
          <a:xfrm flipH="1">
            <a:off x="2877713" y="2387825"/>
            <a:ext cx="1018200" cy="1125000"/>
          </a:xfrm>
          <a:prstGeom prst="bentConnector2">
            <a:avLst/>
          </a:prstGeom>
          <a:noFill/>
          <a:ln w="19050" cap="flat" cmpd="sng">
            <a:solidFill>
              <a:srgbClr val="009688"/>
            </a:solidFill>
            <a:prstDash val="solid"/>
            <a:round/>
            <a:headEnd type="none" w="med" len="med"/>
            <a:tailEnd type="none" w="med" len="med"/>
          </a:ln>
        </p:spPr>
      </p:cxnSp>
      <p:cxnSp>
        <p:nvCxnSpPr>
          <p:cNvPr id="173" name="Google Shape;173;p20"/>
          <p:cNvCxnSpPr>
            <a:cxnSpLocks/>
          </p:cNvCxnSpPr>
          <p:nvPr/>
        </p:nvCxnSpPr>
        <p:spPr>
          <a:xfrm rot="5400000">
            <a:off x="1854329" y="1282541"/>
            <a:ext cx="1581300" cy="2879700"/>
          </a:xfrm>
          <a:prstGeom prst="bentConnector3">
            <a:avLst>
              <a:gd name="adj1" fmla="val -27006"/>
            </a:avLst>
          </a:prstGeom>
          <a:noFill/>
          <a:ln w="19050" cap="flat" cmpd="sng">
            <a:solidFill>
              <a:schemeClr val="dk2"/>
            </a:solidFill>
            <a:prstDash val="solid"/>
            <a:round/>
            <a:headEnd type="none" w="med" len="med"/>
            <a:tailEnd type="none" w="med" len="med"/>
          </a:ln>
        </p:spPr>
      </p:cxnSp>
      <p:cxnSp>
        <p:nvCxnSpPr>
          <p:cNvPr id="175" name="Google Shape;175;p20"/>
          <p:cNvCxnSpPr>
            <a:cxnSpLocks/>
          </p:cNvCxnSpPr>
          <p:nvPr/>
        </p:nvCxnSpPr>
        <p:spPr>
          <a:xfrm>
            <a:off x="5185913" y="2387825"/>
            <a:ext cx="1037700" cy="1125000"/>
          </a:xfrm>
          <a:prstGeom prst="bentConnector2">
            <a:avLst/>
          </a:prstGeom>
          <a:noFill/>
          <a:ln w="19050" cap="flat" cmpd="sng">
            <a:solidFill>
              <a:schemeClr val="accent2"/>
            </a:solidFill>
            <a:prstDash val="solid"/>
            <a:round/>
            <a:headEnd type="none" w="med" len="med"/>
            <a:tailEnd type="none" w="med" len="med"/>
          </a:ln>
        </p:spPr>
      </p:cxnSp>
      <p:cxnSp>
        <p:nvCxnSpPr>
          <p:cNvPr id="177" name="Google Shape;177;p20"/>
          <p:cNvCxnSpPr>
            <a:cxnSpLocks/>
          </p:cNvCxnSpPr>
          <p:nvPr/>
        </p:nvCxnSpPr>
        <p:spPr>
          <a:xfrm rot="-5400000" flipH="1">
            <a:off x="5660897" y="1267841"/>
            <a:ext cx="1581300" cy="2909100"/>
          </a:xfrm>
          <a:prstGeom prst="bentConnector3">
            <a:avLst>
              <a:gd name="adj1" fmla="val -27006"/>
            </a:avLst>
          </a:prstGeom>
          <a:noFill/>
          <a:ln w="19050" cap="flat" cmpd="sng">
            <a:solidFill>
              <a:schemeClr val="accent4"/>
            </a:solidFill>
            <a:prstDash val="solid"/>
            <a:round/>
            <a:headEnd type="none" w="med" len="med"/>
            <a:tailEnd type="none" w="med" len="med"/>
          </a:ln>
        </p:spPr>
      </p:cxnSp>
      <p:cxnSp>
        <p:nvCxnSpPr>
          <p:cNvPr id="179" name="Google Shape;179;p20"/>
          <p:cNvCxnSpPr>
            <a:cxnSpLocks/>
          </p:cNvCxnSpPr>
          <p:nvPr/>
        </p:nvCxnSpPr>
        <p:spPr>
          <a:xfrm>
            <a:off x="4540913" y="3032825"/>
            <a:ext cx="0" cy="480000"/>
          </a:xfrm>
          <a:prstGeom prst="straightConnector1">
            <a:avLst/>
          </a:prstGeom>
          <a:noFill/>
          <a:ln w="19050" cap="flat" cmpd="sng">
            <a:solidFill>
              <a:schemeClr val="accent1"/>
            </a:solidFill>
            <a:prstDash val="solid"/>
            <a:round/>
            <a:headEnd type="none" w="med" len="med"/>
            <a:tailEnd type="none" w="med" len="med"/>
          </a:ln>
        </p:spPr>
      </p:cxnSp>
      <p:sp>
        <p:nvSpPr>
          <p:cNvPr id="171" name="Google Shape;171;p20"/>
          <p:cNvSpPr/>
          <p:nvPr/>
        </p:nvSpPr>
        <p:spPr>
          <a:xfrm>
            <a:off x="3925200" y="1360250"/>
            <a:ext cx="1290000" cy="1290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Factors Considered in Cl</a:t>
            </a:r>
            <a:r>
              <a:rPr lang="en-US" dirty="0"/>
              <a:t>u</a:t>
            </a:r>
            <a:r>
              <a:rPr lang="en" dirty="0"/>
              <a:t>stering Analysis</a:t>
            </a:r>
            <a:endParaRPr dirty="0"/>
          </a:p>
        </p:txBody>
      </p:sp>
      <p:grpSp>
        <p:nvGrpSpPr>
          <p:cNvPr id="182" name="Google Shape;182;p20"/>
          <p:cNvGrpSpPr/>
          <p:nvPr/>
        </p:nvGrpSpPr>
        <p:grpSpPr>
          <a:xfrm>
            <a:off x="3651288" y="1464300"/>
            <a:ext cx="1782828" cy="1788881"/>
            <a:chOff x="3680575" y="1081725"/>
            <a:chExt cx="1782828" cy="1788881"/>
          </a:xfrm>
        </p:grpSpPr>
        <p:sp>
          <p:nvSpPr>
            <p:cNvPr id="183" name="Google Shape;183;p20"/>
            <p:cNvSpPr/>
            <p:nvPr/>
          </p:nvSpPr>
          <p:spPr>
            <a:xfrm>
              <a:off x="3680575" y="1081725"/>
              <a:ext cx="1782828" cy="1782852"/>
            </a:xfrm>
            <a:custGeom>
              <a:avLst/>
              <a:gdLst/>
              <a:ahLst/>
              <a:cxnLst/>
              <a:rect l="l" t="t" r="r" b="b"/>
              <a:pathLst>
                <a:path w="9514" h="9514" extrusionOk="0">
                  <a:moveTo>
                    <a:pt x="4757" y="0"/>
                  </a:moveTo>
                  <a:cubicBezTo>
                    <a:pt x="2130" y="0"/>
                    <a:pt x="0" y="2130"/>
                    <a:pt x="0" y="4757"/>
                  </a:cubicBezTo>
                  <a:cubicBezTo>
                    <a:pt x="0" y="7384"/>
                    <a:pt x="2130" y="9514"/>
                    <a:pt x="4757" y="9514"/>
                  </a:cubicBezTo>
                  <a:cubicBezTo>
                    <a:pt x="7384" y="9514"/>
                    <a:pt x="9514" y="7384"/>
                    <a:pt x="9514" y="4757"/>
                  </a:cubicBezTo>
                  <a:cubicBezTo>
                    <a:pt x="9514" y="2130"/>
                    <a:pt x="7384" y="0"/>
                    <a:pt x="4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3925119" y="1270274"/>
              <a:ext cx="1290555" cy="1600332"/>
            </a:xfrm>
            <a:custGeom>
              <a:avLst/>
              <a:gdLst/>
              <a:ahLst/>
              <a:cxnLst/>
              <a:rect l="l" t="t" r="r" b="b"/>
              <a:pathLst>
                <a:path w="6887" h="8540" extrusionOk="0">
                  <a:moveTo>
                    <a:pt x="3452" y="1"/>
                  </a:moveTo>
                  <a:cubicBezTo>
                    <a:pt x="2112" y="1"/>
                    <a:pt x="1010" y="1451"/>
                    <a:pt x="1010" y="3232"/>
                  </a:cubicBezTo>
                  <a:cubicBezTo>
                    <a:pt x="1010" y="3968"/>
                    <a:pt x="1213" y="4647"/>
                    <a:pt x="1526" y="5180"/>
                  </a:cubicBezTo>
                  <a:lnTo>
                    <a:pt x="2606" y="5180"/>
                  </a:lnTo>
                  <a:lnTo>
                    <a:pt x="2606" y="5639"/>
                  </a:lnTo>
                  <a:cubicBezTo>
                    <a:pt x="1376" y="5802"/>
                    <a:pt x="384" y="6353"/>
                    <a:pt x="0" y="7072"/>
                  </a:cubicBezTo>
                  <a:cubicBezTo>
                    <a:pt x="882" y="7971"/>
                    <a:pt x="2094" y="8540"/>
                    <a:pt x="3452" y="8540"/>
                  </a:cubicBezTo>
                  <a:cubicBezTo>
                    <a:pt x="4810" y="8540"/>
                    <a:pt x="6022" y="7971"/>
                    <a:pt x="6886" y="7072"/>
                  </a:cubicBezTo>
                  <a:cubicBezTo>
                    <a:pt x="6520" y="6353"/>
                    <a:pt x="5528" y="5802"/>
                    <a:pt x="4281" y="5639"/>
                  </a:cubicBezTo>
                  <a:lnTo>
                    <a:pt x="4281" y="5180"/>
                  </a:lnTo>
                  <a:lnTo>
                    <a:pt x="5383" y="5180"/>
                  </a:lnTo>
                  <a:cubicBezTo>
                    <a:pt x="5691" y="4647"/>
                    <a:pt x="5877" y="3968"/>
                    <a:pt x="5877" y="3232"/>
                  </a:cubicBezTo>
                  <a:cubicBezTo>
                    <a:pt x="5877" y="1451"/>
                    <a:pt x="4792" y="1"/>
                    <a:pt x="3452" y="1"/>
                  </a:cubicBezTo>
                  <a:close/>
                </a:path>
              </a:pathLst>
            </a:custGeom>
            <a:solidFill>
              <a:srgbClr val="FFFFFF">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20"/>
          <p:cNvSpPr/>
          <p:nvPr/>
        </p:nvSpPr>
        <p:spPr>
          <a:xfrm>
            <a:off x="463625" y="3679199"/>
            <a:ext cx="1456768" cy="654599"/>
          </a:xfrm>
          <a:prstGeom prst="roundRect">
            <a:avLst>
              <a:gd name="adj" fmla="val 16667"/>
            </a:avLst>
          </a:prstGeom>
          <a:solidFill>
            <a:schemeClr val="accent5"/>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endParaRPr>
          </a:p>
        </p:txBody>
      </p:sp>
      <p:grpSp>
        <p:nvGrpSpPr>
          <p:cNvPr id="186" name="Google Shape;186;p20"/>
          <p:cNvGrpSpPr/>
          <p:nvPr/>
        </p:nvGrpSpPr>
        <p:grpSpPr>
          <a:xfrm>
            <a:off x="490175" y="3702373"/>
            <a:ext cx="1488300" cy="974433"/>
            <a:chOff x="490175" y="3702373"/>
            <a:chExt cx="1488300" cy="974433"/>
          </a:xfrm>
        </p:grpSpPr>
        <p:sp>
          <p:nvSpPr>
            <p:cNvPr id="187" name="Google Shape;187;p20"/>
            <p:cNvSpPr txBox="1"/>
            <p:nvPr/>
          </p:nvSpPr>
          <p:spPr>
            <a:xfrm>
              <a:off x="490175" y="3702373"/>
              <a:ext cx="14883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dirty="0">
                  <a:solidFill>
                    <a:schemeClr val="dk2"/>
                  </a:solidFill>
                  <a:latin typeface="Fira Sans Extra Condensed Medium"/>
                  <a:ea typeface="Fira Sans Extra Condensed Medium"/>
                  <a:cs typeface="Fira Sans Extra Condensed Medium"/>
                  <a:sym typeface="Fira Sans Extra Condensed Medium"/>
                </a:rPr>
                <a:t>Income &amp; Spending</a:t>
              </a:r>
              <a:endParaRPr sz="1700"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88" name="Google Shape;188;p20"/>
            <p:cNvSpPr txBox="1"/>
            <p:nvPr/>
          </p:nvSpPr>
          <p:spPr>
            <a:xfrm>
              <a:off x="601475" y="4022206"/>
              <a:ext cx="1265700" cy="65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latin typeface="Roboto"/>
                <a:ea typeface="Roboto"/>
                <a:cs typeface="Roboto"/>
                <a:sym typeface="Roboto"/>
              </a:endParaRPr>
            </a:p>
          </p:txBody>
        </p:sp>
      </p:grpSp>
      <p:sp>
        <p:nvSpPr>
          <p:cNvPr id="189" name="Google Shape;189;p20"/>
          <p:cNvSpPr/>
          <p:nvPr/>
        </p:nvSpPr>
        <p:spPr>
          <a:xfrm>
            <a:off x="2136438" y="3679200"/>
            <a:ext cx="1456768" cy="683516"/>
          </a:xfrm>
          <a:prstGeom prst="roundRect">
            <a:avLst>
              <a:gd name="adj" fmla="val 16667"/>
            </a:avLst>
          </a:prstGeom>
          <a:solidFill>
            <a:schemeClr val="accent6"/>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endParaRPr>
          </a:p>
        </p:txBody>
      </p:sp>
      <p:grpSp>
        <p:nvGrpSpPr>
          <p:cNvPr id="190" name="Google Shape;190;p20"/>
          <p:cNvGrpSpPr/>
          <p:nvPr/>
        </p:nvGrpSpPr>
        <p:grpSpPr>
          <a:xfrm>
            <a:off x="2162988" y="3702373"/>
            <a:ext cx="1488300" cy="974423"/>
            <a:chOff x="2162988" y="3702373"/>
            <a:chExt cx="1488300" cy="974423"/>
          </a:xfrm>
        </p:grpSpPr>
        <p:sp>
          <p:nvSpPr>
            <p:cNvPr id="191" name="Google Shape;191;p20"/>
            <p:cNvSpPr txBox="1"/>
            <p:nvPr/>
          </p:nvSpPr>
          <p:spPr>
            <a:xfrm>
              <a:off x="2162988" y="3702373"/>
              <a:ext cx="14883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dirty="0">
                  <a:solidFill>
                    <a:srgbClr val="009688"/>
                  </a:solidFill>
                  <a:latin typeface="Fira Sans Extra Condensed Medium"/>
                  <a:ea typeface="Fira Sans Extra Condensed Medium"/>
                  <a:cs typeface="Fira Sans Extra Condensed Medium"/>
                  <a:sym typeface="Fira Sans Extra Condensed Medium"/>
                </a:rPr>
                <a:t>Education</a:t>
              </a:r>
              <a:endParaRPr sz="1700" dirty="0">
                <a:solidFill>
                  <a:srgbClr val="009688"/>
                </a:solidFill>
                <a:latin typeface="Fira Sans Extra Condensed Medium"/>
                <a:ea typeface="Fira Sans Extra Condensed Medium"/>
                <a:cs typeface="Fira Sans Extra Condensed Medium"/>
                <a:sym typeface="Fira Sans Extra Condensed Medium"/>
              </a:endParaRPr>
            </a:p>
          </p:txBody>
        </p:sp>
        <p:sp>
          <p:nvSpPr>
            <p:cNvPr id="192" name="Google Shape;192;p20"/>
            <p:cNvSpPr txBox="1"/>
            <p:nvPr/>
          </p:nvSpPr>
          <p:spPr>
            <a:xfrm>
              <a:off x="2274288" y="4022196"/>
              <a:ext cx="1265700" cy="65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latin typeface="Roboto"/>
                <a:ea typeface="Roboto"/>
                <a:cs typeface="Roboto"/>
                <a:sym typeface="Roboto"/>
              </a:endParaRPr>
            </a:p>
          </p:txBody>
        </p:sp>
      </p:grpSp>
      <p:sp>
        <p:nvSpPr>
          <p:cNvPr id="193" name="Google Shape;193;p20"/>
          <p:cNvSpPr/>
          <p:nvPr/>
        </p:nvSpPr>
        <p:spPr>
          <a:xfrm>
            <a:off x="3809250" y="3679200"/>
            <a:ext cx="1514850" cy="683518"/>
          </a:xfrm>
          <a:prstGeom prst="roundRect">
            <a:avLst>
              <a:gd name="adj" fmla="val 16667"/>
            </a:avLst>
          </a:prstGeom>
          <a:solidFill>
            <a:srgbClr val="FFD234">
              <a:alpha val="26339"/>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endParaRPr>
          </a:p>
        </p:txBody>
      </p:sp>
      <p:grpSp>
        <p:nvGrpSpPr>
          <p:cNvPr id="194" name="Google Shape;194;p20"/>
          <p:cNvGrpSpPr/>
          <p:nvPr/>
        </p:nvGrpSpPr>
        <p:grpSpPr>
          <a:xfrm>
            <a:off x="3835800" y="3702373"/>
            <a:ext cx="1488300" cy="974430"/>
            <a:chOff x="3835800" y="3702373"/>
            <a:chExt cx="1488300" cy="974430"/>
          </a:xfrm>
        </p:grpSpPr>
        <p:sp>
          <p:nvSpPr>
            <p:cNvPr id="195" name="Google Shape;195;p20"/>
            <p:cNvSpPr txBox="1"/>
            <p:nvPr/>
          </p:nvSpPr>
          <p:spPr>
            <a:xfrm>
              <a:off x="3835800" y="3702373"/>
              <a:ext cx="14883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dirty="0">
                  <a:solidFill>
                    <a:schemeClr val="accent1"/>
                  </a:solidFill>
                  <a:latin typeface="Fira Sans Extra Condensed Medium"/>
                  <a:ea typeface="Fira Sans Extra Condensed Medium"/>
                  <a:cs typeface="Fira Sans Extra Condensed Medium"/>
                  <a:sym typeface="Fira Sans Extra Condensed Medium"/>
                </a:rPr>
                <a:t>Number of children</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196" name="Google Shape;196;p20"/>
            <p:cNvSpPr txBox="1"/>
            <p:nvPr/>
          </p:nvSpPr>
          <p:spPr>
            <a:xfrm>
              <a:off x="3947100" y="4022203"/>
              <a:ext cx="1265700" cy="65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latin typeface="Roboto"/>
                <a:ea typeface="Roboto"/>
                <a:cs typeface="Roboto"/>
                <a:sym typeface="Roboto"/>
              </a:endParaRPr>
            </a:p>
          </p:txBody>
        </p:sp>
      </p:grpSp>
      <p:sp>
        <p:nvSpPr>
          <p:cNvPr id="197" name="Google Shape;197;p20"/>
          <p:cNvSpPr/>
          <p:nvPr/>
        </p:nvSpPr>
        <p:spPr>
          <a:xfrm>
            <a:off x="5482063" y="3679199"/>
            <a:ext cx="1525499" cy="683517"/>
          </a:xfrm>
          <a:prstGeom prst="roundRect">
            <a:avLst>
              <a:gd name="adj" fmla="val 16667"/>
            </a:avLst>
          </a:prstGeom>
          <a:solidFill>
            <a:srgbClr val="FFBA55">
              <a:alpha val="4375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endParaRPr>
          </a:p>
        </p:txBody>
      </p:sp>
      <p:grpSp>
        <p:nvGrpSpPr>
          <p:cNvPr id="198" name="Google Shape;198;p20"/>
          <p:cNvGrpSpPr/>
          <p:nvPr/>
        </p:nvGrpSpPr>
        <p:grpSpPr>
          <a:xfrm>
            <a:off x="5508613" y="3702373"/>
            <a:ext cx="1488300" cy="974424"/>
            <a:chOff x="5508613" y="3702373"/>
            <a:chExt cx="1488300" cy="974424"/>
          </a:xfrm>
        </p:grpSpPr>
        <p:sp>
          <p:nvSpPr>
            <p:cNvPr id="199" name="Google Shape;199;p20"/>
            <p:cNvSpPr txBox="1"/>
            <p:nvPr/>
          </p:nvSpPr>
          <p:spPr>
            <a:xfrm>
              <a:off x="5508613" y="3702373"/>
              <a:ext cx="14883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dirty="0">
                  <a:solidFill>
                    <a:schemeClr val="accent2"/>
                  </a:solidFill>
                  <a:latin typeface="Fira Sans Extra Condensed Medium"/>
                  <a:ea typeface="Fira Sans Extra Condensed Medium"/>
                  <a:cs typeface="Fira Sans Extra Condensed Medium"/>
                  <a:sym typeface="Fira Sans Extra Condensed Medium"/>
                </a:rPr>
                <a:t>Respon</a:t>
              </a:r>
              <a:r>
                <a:rPr lang="en-US" sz="1700" dirty="0">
                  <a:solidFill>
                    <a:schemeClr val="accent2"/>
                  </a:solidFill>
                  <a:latin typeface="Fira Sans Extra Condensed Medium"/>
                  <a:ea typeface="Fira Sans Extra Condensed Medium"/>
                  <a:cs typeface="Fira Sans Extra Condensed Medium"/>
                  <a:sym typeface="Fira Sans Extra Condensed Medium"/>
                </a:rPr>
                <a:t>s</a:t>
              </a:r>
              <a:r>
                <a:rPr lang="en" sz="1700" dirty="0">
                  <a:solidFill>
                    <a:schemeClr val="accent2"/>
                  </a:solidFill>
                  <a:latin typeface="Fira Sans Extra Condensed Medium"/>
                  <a:ea typeface="Fira Sans Extra Condensed Medium"/>
                  <a:cs typeface="Fira Sans Extra Condensed Medium"/>
                  <a:sym typeface="Fira Sans Extra Condensed Medium"/>
                </a:rPr>
                <a:t>e to campaigns</a:t>
              </a:r>
              <a:endParaRPr sz="17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200" name="Google Shape;200;p20"/>
            <p:cNvSpPr txBox="1"/>
            <p:nvPr/>
          </p:nvSpPr>
          <p:spPr>
            <a:xfrm>
              <a:off x="5619913" y="4022197"/>
              <a:ext cx="1265700" cy="65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latin typeface="Roboto"/>
                <a:ea typeface="Roboto"/>
                <a:cs typeface="Roboto"/>
                <a:sym typeface="Roboto"/>
              </a:endParaRPr>
            </a:p>
          </p:txBody>
        </p:sp>
      </p:grpSp>
      <p:sp>
        <p:nvSpPr>
          <p:cNvPr id="201" name="Google Shape;201;p20"/>
          <p:cNvSpPr/>
          <p:nvPr/>
        </p:nvSpPr>
        <p:spPr>
          <a:xfrm>
            <a:off x="7154875" y="3679200"/>
            <a:ext cx="1488300" cy="683516"/>
          </a:xfrm>
          <a:prstGeom prst="roundRect">
            <a:avLst>
              <a:gd name="adj" fmla="val 16667"/>
            </a:avLst>
          </a:prstGeom>
          <a:solidFill>
            <a:srgbClr val="FFE4E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endParaRPr>
          </a:p>
        </p:txBody>
      </p:sp>
      <p:grpSp>
        <p:nvGrpSpPr>
          <p:cNvPr id="202" name="Google Shape;202;p20"/>
          <p:cNvGrpSpPr/>
          <p:nvPr/>
        </p:nvGrpSpPr>
        <p:grpSpPr>
          <a:xfrm>
            <a:off x="7181425" y="3702373"/>
            <a:ext cx="1488300" cy="974434"/>
            <a:chOff x="7181425" y="3702373"/>
            <a:chExt cx="1488300" cy="974434"/>
          </a:xfrm>
        </p:grpSpPr>
        <p:sp>
          <p:nvSpPr>
            <p:cNvPr id="203" name="Google Shape;203;p20"/>
            <p:cNvSpPr txBox="1"/>
            <p:nvPr/>
          </p:nvSpPr>
          <p:spPr>
            <a:xfrm>
              <a:off x="7181425" y="3702373"/>
              <a:ext cx="14883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dirty="0">
                  <a:solidFill>
                    <a:schemeClr val="accent4"/>
                  </a:solidFill>
                  <a:latin typeface="Fira Sans Extra Condensed Medium"/>
                  <a:ea typeface="Fira Sans Extra Condensed Medium"/>
                  <a:cs typeface="Fira Sans Extra Condensed Medium"/>
                  <a:sym typeface="Fira Sans Extra Condensed Medium"/>
                </a:rPr>
                <a:t>Types of shopping</a:t>
              </a:r>
              <a:endParaRPr sz="1700"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204" name="Google Shape;204;p20"/>
            <p:cNvSpPr txBox="1"/>
            <p:nvPr/>
          </p:nvSpPr>
          <p:spPr>
            <a:xfrm>
              <a:off x="7292725" y="4022207"/>
              <a:ext cx="1265700" cy="65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latin typeface="Roboto"/>
                <a:ea typeface="Roboto"/>
                <a:cs typeface="Roboto"/>
                <a:sym typeface="Roboto"/>
              </a:endParaRPr>
            </a:p>
          </p:txBody>
        </p:sp>
      </p:grpSp>
    </p:spTree>
    <p:extLst>
      <p:ext uri="{BB962C8B-B14F-4D97-AF65-F5344CB8AC3E}">
        <p14:creationId xmlns:p14="http://schemas.microsoft.com/office/powerpoint/2010/main" val="2571256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Customer Segmentation Results</a:t>
            </a:r>
            <a:endParaRPr dirty="0"/>
          </a:p>
        </p:txBody>
      </p:sp>
      <p:grpSp>
        <p:nvGrpSpPr>
          <p:cNvPr id="140" name="Google Shape;140;p19"/>
          <p:cNvGrpSpPr/>
          <p:nvPr/>
        </p:nvGrpSpPr>
        <p:grpSpPr>
          <a:xfrm>
            <a:off x="472083" y="942443"/>
            <a:ext cx="2415325" cy="847256"/>
            <a:chOff x="568675" y="1380325"/>
            <a:chExt cx="2415325" cy="847256"/>
          </a:xfrm>
        </p:grpSpPr>
        <p:sp>
          <p:nvSpPr>
            <p:cNvPr id="141" name="Google Shape;141;p19"/>
            <p:cNvSpPr txBox="1"/>
            <p:nvPr/>
          </p:nvSpPr>
          <p:spPr>
            <a:xfrm>
              <a:off x="1031600" y="1380325"/>
              <a:ext cx="1952400" cy="4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chemeClr val="dk2"/>
                  </a:solidFill>
                  <a:latin typeface="Fira Sans Extra Condensed Medium"/>
                  <a:ea typeface="Fira Sans Extra Condensed Medium"/>
                  <a:cs typeface="Fira Sans Extra Condensed Medium"/>
                  <a:sym typeface="Fira Sans Extra Condensed Medium"/>
                </a:rPr>
                <a:t>Family Savers</a:t>
              </a:r>
            </a:p>
          </p:txBody>
        </p:sp>
        <p:sp>
          <p:nvSpPr>
            <p:cNvPr id="142" name="Google Shape;142;p19"/>
            <p:cNvSpPr txBox="1"/>
            <p:nvPr/>
          </p:nvSpPr>
          <p:spPr>
            <a:xfrm>
              <a:off x="1031600" y="1692681"/>
              <a:ext cx="1952400" cy="5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Roboto"/>
                  <a:ea typeface="Roboto"/>
                  <a:cs typeface="Roboto"/>
                  <a:sym typeface="Roboto"/>
                </a:rPr>
                <a:t>Low income families with moderate education levels who prioritize saving money for their children.</a:t>
              </a:r>
            </a:p>
          </p:txBody>
        </p:sp>
        <p:sp>
          <p:nvSpPr>
            <p:cNvPr id="143" name="Google Shape;143;p19"/>
            <p:cNvSpPr/>
            <p:nvPr/>
          </p:nvSpPr>
          <p:spPr>
            <a:xfrm>
              <a:off x="568675" y="1576388"/>
              <a:ext cx="408300" cy="408300"/>
            </a:xfrm>
            <a:prstGeom prst="ellipse">
              <a:avLst/>
            </a:prstGeom>
            <a:solidFill>
              <a:schemeClr val="dk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01</a:t>
              </a:r>
              <a:endParaRPr>
                <a:solidFill>
                  <a:srgbClr val="FFFFFF"/>
                </a:solidFill>
              </a:endParaRPr>
            </a:p>
          </p:txBody>
        </p:sp>
      </p:grpSp>
      <p:sp>
        <p:nvSpPr>
          <p:cNvPr id="164" name="Google Shape;164;p19"/>
          <p:cNvSpPr/>
          <p:nvPr/>
        </p:nvSpPr>
        <p:spPr>
          <a:xfrm>
            <a:off x="3443171" y="1496017"/>
            <a:ext cx="2050719" cy="2050695"/>
          </a:xfrm>
          <a:custGeom>
            <a:avLst/>
            <a:gdLst/>
            <a:ahLst/>
            <a:cxnLst/>
            <a:rect l="l" t="t" r="r" b="b"/>
            <a:pathLst>
              <a:path w="9514" h="9514" extrusionOk="0">
                <a:moveTo>
                  <a:pt x="4757" y="0"/>
                </a:moveTo>
                <a:cubicBezTo>
                  <a:pt x="2130" y="0"/>
                  <a:pt x="0" y="2130"/>
                  <a:pt x="0" y="4757"/>
                </a:cubicBezTo>
                <a:cubicBezTo>
                  <a:pt x="0" y="7384"/>
                  <a:pt x="2130" y="9514"/>
                  <a:pt x="4757" y="9514"/>
                </a:cubicBezTo>
                <a:cubicBezTo>
                  <a:pt x="7384" y="9514"/>
                  <a:pt x="9514" y="7384"/>
                  <a:pt x="9514" y="4757"/>
                </a:cubicBezTo>
                <a:cubicBezTo>
                  <a:pt x="9514" y="2130"/>
                  <a:pt x="7384" y="0"/>
                  <a:pt x="4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a:off x="3668419" y="1751655"/>
            <a:ext cx="1600225" cy="1795059"/>
          </a:xfrm>
          <a:custGeom>
            <a:avLst/>
            <a:gdLst/>
            <a:ahLst/>
            <a:cxnLst/>
            <a:rect l="l" t="t" r="r" b="b"/>
            <a:pathLst>
              <a:path w="7424" h="8328" extrusionOk="0">
                <a:moveTo>
                  <a:pt x="3907" y="0"/>
                </a:moveTo>
                <a:cubicBezTo>
                  <a:pt x="3660" y="0"/>
                  <a:pt x="3406" y="79"/>
                  <a:pt x="3196" y="229"/>
                </a:cubicBezTo>
                <a:cubicBezTo>
                  <a:pt x="3068" y="340"/>
                  <a:pt x="2941" y="467"/>
                  <a:pt x="2755" y="503"/>
                </a:cubicBezTo>
                <a:cubicBezTo>
                  <a:pt x="2685" y="503"/>
                  <a:pt x="2592" y="485"/>
                  <a:pt x="2500" y="485"/>
                </a:cubicBezTo>
                <a:cubicBezTo>
                  <a:pt x="2492" y="485"/>
                  <a:pt x="2484" y="485"/>
                  <a:pt x="2476" y="485"/>
                </a:cubicBezTo>
                <a:cubicBezTo>
                  <a:pt x="1994" y="485"/>
                  <a:pt x="1618" y="1009"/>
                  <a:pt x="1618" y="1495"/>
                </a:cubicBezTo>
                <a:cubicBezTo>
                  <a:pt x="1600" y="1843"/>
                  <a:pt x="1728" y="2174"/>
                  <a:pt x="1874" y="2487"/>
                </a:cubicBezTo>
                <a:lnTo>
                  <a:pt x="1874" y="2526"/>
                </a:lnTo>
                <a:cubicBezTo>
                  <a:pt x="1809" y="2471"/>
                  <a:pt x="1751" y="2437"/>
                  <a:pt x="1696" y="2437"/>
                </a:cubicBezTo>
                <a:cubicBezTo>
                  <a:pt x="1675" y="2437"/>
                  <a:pt x="1656" y="2442"/>
                  <a:pt x="1636" y="2451"/>
                </a:cubicBezTo>
                <a:cubicBezTo>
                  <a:pt x="1473" y="2504"/>
                  <a:pt x="1433" y="2799"/>
                  <a:pt x="1525" y="3112"/>
                </a:cubicBezTo>
                <a:cubicBezTo>
                  <a:pt x="1636" y="3386"/>
                  <a:pt x="1803" y="3571"/>
                  <a:pt x="1966" y="3571"/>
                </a:cubicBezTo>
                <a:cubicBezTo>
                  <a:pt x="2116" y="4140"/>
                  <a:pt x="2407" y="4598"/>
                  <a:pt x="2795" y="4876"/>
                </a:cubicBezTo>
                <a:lnTo>
                  <a:pt x="2795" y="5189"/>
                </a:lnTo>
                <a:cubicBezTo>
                  <a:pt x="2720" y="5171"/>
                  <a:pt x="2667" y="5132"/>
                  <a:pt x="2610" y="5079"/>
                </a:cubicBezTo>
                <a:cubicBezTo>
                  <a:pt x="2592" y="5206"/>
                  <a:pt x="2575" y="5334"/>
                  <a:pt x="2557" y="5462"/>
                </a:cubicBezTo>
                <a:cubicBezTo>
                  <a:pt x="1490" y="5630"/>
                  <a:pt x="591" y="6031"/>
                  <a:pt x="0" y="6564"/>
                </a:cubicBezTo>
                <a:cubicBezTo>
                  <a:pt x="882" y="7649"/>
                  <a:pt x="2204" y="8328"/>
                  <a:pt x="3712" y="8328"/>
                </a:cubicBezTo>
                <a:cubicBezTo>
                  <a:pt x="5202" y="8328"/>
                  <a:pt x="6542" y="7649"/>
                  <a:pt x="7424" y="6564"/>
                </a:cubicBezTo>
                <a:cubicBezTo>
                  <a:pt x="6833" y="6031"/>
                  <a:pt x="5934" y="5630"/>
                  <a:pt x="4871" y="5462"/>
                </a:cubicBezTo>
                <a:cubicBezTo>
                  <a:pt x="4849" y="5334"/>
                  <a:pt x="4832" y="5206"/>
                  <a:pt x="4814" y="5079"/>
                </a:cubicBezTo>
                <a:cubicBezTo>
                  <a:pt x="4761" y="5132"/>
                  <a:pt x="4686" y="5171"/>
                  <a:pt x="4629" y="5189"/>
                </a:cubicBezTo>
                <a:lnTo>
                  <a:pt x="4629" y="4876"/>
                </a:lnTo>
                <a:cubicBezTo>
                  <a:pt x="5017" y="4598"/>
                  <a:pt x="5312" y="4140"/>
                  <a:pt x="5458" y="3571"/>
                </a:cubicBezTo>
                <a:cubicBezTo>
                  <a:pt x="5603" y="3571"/>
                  <a:pt x="5788" y="3386"/>
                  <a:pt x="5881" y="3112"/>
                </a:cubicBezTo>
                <a:cubicBezTo>
                  <a:pt x="5991" y="2799"/>
                  <a:pt x="5951" y="2504"/>
                  <a:pt x="5788" y="2451"/>
                </a:cubicBezTo>
                <a:cubicBezTo>
                  <a:pt x="5768" y="2442"/>
                  <a:pt x="5747" y="2437"/>
                  <a:pt x="5726" y="2437"/>
                </a:cubicBezTo>
                <a:cubicBezTo>
                  <a:pt x="5666" y="2437"/>
                  <a:pt x="5602" y="2471"/>
                  <a:pt x="5550" y="2526"/>
                </a:cubicBezTo>
                <a:cubicBezTo>
                  <a:pt x="5550" y="2487"/>
                  <a:pt x="5550" y="2434"/>
                  <a:pt x="5533" y="2394"/>
                </a:cubicBezTo>
                <a:cubicBezTo>
                  <a:pt x="5660" y="2231"/>
                  <a:pt x="5771" y="2063"/>
                  <a:pt x="5881" y="1900"/>
                </a:cubicBezTo>
                <a:lnTo>
                  <a:pt x="5696" y="1900"/>
                </a:lnTo>
                <a:cubicBezTo>
                  <a:pt x="5916" y="1843"/>
                  <a:pt x="6101" y="1662"/>
                  <a:pt x="6172" y="1442"/>
                </a:cubicBezTo>
                <a:lnTo>
                  <a:pt x="5881" y="1442"/>
                </a:lnTo>
                <a:cubicBezTo>
                  <a:pt x="6062" y="1367"/>
                  <a:pt x="6212" y="1257"/>
                  <a:pt x="6322" y="1093"/>
                </a:cubicBezTo>
                <a:cubicBezTo>
                  <a:pt x="6194" y="1093"/>
                  <a:pt x="6062" y="1071"/>
                  <a:pt x="5934" y="1071"/>
                </a:cubicBezTo>
                <a:cubicBezTo>
                  <a:pt x="6119" y="1001"/>
                  <a:pt x="6264" y="873"/>
                  <a:pt x="6339" y="723"/>
                </a:cubicBezTo>
                <a:lnTo>
                  <a:pt x="6339" y="723"/>
                </a:lnTo>
                <a:cubicBezTo>
                  <a:pt x="6267" y="752"/>
                  <a:pt x="6188" y="766"/>
                  <a:pt x="6110" y="766"/>
                </a:cubicBezTo>
                <a:cubicBezTo>
                  <a:pt x="6032" y="766"/>
                  <a:pt x="5954" y="752"/>
                  <a:pt x="5881" y="723"/>
                </a:cubicBezTo>
                <a:cubicBezTo>
                  <a:pt x="6044" y="670"/>
                  <a:pt x="6194" y="542"/>
                  <a:pt x="6264" y="393"/>
                </a:cubicBezTo>
                <a:lnTo>
                  <a:pt x="6264" y="393"/>
                </a:lnTo>
                <a:cubicBezTo>
                  <a:pt x="6055" y="513"/>
                  <a:pt x="5806" y="573"/>
                  <a:pt x="5556" y="573"/>
                </a:cubicBezTo>
                <a:cubicBezTo>
                  <a:pt x="5350" y="573"/>
                  <a:pt x="5143" y="532"/>
                  <a:pt x="4960" y="450"/>
                </a:cubicBezTo>
                <a:cubicBezTo>
                  <a:pt x="4739" y="340"/>
                  <a:pt x="4558" y="172"/>
                  <a:pt x="4320" y="80"/>
                </a:cubicBezTo>
                <a:cubicBezTo>
                  <a:pt x="4191" y="26"/>
                  <a:pt x="4050" y="0"/>
                  <a:pt x="3907" y="0"/>
                </a:cubicBezTo>
                <a:close/>
              </a:path>
            </a:pathLst>
          </a:custGeom>
          <a:solidFill>
            <a:srgbClr val="FFFFFF">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Customer Segmentation Results</a:t>
            </a:r>
            <a:endParaRPr dirty="0"/>
          </a:p>
        </p:txBody>
      </p:sp>
      <p:grpSp>
        <p:nvGrpSpPr>
          <p:cNvPr id="140" name="Google Shape;140;p19"/>
          <p:cNvGrpSpPr/>
          <p:nvPr/>
        </p:nvGrpSpPr>
        <p:grpSpPr>
          <a:xfrm>
            <a:off x="472083" y="942443"/>
            <a:ext cx="2415325" cy="847256"/>
            <a:chOff x="568675" y="1380325"/>
            <a:chExt cx="2415325" cy="847256"/>
          </a:xfrm>
        </p:grpSpPr>
        <p:sp>
          <p:nvSpPr>
            <p:cNvPr id="141" name="Google Shape;141;p19"/>
            <p:cNvSpPr txBox="1"/>
            <p:nvPr/>
          </p:nvSpPr>
          <p:spPr>
            <a:xfrm>
              <a:off x="1031600" y="1380325"/>
              <a:ext cx="1952400" cy="4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chemeClr val="dk2"/>
                  </a:solidFill>
                  <a:latin typeface="Fira Sans Extra Condensed Medium"/>
                  <a:ea typeface="Fira Sans Extra Condensed Medium"/>
                  <a:cs typeface="Fira Sans Extra Condensed Medium"/>
                  <a:sym typeface="Fira Sans Extra Condensed Medium"/>
                </a:rPr>
                <a:t>Family Savers</a:t>
              </a:r>
            </a:p>
          </p:txBody>
        </p:sp>
        <p:sp>
          <p:nvSpPr>
            <p:cNvPr id="142" name="Google Shape;142;p19"/>
            <p:cNvSpPr txBox="1"/>
            <p:nvPr/>
          </p:nvSpPr>
          <p:spPr>
            <a:xfrm>
              <a:off x="1031600" y="1692681"/>
              <a:ext cx="1952400" cy="5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Roboto"/>
                  <a:ea typeface="Roboto"/>
                  <a:cs typeface="Roboto"/>
                  <a:sym typeface="Roboto"/>
                </a:rPr>
                <a:t>Low income families with moderate education levels who prioritize saving money for their children.</a:t>
              </a:r>
            </a:p>
          </p:txBody>
        </p:sp>
        <p:sp>
          <p:nvSpPr>
            <p:cNvPr id="143" name="Google Shape;143;p19"/>
            <p:cNvSpPr/>
            <p:nvPr/>
          </p:nvSpPr>
          <p:spPr>
            <a:xfrm>
              <a:off x="568675" y="1576388"/>
              <a:ext cx="408300" cy="408300"/>
            </a:xfrm>
            <a:prstGeom prst="ellipse">
              <a:avLst/>
            </a:prstGeom>
            <a:solidFill>
              <a:schemeClr val="dk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01</a:t>
              </a:r>
              <a:endParaRPr>
                <a:solidFill>
                  <a:srgbClr val="FFFFFF"/>
                </a:solidFill>
              </a:endParaRPr>
            </a:p>
          </p:txBody>
        </p:sp>
      </p:grpSp>
      <p:grpSp>
        <p:nvGrpSpPr>
          <p:cNvPr id="144" name="Google Shape;144;p19"/>
          <p:cNvGrpSpPr/>
          <p:nvPr/>
        </p:nvGrpSpPr>
        <p:grpSpPr>
          <a:xfrm>
            <a:off x="472083" y="2120485"/>
            <a:ext cx="2415325" cy="847256"/>
            <a:chOff x="568675" y="2558367"/>
            <a:chExt cx="2415325" cy="847256"/>
          </a:xfrm>
        </p:grpSpPr>
        <p:sp>
          <p:nvSpPr>
            <p:cNvPr id="145" name="Google Shape;145;p19"/>
            <p:cNvSpPr txBox="1"/>
            <p:nvPr/>
          </p:nvSpPr>
          <p:spPr>
            <a:xfrm>
              <a:off x="1031600" y="2558367"/>
              <a:ext cx="1952400" cy="4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chemeClr val="lt2"/>
                  </a:solidFill>
                  <a:latin typeface="Fira Sans Extra Condensed Medium"/>
                  <a:ea typeface="Fira Sans Extra Condensed Medium"/>
                  <a:cs typeface="Fira Sans Extra Condensed Medium"/>
                  <a:sym typeface="Fira Sans Extra Condensed Medium"/>
                </a:rPr>
                <a:t>Elite Shoppers</a:t>
              </a:r>
              <a:endParaRPr sz="1700" dirty="0">
                <a:solidFill>
                  <a:schemeClr val="lt2"/>
                </a:solidFill>
                <a:latin typeface="Fira Sans Extra Condensed Medium"/>
                <a:ea typeface="Fira Sans Extra Condensed Medium"/>
                <a:cs typeface="Fira Sans Extra Condensed Medium"/>
                <a:sym typeface="Fira Sans Extra Condensed Medium"/>
              </a:endParaRPr>
            </a:p>
          </p:txBody>
        </p:sp>
        <p:sp>
          <p:nvSpPr>
            <p:cNvPr id="146" name="Google Shape;146;p19"/>
            <p:cNvSpPr txBox="1"/>
            <p:nvPr/>
          </p:nvSpPr>
          <p:spPr>
            <a:xfrm>
              <a:off x="1031600" y="2870723"/>
              <a:ext cx="1952400" cy="5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Roboto"/>
                  <a:ea typeface="Roboto"/>
                  <a:cs typeface="Roboto"/>
                  <a:sym typeface="Roboto"/>
                </a:rPr>
                <a:t>High-income individuals with high levels of education who respond to campaigns and make large purchases &amp; shopping both online and from catalogs.</a:t>
              </a:r>
              <a:endParaRPr sz="1000" dirty="0">
                <a:latin typeface="Roboto"/>
                <a:ea typeface="Roboto"/>
                <a:cs typeface="Roboto"/>
                <a:sym typeface="Roboto"/>
              </a:endParaRPr>
            </a:p>
          </p:txBody>
        </p:sp>
        <p:sp>
          <p:nvSpPr>
            <p:cNvPr id="147" name="Google Shape;147;p19"/>
            <p:cNvSpPr/>
            <p:nvPr/>
          </p:nvSpPr>
          <p:spPr>
            <a:xfrm>
              <a:off x="568675" y="2755094"/>
              <a:ext cx="408300" cy="408300"/>
            </a:xfrm>
            <a:prstGeom prst="ellipse">
              <a:avLst/>
            </a:prstGeom>
            <a:solidFill>
              <a:schemeClr val="lt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02</a:t>
              </a:r>
              <a:endParaRPr>
                <a:solidFill>
                  <a:srgbClr val="FFFFFF"/>
                </a:solidFill>
              </a:endParaRPr>
            </a:p>
          </p:txBody>
        </p:sp>
      </p:grpSp>
      <p:sp>
        <p:nvSpPr>
          <p:cNvPr id="164" name="Google Shape;164;p19"/>
          <p:cNvSpPr/>
          <p:nvPr/>
        </p:nvSpPr>
        <p:spPr>
          <a:xfrm>
            <a:off x="3443171" y="1496017"/>
            <a:ext cx="2050719" cy="2050695"/>
          </a:xfrm>
          <a:custGeom>
            <a:avLst/>
            <a:gdLst/>
            <a:ahLst/>
            <a:cxnLst/>
            <a:rect l="l" t="t" r="r" b="b"/>
            <a:pathLst>
              <a:path w="9514" h="9514" extrusionOk="0">
                <a:moveTo>
                  <a:pt x="4757" y="0"/>
                </a:moveTo>
                <a:cubicBezTo>
                  <a:pt x="2130" y="0"/>
                  <a:pt x="0" y="2130"/>
                  <a:pt x="0" y="4757"/>
                </a:cubicBezTo>
                <a:cubicBezTo>
                  <a:pt x="0" y="7384"/>
                  <a:pt x="2130" y="9514"/>
                  <a:pt x="4757" y="9514"/>
                </a:cubicBezTo>
                <a:cubicBezTo>
                  <a:pt x="7384" y="9514"/>
                  <a:pt x="9514" y="7384"/>
                  <a:pt x="9514" y="4757"/>
                </a:cubicBezTo>
                <a:cubicBezTo>
                  <a:pt x="9514" y="2130"/>
                  <a:pt x="7384" y="0"/>
                  <a:pt x="4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a:off x="3668419" y="1751655"/>
            <a:ext cx="1600225" cy="1795059"/>
          </a:xfrm>
          <a:custGeom>
            <a:avLst/>
            <a:gdLst/>
            <a:ahLst/>
            <a:cxnLst/>
            <a:rect l="l" t="t" r="r" b="b"/>
            <a:pathLst>
              <a:path w="7424" h="8328" extrusionOk="0">
                <a:moveTo>
                  <a:pt x="3907" y="0"/>
                </a:moveTo>
                <a:cubicBezTo>
                  <a:pt x="3660" y="0"/>
                  <a:pt x="3406" y="79"/>
                  <a:pt x="3196" y="229"/>
                </a:cubicBezTo>
                <a:cubicBezTo>
                  <a:pt x="3068" y="340"/>
                  <a:pt x="2941" y="467"/>
                  <a:pt x="2755" y="503"/>
                </a:cubicBezTo>
                <a:cubicBezTo>
                  <a:pt x="2685" y="503"/>
                  <a:pt x="2592" y="485"/>
                  <a:pt x="2500" y="485"/>
                </a:cubicBezTo>
                <a:cubicBezTo>
                  <a:pt x="2492" y="485"/>
                  <a:pt x="2484" y="485"/>
                  <a:pt x="2476" y="485"/>
                </a:cubicBezTo>
                <a:cubicBezTo>
                  <a:pt x="1994" y="485"/>
                  <a:pt x="1618" y="1009"/>
                  <a:pt x="1618" y="1495"/>
                </a:cubicBezTo>
                <a:cubicBezTo>
                  <a:pt x="1600" y="1843"/>
                  <a:pt x="1728" y="2174"/>
                  <a:pt x="1874" y="2487"/>
                </a:cubicBezTo>
                <a:lnTo>
                  <a:pt x="1874" y="2526"/>
                </a:lnTo>
                <a:cubicBezTo>
                  <a:pt x="1809" y="2471"/>
                  <a:pt x="1751" y="2437"/>
                  <a:pt x="1696" y="2437"/>
                </a:cubicBezTo>
                <a:cubicBezTo>
                  <a:pt x="1675" y="2437"/>
                  <a:pt x="1656" y="2442"/>
                  <a:pt x="1636" y="2451"/>
                </a:cubicBezTo>
                <a:cubicBezTo>
                  <a:pt x="1473" y="2504"/>
                  <a:pt x="1433" y="2799"/>
                  <a:pt x="1525" y="3112"/>
                </a:cubicBezTo>
                <a:cubicBezTo>
                  <a:pt x="1636" y="3386"/>
                  <a:pt x="1803" y="3571"/>
                  <a:pt x="1966" y="3571"/>
                </a:cubicBezTo>
                <a:cubicBezTo>
                  <a:pt x="2116" y="4140"/>
                  <a:pt x="2407" y="4598"/>
                  <a:pt x="2795" y="4876"/>
                </a:cubicBezTo>
                <a:lnTo>
                  <a:pt x="2795" y="5189"/>
                </a:lnTo>
                <a:cubicBezTo>
                  <a:pt x="2720" y="5171"/>
                  <a:pt x="2667" y="5132"/>
                  <a:pt x="2610" y="5079"/>
                </a:cubicBezTo>
                <a:cubicBezTo>
                  <a:pt x="2592" y="5206"/>
                  <a:pt x="2575" y="5334"/>
                  <a:pt x="2557" y="5462"/>
                </a:cubicBezTo>
                <a:cubicBezTo>
                  <a:pt x="1490" y="5630"/>
                  <a:pt x="591" y="6031"/>
                  <a:pt x="0" y="6564"/>
                </a:cubicBezTo>
                <a:cubicBezTo>
                  <a:pt x="882" y="7649"/>
                  <a:pt x="2204" y="8328"/>
                  <a:pt x="3712" y="8328"/>
                </a:cubicBezTo>
                <a:cubicBezTo>
                  <a:pt x="5202" y="8328"/>
                  <a:pt x="6542" y="7649"/>
                  <a:pt x="7424" y="6564"/>
                </a:cubicBezTo>
                <a:cubicBezTo>
                  <a:pt x="6833" y="6031"/>
                  <a:pt x="5934" y="5630"/>
                  <a:pt x="4871" y="5462"/>
                </a:cubicBezTo>
                <a:cubicBezTo>
                  <a:pt x="4849" y="5334"/>
                  <a:pt x="4832" y="5206"/>
                  <a:pt x="4814" y="5079"/>
                </a:cubicBezTo>
                <a:cubicBezTo>
                  <a:pt x="4761" y="5132"/>
                  <a:pt x="4686" y="5171"/>
                  <a:pt x="4629" y="5189"/>
                </a:cubicBezTo>
                <a:lnTo>
                  <a:pt x="4629" y="4876"/>
                </a:lnTo>
                <a:cubicBezTo>
                  <a:pt x="5017" y="4598"/>
                  <a:pt x="5312" y="4140"/>
                  <a:pt x="5458" y="3571"/>
                </a:cubicBezTo>
                <a:cubicBezTo>
                  <a:pt x="5603" y="3571"/>
                  <a:pt x="5788" y="3386"/>
                  <a:pt x="5881" y="3112"/>
                </a:cubicBezTo>
                <a:cubicBezTo>
                  <a:pt x="5991" y="2799"/>
                  <a:pt x="5951" y="2504"/>
                  <a:pt x="5788" y="2451"/>
                </a:cubicBezTo>
                <a:cubicBezTo>
                  <a:pt x="5768" y="2442"/>
                  <a:pt x="5747" y="2437"/>
                  <a:pt x="5726" y="2437"/>
                </a:cubicBezTo>
                <a:cubicBezTo>
                  <a:pt x="5666" y="2437"/>
                  <a:pt x="5602" y="2471"/>
                  <a:pt x="5550" y="2526"/>
                </a:cubicBezTo>
                <a:cubicBezTo>
                  <a:pt x="5550" y="2487"/>
                  <a:pt x="5550" y="2434"/>
                  <a:pt x="5533" y="2394"/>
                </a:cubicBezTo>
                <a:cubicBezTo>
                  <a:pt x="5660" y="2231"/>
                  <a:pt x="5771" y="2063"/>
                  <a:pt x="5881" y="1900"/>
                </a:cubicBezTo>
                <a:lnTo>
                  <a:pt x="5696" y="1900"/>
                </a:lnTo>
                <a:cubicBezTo>
                  <a:pt x="5916" y="1843"/>
                  <a:pt x="6101" y="1662"/>
                  <a:pt x="6172" y="1442"/>
                </a:cubicBezTo>
                <a:lnTo>
                  <a:pt x="5881" y="1442"/>
                </a:lnTo>
                <a:cubicBezTo>
                  <a:pt x="6062" y="1367"/>
                  <a:pt x="6212" y="1257"/>
                  <a:pt x="6322" y="1093"/>
                </a:cubicBezTo>
                <a:cubicBezTo>
                  <a:pt x="6194" y="1093"/>
                  <a:pt x="6062" y="1071"/>
                  <a:pt x="5934" y="1071"/>
                </a:cubicBezTo>
                <a:cubicBezTo>
                  <a:pt x="6119" y="1001"/>
                  <a:pt x="6264" y="873"/>
                  <a:pt x="6339" y="723"/>
                </a:cubicBezTo>
                <a:lnTo>
                  <a:pt x="6339" y="723"/>
                </a:lnTo>
                <a:cubicBezTo>
                  <a:pt x="6267" y="752"/>
                  <a:pt x="6188" y="766"/>
                  <a:pt x="6110" y="766"/>
                </a:cubicBezTo>
                <a:cubicBezTo>
                  <a:pt x="6032" y="766"/>
                  <a:pt x="5954" y="752"/>
                  <a:pt x="5881" y="723"/>
                </a:cubicBezTo>
                <a:cubicBezTo>
                  <a:pt x="6044" y="670"/>
                  <a:pt x="6194" y="542"/>
                  <a:pt x="6264" y="393"/>
                </a:cubicBezTo>
                <a:lnTo>
                  <a:pt x="6264" y="393"/>
                </a:lnTo>
                <a:cubicBezTo>
                  <a:pt x="6055" y="513"/>
                  <a:pt x="5806" y="573"/>
                  <a:pt x="5556" y="573"/>
                </a:cubicBezTo>
                <a:cubicBezTo>
                  <a:pt x="5350" y="573"/>
                  <a:pt x="5143" y="532"/>
                  <a:pt x="4960" y="450"/>
                </a:cubicBezTo>
                <a:cubicBezTo>
                  <a:pt x="4739" y="340"/>
                  <a:pt x="4558" y="172"/>
                  <a:pt x="4320" y="80"/>
                </a:cubicBezTo>
                <a:cubicBezTo>
                  <a:pt x="4191" y="26"/>
                  <a:pt x="4050" y="0"/>
                  <a:pt x="3907" y="0"/>
                </a:cubicBezTo>
                <a:close/>
              </a:path>
            </a:pathLst>
          </a:custGeom>
          <a:solidFill>
            <a:srgbClr val="FFFFFF">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9279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Customer Segmentation Results</a:t>
            </a:r>
            <a:endParaRPr dirty="0"/>
          </a:p>
        </p:txBody>
      </p:sp>
      <p:grpSp>
        <p:nvGrpSpPr>
          <p:cNvPr id="140" name="Google Shape;140;p19"/>
          <p:cNvGrpSpPr/>
          <p:nvPr/>
        </p:nvGrpSpPr>
        <p:grpSpPr>
          <a:xfrm>
            <a:off x="472083" y="942443"/>
            <a:ext cx="2415325" cy="847256"/>
            <a:chOff x="568675" y="1380325"/>
            <a:chExt cx="2415325" cy="847256"/>
          </a:xfrm>
        </p:grpSpPr>
        <p:sp>
          <p:nvSpPr>
            <p:cNvPr id="141" name="Google Shape;141;p19"/>
            <p:cNvSpPr txBox="1"/>
            <p:nvPr/>
          </p:nvSpPr>
          <p:spPr>
            <a:xfrm>
              <a:off x="1031600" y="1380325"/>
              <a:ext cx="1952400" cy="4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chemeClr val="dk2"/>
                  </a:solidFill>
                  <a:latin typeface="Fira Sans Extra Condensed Medium"/>
                  <a:ea typeface="Fira Sans Extra Condensed Medium"/>
                  <a:cs typeface="Fira Sans Extra Condensed Medium"/>
                  <a:sym typeface="Fira Sans Extra Condensed Medium"/>
                </a:rPr>
                <a:t>Family Savers</a:t>
              </a:r>
            </a:p>
          </p:txBody>
        </p:sp>
        <p:sp>
          <p:nvSpPr>
            <p:cNvPr id="142" name="Google Shape;142;p19"/>
            <p:cNvSpPr txBox="1"/>
            <p:nvPr/>
          </p:nvSpPr>
          <p:spPr>
            <a:xfrm>
              <a:off x="1031600" y="1692681"/>
              <a:ext cx="1952400" cy="5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Roboto"/>
                  <a:ea typeface="Roboto"/>
                  <a:cs typeface="Roboto"/>
                  <a:sym typeface="Roboto"/>
                </a:rPr>
                <a:t>Low income families with moderate education levels who prioritize saving money for their children.</a:t>
              </a:r>
            </a:p>
          </p:txBody>
        </p:sp>
        <p:sp>
          <p:nvSpPr>
            <p:cNvPr id="143" name="Google Shape;143;p19"/>
            <p:cNvSpPr/>
            <p:nvPr/>
          </p:nvSpPr>
          <p:spPr>
            <a:xfrm>
              <a:off x="568675" y="1576388"/>
              <a:ext cx="408300" cy="408300"/>
            </a:xfrm>
            <a:prstGeom prst="ellipse">
              <a:avLst/>
            </a:prstGeom>
            <a:solidFill>
              <a:schemeClr val="dk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01</a:t>
              </a:r>
              <a:endParaRPr>
                <a:solidFill>
                  <a:srgbClr val="FFFFFF"/>
                </a:solidFill>
              </a:endParaRPr>
            </a:p>
          </p:txBody>
        </p:sp>
      </p:grpSp>
      <p:grpSp>
        <p:nvGrpSpPr>
          <p:cNvPr id="144" name="Google Shape;144;p19"/>
          <p:cNvGrpSpPr/>
          <p:nvPr/>
        </p:nvGrpSpPr>
        <p:grpSpPr>
          <a:xfrm>
            <a:off x="472083" y="2120485"/>
            <a:ext cx="2415325" cy="847256"/>
            <a:chOff x="568675" y="2558367"/>
            <a:chExt cx="2415325" cy="847256"/>
          </a:xfrm>
        </p:grpSpPr>
        <p:sp>
          <p:nvSpPr>
            <p:cNvPr id="145" name="Google Shape;145;p19"/>
            <p:cNvSpPr txBox="1"/>
            <p:nvPr/>
          </p:nvSpPr>
          <p:spPr>
            <a:xfrm>
              <a:off x="1031600" y="2558367"/>
              <a:ext cx="1952400" cy="4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chemeClr val="lt2"/>
                  </a:solidFill>
                  <a:latin typeface="Fira Sans Extra Condensed Medium"/>
                  <a:ea typeface="Fira Sans Extra Condensed Medium"/>
                  <a:cs typeface="Fira Sans Extra Condensed Medium"/>
                  <a:sym typeface="Fira Sans Extra Condensed Medium"/>
                </a:rPr>
                <a:t>Elite Shoppers</a:t>
              </a:r>
              <a:endParaRPr sz="1700" dirty="0">
                <a:solidFill>
                  <a:schemeClr val="lt2"/>
                </a:solidFill>
                <a:latin typeface="Fira Sans Extra Condensed Medium"/>
                <a:ea typeface="Fira Sans Extra Condensed Medium"/>
                <a:cs typeface="Fira Sans Extra Condensed Medium"/>
                <a:sym typeface="Fira Sans Extra Condensed Medium"/>
              </a:endParaRPr>
            </a:p>
          </p:txBody>
        </p:sp>
        <p:sp>
          <p:nvSpPr>
            <p:cNvPr id="146" name="Google Shape;146;p19"/>
            <p:cNvSpPr txBox="1"/>
            <p:nvPr/>
          </p:nvSpPr>
          <p:spPr>
            <a:xfrm>
              <a:off x="1031600" y="2870723"/>
              <a:ext cx="1952400" cy="5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Roboto"/>
                  <a:ea typeface="Roboto"/>
                  <a:cs typeface="Roboto"/>
                  <a:sym typeface="Roboto"/>
                </a:rPr>
                <a:t>High-income individuals with high levels of education who respond to campaigns and make large purchases &amp; shopping both online and from catalogs.</a:t>
              </a:r>
              <a:endParaRPr sz="1000" dirty="0">
                <a:latin typeface="Roboto"/>
                <a:ea typeface="Roboto"/>
                <a:cs typeface="Roboto"/>
                <a:sym typeface="Roboto"/>
              </a:endParaRPr>
            </a:p>
          </p:txBody>
        </p:sp>
        <p:sp>
          <p:nvSpPr>
            <p:cNvPr id="147" name="Google Shape;147;p19"/>
            <p:cNvSpPr/>
            <p:nvPr/>
          </p:nvSpPr>
          <p:spPr>
            <a:xfrm>
              <a:off x="568675" y="2755094"/>
              <a:ext cx="408300" cy="408300"/>
            </a:xfrm>
            <a:prstGeom prst="ellipse">
              <a:avLst/>
            </a:prstGeom>
            <a:solidFill>
              <a:schemeClr val="lt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02</a:t>
              </a:r>
              <a:endParaRPr>
                <a:solidFill>
                  <a:srgbClr val="FFFFFF"/>
                </a:solidFill>
              </a:endParaRPr>
            </a:p>
          </p:txBody>
        </p:sp>
      </p:grpSp>
      <p:grpSp>
        <p:nvGrpSpPr>
          <p:cNvPr id="148" name="Google Shape;148;p19"/>
          <p:cNvGrpSpPr/>
          <p:nvPr/>
        </p:nvGrpSpPr>
        <p:grpSpPr>
          <a:xfrm>
            <a:off x="472078" y="3480590"/>
            <a:ext cx="2415325" cy="847256"/>
            <a:chOff x="568675" y="3736423"/>
            <a:chExt cx="2415325" cy="847256"/>
          </a:xfrm>
        </p:grpSpPr>
        <p:sp>
          <p:nvSpPr>
            <p:cNvPr id="149" name="Google Shape;149;p19"/>
            <p:cNvSpPr txBox="1"/>
            <p:nvPr/>
          </p:nvSpPr>
          <p:spPr>
            <a:xfrm>
              <a:off x="1031600" y="3736423"/>
              <a:ext cx="1952400" cy="4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chemeClr val="accent1"/>
                  </a:solidFill>
                  <a:latin typeface="Fira Sans Extra Condensed Medium"/>
                  <a:ea typeface="Fira Sans Extra Condensed Medium"/>
                  <a:cs typeface="Fira Sans Extra Condensed Medium"/>
                  <a:sym typeface="Fira Sans Extra Condensed Medium"/>
                </a:rPr>
                <a:t>Bargain Hunters</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150" name="Google Shape;150;p19"/>
            <p:cNvSpPr txBox="1"/>
            <p:nvPr/>
          </p:nvSpPr>
          <p:spPr>
            <a:xfrm>
              <a:off x="1031600" y="4048779"/>
              <a:ext cx="1952400" cy="5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Roboto"/>
                  <a:ea typeface="Roboto"/>
                  <a:cs typeface="Roboto"/>
                  <a:sym typeface="Roboto"/>
                </a:rPr>
                <a:t>Moderate-income individuals with high education levels who are actively looking for deals &amp; shopping online.</a:t>
              </a:r>
              <a:endParaRPr sz="1000" dirty="0">
                <a:latin typeface="Roboto"/>
                <a:ea typeface="Roboto"/>
                <a:cs typeface="Roboto"/>
                <a:sym typeface="Roboto"/>
              </a:endParaRPr>
            </a:p>
          </p:txBody>
        </p:sp>
        <p:sp>
          <p:nvSpPr>
            <p:cNvPr id="151" name="Google Shape;151;p19"/>
            <p:cNvSpPr/>
            <p:nvPr/>
          </p:nvSpPr>
          <p:spPr>
            <a:xfrm>
              <a:off x="568675" y="3933800"/>
              <a:ext cx="408300" cy="4083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03</a:t>
              </a:r>
              <a:endParaRPr>
                <a:solidFill>
                  <a:srgbClr val="FFFFFF"/>
                </a:solidFill>
              </a:endParaRPr>
            </a:p>
          </p:txBody>
        </p:sp>
      </p:grpSp>
      <p:sp>
        <p:nvSpPr>
          <p:cNvPr id="164" name="Google Shape;164;p19"/>
          <p:cNvSpPr/>
          <p:nvPr/>
        </p:nvSpPr>
        <p:spPr>
          <a:xfrm>
            <a:off x="3443171" y="1496017"/>
            <a:ext cx="2050719" cy="2050695"/>
          </a:xfrm>
          <a:custGeom>
            <a:avLst/>
            <a:gdLst/>
            <a:ahLst/>
            <a:cxnLst/>
            <a:rect l="l" t="t" r="r" b="b"/>
            <a:pathLst>
              <a:path w="9514" h="9514" extrusionOk="0">
                <a:moveTo>
                  <a:pt x="4757" y="0"/>
                </a:moveTo>
                <a:cubicBezTo>
                  <a:pt x="2130" y="0"/>
                  <a:pt x="0" y="2130"/>
                  <a:pt x="0" y="4757"/>
                </a:cubicBezTo>
                <a:cubicBezTo>
                  <a:pt x="0" y="7384"/>
                  <a:pt x="2130" y="9514"/>
                  <a:pt x="4757" y="9514"/>
                </a:cubicBezTo>
                <a:cubicBezTo>
                  <a:pt x="7384" y="9514"/>
                  <a:pt x="9514" y="7384"/>
                  <a:pt x="9514" y="4757"/>
                </a:cubicBezTo>
                <a:cubicBezTo>
                  <a:pt x="9514" y="2130"/>
                  <a:pt x="7384" y="0"/>
                  <a:pt x="4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a:off x="3668419" y="1751655"/>
            <a:ext cx="1600225" cy="1795059"/>
          </a:xfrm>
          <a:custGeom>
            <a:avLst/>
            <a:gdLst/>
            <a:ahLst/>
            <a:cxnLst/>
            <a:rect l="l" t="t" r="r" b="b"/>
            <a:pathLst>
              <a:path w="7424" h="8328" extrusionOk="0">
                <a:moveTo>
                  <a:pt x="3907" y="0"/>
                </a:moveTo>
                <a:cubicBezTo>
                  <a:pt x="3660" y="0"/>
                  <a:pt x="3406" y="79"/>
                  <a:pt x="3196" y="229"/>
                </a:cubicBezTo>
                <a:cubicBezTo>
                  <a:pt x="3068" y="340"/>
                  <a:pt x="2941" y="467"/>
                  <a:pt x="2755" y="503"/>
                </a:cubicBezTo>
                <a:cubicBezTo>
                  <a:pt x="2685" y="503"/>
                  <a:pt x="2592" y="485"/>
                  <a:pt x="2500" y="485"/>
                </a:cubicBezTo>
                <a:cubicBezTo>
                  <a:pt x="2492" y="485"/>
                  <a:pt x="2484" y="485"/>
                  <a:pt x="2476" y="485"/>
                </a:cubicBezTo>
                <a:cubicBezTo>
                  <a:pt x="1994" y="485"/>
                  <a:pt x="1618" y="1009"/>
                  <a:pt x="1618" y="1495"/>
                </a:cubicBezTo>
                <a:cubicBezTo>
                  <a:pt x="1600" y="1843"/>
                  <a:pt x="1728" y="2174"/>
                  <a:pt x="1874" y="2487"/>
                </a:cubicBezTo>
                <a:lnTo>
                  <a:pt x="1874" y="2526"/>
                </a:lnTo>
                <a:cubicBezTo>
                  <a:pt x="1809" y="2471"/>
                  <a:pt x="1751" y="2437"/>
                  <a:pt x="1696" y="2437"/>
                </a:cubicBezTo>
                <a:cubicBezTo>
                  <a:pt x="1675" y="2437"/>
                  <a:pt x="1656" y="2442"/>
                  <a:pt x="1636" y="2451"/>
                </a:cubicBezTo>
                <a:cubicBezTo>
                  <a:pt x="1473" y="2504"/>
                  <a:pt x="1433" y="2799"/>
                  <a:pt x="1525" y="3112"/>
                </a:cubicBezTo>
                <a:cubicBezTo>
                  <a:pt x="1636" y="3386"/>
                  <a:pt x="1803" y="3571"/>
                  <a:pt x="1966" y="3571"/>
                </a:cubicBezTo>
                <a:cubicBezTo>
                  <a:pt x="2116" y="4140"/>
                  <a:pt x="2407" y="4598"/>
                  <a:pt x="2795" y="4876"/>
                </a:cubicBezTo>
                <a:lnTo>
                  <a:pt x="2795" y="5189"/>
                </a:lnTo>
                <a:cubicBezTo>
                  <a:pt x="2720" y="5171"/>
                  <a:pt x="2667" y="5132"/>
                  <a:pt x="2610" y="5079"/>
                </a:cubicBezTo>
                <a:cubicBezTo>
                  <a:pt x="2592" y="5206"/>
                  <a:pt x="2575" y="5334"/>
                  <a:pt x="2557" y="5462"/>
                </a:cubicBezTo>
                <a:cubicBezTo>
                  <a:pt x="1490" y="5630"/>
                  <a:pt x="591" y="6031"/>
                  <a:pt x="0" y="6564"/>
                </a:cubicBezTo>
                <a:cubicBezTo>
                  <a:pt x="882" y="7649"/>
                  <a:pt x="2204" y="8328"/>
                  <a:pt x="3712" y="8328"/>
                </a:cubicBezTo>
                <a:cubicBezTo>
                  <a:pt x="5202" y="8328"/>
                  <a:pt x="6542" y="7649"/>
                  <a:pt x="7424" y="6564"/>
                </a:cubicBezTo>
                <a:cubicBezTo>
                  <a:pt x="6833" y="6031"/>
                  <a:pt x="5934" y="5630"/>
                  <a:pt x="4871" y="5462"/>
                </a:cubicBezTo>
                <a:cubicBezTo>
                  <a:pt x="4849" y="5334"/>
                  <a:pt x="4832" y="5206"/>
                  <a:pt x="4814" y="5079"/>
                </a:cubicBezTo>
                <a:cubicBezTo>
                  <a:pt x="4761" y="5132"/>
                  <a:pt x="4686" y="5171"/>
                  <a:pt x="4629" y="5189"/>
                </a:cubicBezTo>
                <a:lnTo>
                  <a:pt x="4629" y="4876"/>
                </a:lnTo>
                <a:cubicBezTo>
                  <a:pt x="5017" y="4598"/>
                  <a:pt x="5312" y="4140"/>
                  <a:pt x="5458" y="3571"/>
                </a:cubicBezTo>
                <a:cubicBezTo>
                  <a:pt x="5603" y="3571"/>
                  <a:pt x="5788" y="3386"/>
                  <a:pt x="5881" y="3112"/>
                </a:cubicBezTo>
                <a:cubicBezTo>
                  <a:pt x="5991" y="2799"/>
                  <a:pt x="5951" y="2504"/>
                  <a:pt x="5788" y="2451"/>
                </a:cubicBezTo>
                <a:cubicBezTo>
                  <a:pt x="5768" y="2442"/>
                  <a:pt x="5747" y="2437"/>
                  <a:pt x="5726" y="2437"/>
                </a:cubicBezTo>
                <a:cubicBezTo>
                  <a:pt x="5666" y="2437"/>
                  <a:pt x="5602" y="2471"/>
                  <a:pt x="5550" y="2526"/>
                </a:cubicBezTo>
                <a:cubicBezTo>
                  <a:pt x="5550" y="2487"/>
                  <a:pt x="5550" y="2434"/>
                  <a:pt x="5533" y="2394"/>
                </a:cubicBezTo>
                <a:cubicBezTo>
                  <a:pt x="5660" y="2231"/>
                  <a:pt x="5771" y="2063"/>
                  <a:pt x="5881" y="1900"/>
                </a:cubicBezTo>
                <a:lnTo>
                  <a:pt x="5696" y="1900"/>
                </a:lnTo>
                <a:cubicBezTo>
                  <a:pt x="5916" y="1843"/>
                  <a:pt x="6101" y="1662"/>
                  <a:pt x="6172" y="1442"/>
                </a:cubicBezTo>
                <a:lnTo>
                  <a:pt x="5881" y="1442"/>
                </a:lnTo>
                <a:cubicBezTo>
                  <a:pt x="6062" y="1367"/>
                  <a:pt x="6212" y="1257"/>
                  <a:pt x="6322" y="1093"/>
                </a:cubicBezTo>
                <a:cubicBezTo>
                  <a:pt x="6194" y="1093"/>
                  <a:pt x="6062" y="1071"/>
                  <a:pt x="5934" y="1071"/>
                </a:cubicBezTo>
                <a:cubicBezTo>
                  <a:pt x="6119" y="1001"/>
                  <a:pt x="6264" y="873"/>
                  <a:pt x="6339" y="723"/>
                </a:cubicBezTo>
                <a:lnTo>
                  <a:pt x="6339" y="723"/>
                </a:lnTo>
                <a:cubicBezTo>
                  <a:pt x="6267" y="752"/>
                  <a:pt x="6188" y="766"/>
                  <a:pt x="6110" y="766"/>
                </a:cubicBezTo>
                <a:cubicBezTo>
                  <a:pt x="6032" y="766"/>
                  <a:pt x="5954" y="752"/>
                  <a:pt x="5881" y="723"/>
                </a:cubicBezTo>
                <a:cubicBezTo>
                  <a:pt x="6044" y="670"/>
                  <a:pt x="6194" y="542"/>
                  <a:pt x="6264" y="393"/>
                </a:cubicBezTo>
                <a:lnTo>
                  <a:pt x="6264" y="393"/>
                </a:lnTo>
                <a:cubicBezTo>
                  <a:pt x="6055" y="513"/>
                  <a:pt x="5806" y="573"/>
                  <a:pt x="5556" y="573"/>
                </a:cubicBezTo>
                <a:cubicBezTo>
                  <a:pt x="5350" y="573"/>
                  <a:pt x="5143" y="532"/>
                  <a:pt x="4960" y="450"/>
                </a:cubicBezTo>
                <a:cubicBezTo>
                  <a:pt x="4739" y="340"/>
                  <a:pt x="4558" y="172"/>
                  <a:pt x="4320" y="80"/>
                </a:cubicBezTo>
                <a:cubicBezTo>
                  <a:pt x="4191" y="26"/>
                  <a:pt x="4050" y="0"/>
                  <a:pt x="3907" y="0"/>
                </a:cubicBezTo>
                <a:close/>
              </a:path>
            </a:pathLst>
          </a:custGeom>
          <a:solidFill>
            <a:srgbClr val="FFFFFF">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8141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Customer Segmentation Results</a:t>
            </a:r>
            <a:endParaRPr dirty="0"/>
          </a:p>
        </p:txBody>
      </p:sp>
      <p:grpSp>
        <p:nvGrpSpPr>
          <p:cNvPr id="140" name="Google Shape;140;p19"/>
          <p:cNvGrpSpPr/>
          <p:nvPr/>
        </p:nvGrpSpPr>
        <p:grpSpPr>
          <a:xfrm>
            <a:off x="472083" y="942443"/>
            <a:ext cx="2415325" cy="847256"/>
            <a:chOff x="568675" y="1380325"/>
            <a:chExt cx="2415325" cy="847256"/>
          </a:xfrm>
        </p:grpSpPr>
        <p:sp>
          <p:nvSpPr>
            <p:cNvPr id="141" name="Google Shape;141;p19"/>
            <p:cNvSpPr txBox="1"/>
            <p:nvPr/>
          </p:nvSpPr>
          <p:spPr>
            <a:xfrm>
              <a:off x="1031600" y="1380325"/>
              <a:ext cx="1952400" cy="4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chemeClr val="dk2"/>
                  </a:solidFill>
                  <a:latin typeface="Fira Sans Extra Condensed Medium"/>
                  <a:ea typeface="Fira Sans Extra Condensed Medium"/>
                  <a:cs typeface="Fira Sans Extra Condensed Medium"/>
                  <a:sym typeface="Fira Sans Extra Condensed Medium"/>
                </a:rPr>
                <a:t>Family Savers</a:t>
              </a:r>
            </a:p>
          </p:txBody>
        </p:sp>
        <p:sp>
          <p:nvSpPr>
            <p:cNvPr id="142" name="Google Shape;142;p19"/>
            <p:cNvSpPr txBox="1"/>
            <p:nvPr/>
          </p:nvSpPr>
          <p:spPr>
            <a:xfrm>
              <a:off x="1031600" y="1692681"/>
              <a:ext cx="1952400" cy="5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Roboto"/>
                  <a:ea typeface="Roboto"/>
                  <a:cs typeface="Roboto"/>
                  <a:sym typeface="Roboto"/>
                </a:rPr>
                <a:t>Low income families with moderate education levels who prioritize saving money for their children.</a:t>
              </a:r>
            </a:p>
          </p:txBody>
        </p:sp>
        <p:sp>
          <p:nvSpPr>
            <p:cNvPr id="143" name="Google Shape;143;p19"/>
            <p:cNvSpPr/>
            <p:nvPr/>
          </p:nvSpPr>
          <p:spPr>
            <a:xfrm>
              <a:off x="568675" y="1576388"/>
              <a:ext cx="408300" cy="408300"/>
            </a:xfrm>
            <a:prstGeom prst="ellipse">
              <a:avLst/>
            </a:prstGeom>
            <a:solidFill>
              <a:schemeClr val="dk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01</a:t>
              </a:r>
              <a:endParaRPr>
                <a:solidFill>
                  <a:srgbClr val="FFFFFF"/>
                </a:solidFill>
              </a:endParaRPr>
            </a:p>
          </p:txBody>
        </p:sp>
      </p:grpSp>
      <p:grpSp>
        <p:nvGrpSpPr>
          <p:cNvPr id="144" name="Google Shape;144;p19"/>
          <p:cNvGrpSpPr/>
          <p:nvPr/>
        </p:nvGrpSpPr>
        <p:grpSpPr>
          <a:xfrm>
            <a:off x="472083" y="2120485"/>
            <a:ext cx="2415325" cy="847256"/>
            <a:chOff x="568675" y="2558367"/>
            <a:chExt cx="2415325" cy="847256"/>
          </a:xfrm>
        </p:grpSpPr>
        <p:sp>
          <p:nvSpPr>
            <p:cNvPr id="145" name="Google Shape;145;p19"/>
            <p:cNvSpPr txBox="1"/>
            <p:nvPr/>
          </p:nvSpPr>
          <p:spPr>
            <a:xfrm>
              <a:off x="1031600" y="2558367"/>
              <a:ext cx="1952400" cy="4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chemeClr val="lt2"/>
                  </a:solidFill>
                  <a:latin typeface="Fira Sans Extra Condensed Medium"/>
                  <a:ea typeface="Fira Sans Extra Condensed Medium"/>
                  <a:cs typeface="Fira Sans Extra Condensed Medium"/>
                  <a:sym typeface="Fira Sans Extra Condensed Medium"/>
                </a:rPr>
                <a:t>Elite Shoppers</a:t>
              </a:r>
              <a:endParaRPr sz="1700" dirty="0">
                <a:solidFill>
                  <a:schemeClr val="lt2"/>
                </a:solidFill>
                <a:latin typeface="Fira Sans Extra Condensed Medium"/>
                <a:ea typeface="Fira Sans Extra Condensed Medium"/>
                <a:cs typeface="Fira Sans Extra Condensed Medium"/>
                <a:sym typeface="Fira Sans Extra Condensed Medium"/>
              </a:endParaRPr>
            </a:p>
          </p:txBody>
        </p:sp>
        <p:sp>
          <p:nvSpPr>
            <p:cNvPr id="146" name="Google Shape;146;p19"/>
            <p:cNvSpPr txBox="1"/>
            <p:nvPr/>
          </p:nvSpPr>
          <p:spPr>
            <a:xfrm>
              <a:off x="1031600" y="2870723"/>
              <a:ext cx="1952400" cy="5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Roboto"/>
                  <a:ea typeface="Roboto"/>
                  <a:cs typeface="Roboto"/>
                  <a:sym typeface="Roboto"/>
                </a:rPr>
                <a:t>High-income individuals with high levels of education who respond to campaigns and make large purchases &amp; shopping both online and from catalogs.</a:t>
              </a:r>
              <a:endParaRPr sz="1000" dirty="0">
                <a:latin typeface="Roboto"/>
                <a:ea typeface="Roboto"/>
                <a:cs typeface="Roboto"/>
                <a:sym typeface="Roboto"/>
              </a:endParaRPr>
            </a:p>
          </p:txBody>
        </p:sp>
        <p:sp>
          <p:nvSpPr>
            <p:cNvPr id="147" name="Google Shape;147;p19"/>
            <p:cNvSpPr/>
            <p:nvPr/>
          </p:nvSpPr>
          <p:spPr>
            <a:xfrm>
              <a:off x="568675" y="2755094"/>
              <a:ext cx="408300" cy="408300"/>
            </a:xfrm>
            <a:prstGeom prst="ellipse">
              <a:avLst/>
            </a:prstGeom>
            <a:solidFill>
              <a:schemeClr val="lt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02</a:t>
              </a:r>
              <a:endParaRPr>
                <a:solidFill>
                  <a:srgbClr val="FFFFFF"/>
                </a:solidFill>
              </a:endParaRPr>
            </a:p>
          </p:txBody>
        </p:sp>
      </p:grpSp>
      <p:grpSp>
        <p:nvGrpSpPr>
          <p:cNvPr id="148" name="Google Shape;148;p19"/>
          <p:cNvGrpSpPr/>
          <p:nvPr/>
        </p:nvGrpSpPr>
        <p:grpSpPr>
          <a:xfrm>
            <a:off x="472078" y="3480590"/>
            <a:ext cx="2415325" cy="847256"/>
            <a:chOff x="568675" y="3736423"/>
            <a:chExt cx="2415325" cy="847256"/>
          </a:xfrm>
        </p:grpSpPr>
        <p:sp>
          <p:nvSpPr>
            <p:cNvPr id="149" name="Google Shape;149;p19"/>
            <p:cNvSpPr txBox="1"/>
            <p:nvPr/>
          </p:nvSpPr>
          <p:spPr>
            <a:xfrm>
              <a:off x="1031600" y="3736423"/>
              <a:ext cx="1952400" cy="4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chemeClr val="accent1"/>
                  </a:solidFill>
                  <a:latin typeface="Fira Sans Extra Condensed Medium"/>
                  <a:ea typeface="Fira Sans Extra Condensed Medium"/>
                  <a:cs typeface="Fira Sans Extra Condensed Medium"/>
                  <a:sym typeface="Fira Sans Extra Condensed Medium"/>
                </a:rPr>
                <a:t>Bargain Hunters</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150" name="Google Shape;150;p19"/>
            <p:cNvSpPr txBox="1"/>
            <p:nvPr/>
          </p:nvSpPr>
          <p:spPr>
            <a:xfrm>
              <a:off x="1031600" y="4048779"/>
              <a:ext cx="1952400" cy="5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Roboto"/>
                  <a:ea typeface="Roboto"/>
                  <a:cs typeface="Roboto"/>
                  <a:sym typeface="Roboto"/>
                </a:rPr>
                <a:t>Moderate-income individuals with high education levels who are actively looking for deals &amp; shopping online.</a:t>
              </a:r>
              <a:endParaRPr sz="1000" dirty="0">
                <a:latin typeface="Roboto"/>
                <a:ea typeface="Roboto"/>
                <a:cs typeface="Roboto"/>
                <a:sym typeface="Roboto"/>
              </a:endParaRPr>
            </a:p>
          </p:txBody>
        </p:sp>
        <p:sp>
          <p:nvSpPr>
            <p:cNvPr id="151" name="Google Shape;151;p19"/>
            <p:cNvSpPr/>
            <p:nvPr/>
          </p:nvSpPr>
          <p:spPr>
            <a:xfrm>
              <a:off x="568675" y="3933800"/>
              <a:ext cx="408300" cy="4083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03</a:t>
              </a:r>
              <a:endParaRPr>
                <a:solidFill>
                  <a:srgbClr val="FFFFFF"/>
                </a:solidFill>
              </a:endParaRPr>
            </a:p>
          </p:txBody>
        </p:sp>
      </p:grpSp>
      <p:grpSp>
        <p:nvGrpSpPr>
          <p:cNvPr id="152" name="Google Shape;152;p19"/>
          <p:cNvGrpSpPr/>
          <p:nvPr/>
        </p:nvGrpSpPr>
        <p:grpSpPr>
          <a:xfrm>
            <a:off x="6049658" y="942443"/>
            <a:ext cx="2429075" cy="847256"/>
            <a:chOff x="6146250" y="1380325"/>
            <a:chExt cx="2429075" cy="847256"/>
          </a:xfrm>
        </p:grpSpPr>
        <p:sp>
          <p:nvSpPr>
            <p:cNvPr id="153" name="Google Shape;153;p19"/>
            <p:cNvSpPr txBox="1"/>
            <p:nvPr/>
          </p:nvSpPr>
          <p:spPr>
            <a:xfrm>
              <a:off x="6146250" y="1692681"/>
              <a:ext cx="1952400" cy="534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dirty="0">
                  <a:latin typeface="Roboto"/>
                  <a:ea typeface="Roboto"/>
                  <a:cs typeface="Roboto"/>
                  <a:sym typeface="Roboto"/>
                </a:rPr>
                <a:t>Low-income families with low education levels who have complaints, possibly related to financial difficulties.</a:t>
              </a:r>
              <a:endParaRPr sz="1000" dirty="0">
                <a:latin typeface="Roboto"/>
                <a:ea typeface="Roboto"/>
                <a:cs typeface="Roboto"/>
                <a:sym typeface="Roboto"/>
              </a:endParaRPr>
            </a:p>
          </p:txBody>
        </p:sp>
        <p:sp>
          <p:nvSpPr>
            <p:cNvPr id="154" name="Google Shape;154;p19"/>
            <p:cNvSpPr txBox="1"/>
            <p:nvPr/>
          </p:nvSpPr>
          <p:spPr>
            <a:xfrm>
              <a:off x="6146250" y="1380325"/>
              <a:ext cx="1952400" cy="429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700" dirty="0">
                  <a:solidFill>
                    <a:schemeClr val="accent2"/>
                  </a:solidFill>
                  <a:latin typeface="Fira Sans Extra Condensed Medium"/>
                  <a:ea typeface="Fira Sans Extra Condensed Medium"/>
                  <a:cs typeface="Fira Sans Extra Condensed Medium"/>
                  <a:sym typeface="Fira Sans Extra Condensed Medium"/>
                </a:rPr>
                <a:t>Struggling Families</a:t>
              </a:r>
              <a:endParaRPr sz="17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155" name="Google Shape;155;p19"/>
            <p:cNvSpPr/>
            <p:nvPr/>
          </p:nvSpPr>
          <p:spPr>
            <a:xfrm>
              <a:off x="8167025" y="1576388"/>
              <a:ext cx="408300" cy="408300"/>
            </a:xfrm>
            <a:prstGeom prst="ellipse">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04</a:t>
              </a:r>
              <a:endParaRPr>
                <a:solidFill>
                  <a:srgbClr val="FFFFFF"/>
                </a:solidFill>
              </a:endParaRPr>
            </a:p>
          </p:txBody>
        </p:sp>
      </p:grpSp>
      <p:sp>
        <p:nvSpPr>
          <p:cNvPr id="164" name="Google Shape;164;p19"/>
          <p:cNvSpPr/>
          <p:nvPr/>
        </p:nvSpPr>
        <p:spPr>
          <a:xfrm>
            <a:off x="3443171" y="1496017"/>
            <a:ext cx="2050719" cy="2050695"/>
          </a:xfrm>
          <a:custGeom>
            <a:avLst/>
            <a:gdLst/>
            <a:ahLst/>
            <a:cxnLst/>
            <a:rect l="l" t="t" r="r" b="b"/>
            <a:pathLst>
              <a:path w="9514" h="9514" extrusionOk="0">
                <a:moveTo>
                  <a:pt x="4757" y="0"/>
                </a:moveTo>
                <a:cubicBezTo>
                  <a:pt x="2130" y="0"/>
                  <a:pt x="0" y="2130"/>
                  <a:pt x="0" y="4757"/>
                </a:cubicBezTo>
                <a:cubicBezTo>
                  <a:pt x="0" y="7384"/>
                  <a:pt x="2130" y="9514"/>
                  <a:pt x="4757" y="9514"/>
                </a:cubicBezTo>
                <a:cubicBezTo>
                  <a:pt x="7384" y="9514"/>
                  <a:pt x="9514" y="7384"/>
                  <a:pt x="9514" y="4757"/>
                </a:cubicBezTo>
                <a:cubicBezTo>
                  <a:pt x="9514" y="2130"/>
                  <a:pt x="7384" y="0"/>
                  <a:pt x="4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a:off x="3668419" y="1751655"/>
            <a:ext cx="1600225" cy="1795059"/>
          </a:xfrm>
          <a:custGeom>
            <a:avLst/>
            <a:gdLst/>
            <a:ahLst/>
            <a:cxnLst/>
            <a:rect l="l" t="t" r="r" b="b"/>
            <a:pathLst>
              <a:path w="7424" h="8328" extrusionOk="0">
                <a:moveTo>
                  <a:pt x="3907" y="0"/>
                </a:moveTo>
                <a:cubicBezTo>
                  <a:pt x="3660" y="0"/>
                  <a:pt x="3406" y="79"/>
                  <a:pt x="3196" y="229"/>
                </a:cubicBezTo>
                <a:cubicBezTo>
                  <a:pt x="3068" y="340"/>
                  <a:pt x="2941" y="467"/>
                  <a:pt x="2755" y="503"/>
                </a:cubicBezTo>
                <a:cubicBezTo>
                  <a:pt x="2685" y="503"/>
                  <a:pt x="2592" y="485"/>
                  <a:pt x="2500" y="485"/>
                </a:cubicBezTo>
                <a:cubicBezTo>
                  <a:pt x="2492" y="485"/>
                  <a:pt x="2484" y="485"/>
                  <a:pt x="2476" y="485"/>
                </a:cubicBezTo>
                <a:cubicBezTo>
                  <a:pt x="1994" y="485"/>
                  <a:pt x="1618" y="1009"/>
                  <a:pt x="1618" y="1495"/>
                </a:cubicBezTo>
                <a:cubicBezTo>
                  <a:pt x="1600" y="1843"/>
                  <a:pt x="1728" y="2174"/>
                  <a:pt x="1874" y="2487"/>
                </a:cubicBezTo>
                <a:lnTo>
                  <a:pt x="1874" y="2526"/>
                </a:lnTo>
                <a:cubicBezTo>
                  <a:pt x="1809" y="2471"/>
                  <a:pt x="1751" y="2437"/>
                  <a:pt x="1696" y="2437"/>
                </a:cubicBezTo>
                <a:cubicBezTo>
                  <a:pt x="1675" y="2437"/>
                  <a:pt x="1656" y="2442"/>
                  <a:pt x="1636" y="2451"/>
                </a:cubicBezTo>
                <a:cubicBezTo>
                  <a:pt x="1473" y="2504"/>
                  <a:pt x="1433" y="2799"/>
                  <a:pt x="1525" y="3112"/>
                </a:cubicBezTo>
                <a:cubicBezTo>
                  <a:pt x="1636" y="3386"/>
                  <a:pt x="1803" y="3571"/>
                  <a:pt x="1966" y="3571"/>
                </a:cubicBezTo>
                <a:cubicBezTo>
                  <a:pt x="2116" y="4140"/>
                  <a:pt x="2407" y="4598"/>
                  <a:pt x="2795" y="4876"/>
                </a:cubicBezTo>
                <a:lnTo>
                  <a:pt x="2795" y="5189"/>
                </a:lnTo>
                <a:cubicBezTo>
                  <a:pt x="2720" y="5171"/>
                  <a:pt x="2667" y="5132"/>
                  <a:pt x="2610" y="5079"/>
                </a:cubicBezTo>
                <a:cubicBezTo>
                  <a:pt x="2592" y="5206"/>
                  <a:pt x="2575" y="5334"/>
                  <a:pt x="2557" y="5462"/>
                </a:cubicBezTo>
                <a:cubicBezTo>
                  <a:pt x="1490" y="5630"/>
                  <a:pt x="591" y="6031"/>
                  <a:pt x="0" y="6564"/>
                </a:cubicBezTo>
                <a:cubicBezTo>
                  <a:pt x="882" y="7649"/>
                  <a:pt x="2204" y="8328"/>
                  <a:pt x="3712" y="8328"/>
                </a:cubicBezTo>
                <a:cubicBezTo>
                  <a:pt x="5202" y="8328"/>
                  <a:pt x="6542" y="7649"/>
                  <a:pt x="7424" y="6564"/>
                </a:cubicBezTo>
                <a:cubicBezTo>
                  <a:pt x="6833" y="6031"/>
                  <a:pt x="5934" y="5630"/>
                  <a:pt x="4871" y="5462"/>
                </a:cubicBezTo>
                <a:cubicBezTo>
                  <a:pt x="4849" y="5334"/>
                  <a:pt x="4832" y="5206"/>
                  <a:pt x="4814" y="5079"/>
                </a:cubicBezTo>
                <a:cubicBezTo>
                  <a:pt x="4761" y="5132"/>
                  <a:pt x="4686" y="5171"/>
                  <a:pt x="4629" y="5189"/>
                </a:cubicBezTo>
                <a:lnTo>
                  <a:pt x="4629" y="4876"/>
                </a:lnTo>
                <a:cubicBezTo>
                  <a:pt x="5017" y="4598"/>
                  <a:pt x="5312" y="4140"/>
                  <a:pt x="5458" y="3571"/>
                </a:cubicBezTo>
                <a:cubicBezTo>
                  <a:pt x="5603" y="3571"/>
                  <a:pt x="5788" y="3386"/>
                  <a:pt x="5881" y="3112"/>
                </a:cubicBezTo>
                <a:cubicBezTo>
                  <a:pt x="5991" y="2799"/>
                  <a:pt x="5951" y="2504"/>
                  <a:pt x="5788" y="2451"/>
                </a:cubicBezTo>
                <a:cubicBezTo>
                  <a:pt x="5768" y="2442"/>
                  <a:pt x="5747" y="2437"/>
                  <a:pt x="5726" y="2437"/>
                </a:cubicBezTo>
                <a:cubicBezTo>
                  <a:pt x="5666" y="2437"/>
                  <a:pt x="5602" y="2471"/>
                  <a:pt x="5550" y="2526"/>
                </a:cubicBezTo>
                <a:cubicBezTo>
                  <a:pt x="5550" y="2487"/>
                  <a:pt x="5550" y="2434"/>
                  <a:pt x="5533" y="2394"/>
                </a:cubicBezTo>
                <a:cubicBezTo>
                  <a:pt x="5660" y="2231"/>
                  <a:pt x="5771" y="2063"/>
                  <a:pt x="5881" y="1900"/>
                </a:cubicBezTo>
                <a:lnTo>
                  <a:pt x="5696" y="1900"/>
                </a:lnTo>
                <a:cubicBezTo>
                  <a:pt x="5916" y="1843"/>
                  <a:pt x="6101" y="1662"/>
                  <a:pt x="6172" y="1442"/>
                </a:cubicBezTo>
                <a:lnTo>
                  <a:pt x="5881" y="1442"/>
                </a:lnTo>
                <a:cubicBezTo>
                  <a:pt x="6062" y="1367"/>
                  <a:pt x="6212" y="1257"/>
                  <a:pt x="6322" y="1093"/>
                </a:cubicBezTo>
                <a:cubicBezTo>
                  <a:pt x="6194" y="1093"/>
                  <a:pt x="6062" y="1071"/>
                  <a:pt x="5934" y="1071"/>
                </a:cubicBezTo>
                <a:cubicBezTo>
                  <a:pt x="6119" y="1001"/>
                  <a:pt x="6264" y="873"/>
                  <a:pt x="6339" y="723"/>
                </a:cubicBezTo>
                <a:lnTo>
                  <a:pt x="6339" y="723"/>
                </a:lnTo>
                <a:cubicBezTo>
                  <a:pt x="6267" y="752"/>
                  <a:pt x="6188" y="766"/>
                  <a:pt x="6110" y="766"/>
                </a:cubicBezTo>
                <a:cubicBezTo>
                  <a:pt x="6032" y="766"/>
                  <a:pt x="5954" y="752"/>
                  <a:pt x="5881" y="723"/>
                </a:cubicBezTo>
                <a:cubicBezTo>
                  <a:pt x="6044" y="670"/>
                  <a:pt x="6194" y="542"/>
                  <a:pt x="6264" y="393"/>
                </a:cubicBezTo>
                <a:lnTo>
                  <a:pt x="6264" y="393"/>
                </a:lnTo>
                <a:cubicBezTo>
                  <a:pt x="6055" y="513"/>
                  <a:pt x="5806" y="573"/>
                  <a:pt x="5556" y="573"/>
                </a:cubicBezTo>
                <a:cubicBezTo>
                  <a:pt x="5350" y="573"/>
                  <a:pt x="5143" y="532"/>
                  <a:pt x="4960" y="450"/>
                </a:cubicBezTo>
                <a:cubicBezTo>
                  <a:pt x="4739" y="340"/>
                  <a:pt x="4558" y="172"/>
                  <a:pt x="4320" y="80"/>
                </a:cubicBezTo>
                <a:cubicBezTo>
                  <a:pt x="4191" y="26"/>
                  <a:pt x="4050" y="0"/>
                  <a:pt x="3907" y="0"/>
                </a:cubicBezTo>
                <a:close/>
              </a:path>
            </a:pathLst>
          </a:custGeom>
          <a:solidFill>
            <a:srgbClr val="FFFFFF">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9646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Customer Segmentation Results</a:t>
            </a:r>
            <a:endParaRPr dirty="0"/>
          </a:p>
        </p:txBody>
      </p:sp>
      <p:grpSp>
        <p:nvGrpSpPr>
          <p:cNvPr id="140" name="Google Shape;140;p19"/>
          <p:cNvGrpSpPr/>
          <p:nvPr/>
        </p:nvGrpSpPr>
        <p:grpSpPr>
          <a:xfrm>
            <a:off x="472083" y="942443"/>
            <a:ext cx="2415325" cy="847256"/>
            <a:chOff x="568675" y="1380325"/>
            <a:chExt cx="2415325" cy="847256"/>
          </a:xfrm>
        </p:grpSpPr>
        <p:sp>
          <p:nvSpPr>
            <p:cNvPr id="141" name="Google Shape;141;p19"/>
            <p:cNvSpPr txBox="1"/>
            <p:nvPr/>
          </p:nvSpPr>
          <p:spPr>
            <a:xfrm>
              <a:off x="1031600" y="1380325"/>
              <a:ext cx="1952400" cy="4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chemeClr val="dk2"/>
                  </a:solidFill>
                  <a:latin typeface="Fira Sans Extra Condensed Medium"/>
                  <a:ea typeface="Fira Sans Extra Condensed Medium"/>
                  <a:cs typeface="Fira Sans Extra Condensed Medium"/>
                  <a:sym typeface="Fira Sans Extra Condensed Medium"/>
                </a:rPr>
                <a:t>Family Savers</a:t>
              </a:r>
            </a:p>
          </p:txBody>
        </p:sp>
        <p:sp>
          <p:nvSpPr>
            <p:cNvPr id="142" name="Google Shape;142;p19"/>
            <p:cNvSpPr txBox="1"/>
            <p:nvPr/>
          </p:nvSpPr>
          <p:spPr>
            <a:xfrm>
              <a:off x="1031600" y="1692681"/>
              <a:ext cx="1952400" cy="5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Roboto"/>
                  <a:ea typeface="Roboto"/>
                  <a:cs typeface="Roboto"/>
                  <a:sym typeface="Roboto"/>
                </a:rPr>
                <a:t>Low income families with moderate education levels who prioritize saving money for their children.</a:t>
              </a:r>
            </a:p>
          </p:txBody>
        </p:sp>
        <p:sp>
          <p:nvSpPr>
            <p:cNvPr id="143" name="Google Shape;143;p19"/>
            <p:cNvSpPr/>
            <p:nvPr/>
          </p:nvSpPr>
          <p:spPr>
            <a:xfrm>
              <a:off x="568675" y="1576388"/>
              <a:ext cx="408300" cy="408300"/>
            </a:xfrm>
            <a:prstGeom prst="ellipse">
              <a:avLst/>
            </a:prstGeom>
            <a:solidFill>
              <a:schemeClr val="dk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01</a:t>
              </a:r>
              <a:endParaRPr>
                <a:solidFill>
                  <a:srgbClr val="FFFFFF"/>
                </a:solidFill>
              </a:endParaRPr>
            </a:p>
          </p:txBody>
        </p:sp>
      </p:grpSp>
      <p:grpSp>
        <p:nvGrpSpPr>
          <p:cNvPr id="144" name="Google Shape;144;p19"/>
          <p:cNvGrpSpPr/>
          <p:nvPr/>
        </p:nvGrpSpPr>
        <p:grpSpPr>
          <a:xfrm>
            <a:off x="472083" y="2120485"/>
            <a:ext cx="2415325" cy="847256"/>
            <a:chOff x="568675" y="2558367"/>
            <a:chExt cx="2415325" cy="847256"/>
          </a:xfrm>
        </p:grpSpPr>
        <p:sp>
          <p:nvSpPr>
            <p:cNvPr id="145" name="Google Shape;145;p19"/>
            <p:cNvSpPr txBox="1"/>
            <p:nvPr/>
          </p:nvSpPr>
          <p:spPr>
            <a:xfrm>
              <a:off x="1031600" y="2558367"/>
              <a:ext cx="1952400" cy="4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chemeClr val="lt2"/>
                  </a:solidFill>
                  <a:latin typeface="Fira Sans Extra Condensed Medium"/>
                  <a:ea typeface="Fira Sans Extra Condensed Medium"/>
                  <a:cs typeface="Fira Sans Extra Condensed Medium"/>
                  <a:sym typeface="Fira Sans Extra Condensed Medium"/>
                </a:rPr>
                <a:t>Elite Shoppers</a:t>
              </a:r>
              <a:endParaRPr sz="1700" dirty="0">
                <a:solidFill>
                  <a:schemeClr val="lt2"/>
                </a:solidFill>
                <a:latin typeface="Fira Sans Extra Condensed Medium"/>
                <a:ea typeface="Fira Sans Extra Condensed Medium"/>
                <a:cs typeface="Fira Sans Extra Condensed Medium"/>
                <a:sym typeface="Fira Sans Extra Condensed Medium"/>
              </a:endParaRPr>
            </a:p>
          </p:txBody>
        </p:sp>
        <p:sp>
          <p:nvSpPr>
            <p:cNvPr id="146" name="Google Shape;146;p19"/>
            <p:cNvSpPr txBox="1"/>
            <p:nvPr/>
          </p:nvSpPr>
          <p:spPr>
            <a:xfrm>
              <a:off x="1031600" y="2870723"/>
              <a:ext cx="1952400" cy="5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Roboto"/>
                  <a:ea typeface="Roboto"/>
                  <a:cs typeface="Roboto"/>
                  <a:sym typeface="Roboto"/>
                </a:rPr>
                <a:t>High-income individuals with high levels of education who respond to campaigns and make large purchases &amp; shopping both online and from catalogs.</a:t>
              </a:r>
              <a:endParaRPr sz="1000" dirty="0">
                <a:latin typeface="Roboto"/>
                <a:ea typeface="Roboto"/>
                <a:cs typeface="Roboto"/>
                <a:sym typeface="Roboto"/>
              </a:endParaRPr>
            </a:p>
          </p:txBody>
        </p:sp>
        <p:sp>
          <p:nvSpPr>
            <p:cNvPr id="147" name="Google Shape;147;p19"/>
            <p:cNvSpPr/>
            <p:nvPr/>
          </p:nvSpPr>
          <p:spPr>
            <a:xfrm>
              <a:off x="568675" y="2755094"/>
              <a:ext cx="408300" cy="408300"/>
            </a:xfrm>
            <a:prstGeom prst="ellipse">
              <a:avLst/>
            </a:prstGeom>
            <a:solidFill>
              <a:schemeClr val="lt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02</a:t>
              </a:r>
              <a:endParaRPr>
                <a:solidFill>
                  <a:srgbClr val="FFFFFF"/>
                </a:solidFill>
              </a:endParaRPr>
            </a:p>
          </p:txBody>
        </p:sp>
      </p:grpSp>
      <p:grpSp>
        <p:nvGrpSpPr>
          <p:cNvPr id="148" name="Google Shape;148;p19"/>
          <p:cNvGrpSpPr/>
          <p:nvPr/>
        </p:nvGrpSpPr>
        <p:grpSpPr>
          <a:xfrm>
            <a:off x="472078" y="3480590"/>
            <a:ext cx="2415325" cy="847256"/>
            <a:chOff x="568675" y="3736423"/>
            <a:chExt cx="2415325" cy="847256"/>
          </a:xfrm>
        </p:grpSpPr>
        <p:sp>
          <p:nvSpPr>
            <p:cNvPr id="149" name="Google Shape;149;p19"/>
            <p:cNvSpPr txBox="1"/>
            <p:nvPr/>
          </p:nvSpPr>
          <p:spPr>
            <a:xfrm>
              <a:off x="1031600" y="3736423"/>
              <a:ext cx="1952400" cy="4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chemeClr val="accent1"/>
                  </a:solidFill>
                  <a:latin typeface="Fira Sans Extra Condensed Medium"/>
                  <a:ea typeface="Fira Sans Extra Condensed Medium"/>
                  <a:cs typeface="Fira Sans Extra Condensed Medium"/>
                  <a:sym typeface="Fira Sans Extra Condensed Medium"/>
                </a:rPr>
                <a:t>Bargain Hunters</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150" name="Google Shape;150;p19"/>
            <p:cNvSpPr txBox="1"/>
            <p:nvPr/>
          </p:nvSpPr>
          <p:spPr>
            <a:xfrm>
              <a:off x="1031600" y="4048779"/>
              <a:ext cx="1952400" cy="5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Roboto"/>
                  <a:ea typeface="Roboto"/>
                  <a:cs typeface="Roboto"/>
                  <a:sym typeface="Roboto"/>
                </a:rPr>
                <a:t>Moderate-income individuals with high education levels who are actively looking for deals &amp; shopping online.</a:t>
              </a:r>
              <a:endParaRPr sz="1000" dirty="0">
                <a:latin typeface="Roboto"/>
                <a:ea typeface="Roboto"/>
                <a:cs typeface="Roboto"/>
                <a:sym typeface="Roboto"/>
              </a:endParaRPr>
            </a:p>
          </p:txBody>
        </p:sp>
        <p:sp>
          <p:nvSpPr>
            <p:cNvPr id="151" name="Google Shape;151;p19"/>
            <p:cNvSpPr/>
            <p:nvPr/>
          </p:nvSpPr>
          <p:spPr>
            <a:xfrm>
              <a:off x="568675" y="3933800"/>
              <a:ext cx="408300" cy="4083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03</a:t>
              </a:r>
              <a:endParaRPr>
                <a:solidFill>
                  <a:srgbClr val="FFFFFF"/>
                </a:solidFill>
              </a:endParaRPr>
            </a:p>
          </p:txBody>
        </p:sp>
      </p:grpSp>
      <p:grpSp>
        <p:nvGrpSpPr>
          <p:cNvPr id="152" name="Google Shape;152;p19"/>
          <p:cNvGrpSpPr/>
          <p:nvPr/>
        </p:nvGrpSpPr>
        <p:grpSpPr>
          <a:xfrm>
            <a:off x="6049658" y="942443"/>
            <a:ext cx="2429075" cy="847256"/>
            <a:chOff x="6146250" y="1380325"/>
            <a:chExt cx="2429075" cy="847256"/>
          </a:xfrm>
        </p:grpSpPr>
        <p:sp>
          <p:nvSpPr>
            <p:cNvPr id="153" name="Google Shape;153;p19"/>
            <p:cNvSpPr txBox="1"/>
            <p:nvPr/>
          </p:nvSpPr>
          <p:spPr>
            <a:xfrm>
              <a:off x="6146250" y="1692681"/>
              <a:ext cx="1952400" cy="534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dirty="0">
                  <a:latin typeface="Roboto"/>
                  <a:ea typeface="Roboto"/>
                  <a:cs typeface="Roboto"/>
                  <a:sym typeface="Roboto"/>
                </a:rPr>
                <a:t>Low-income families with low education levels who have complaints, possibly related to financial difficulties.</a:t>
              </a:r>
              <a:endParaRPr sz="1000" dirty="0">
                <a:latin typeface="Roboto"/>
                <a:ea typeface="Roboto"/>
                <a:cs typeface="Roboto"/>
                <a:sym typeface="Roboto"/>
              </a:endParaRPr>
            </a:p>
          </p:txBody>
        </p:sp>
        <p:sp>
          <p:nvSpPr>
            <p:cNvPr id="154" name="Google Shape;154;p19"/>
            <p:cNvSpPr txBox="1"/>
            <p:nvPr/>
          </p:nvSpPr>
          <p:spPr>
            <a:xfrm>
              <a:off x="6146250" y="1380325"/>
              <a:ext cx="1952400" cy="429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700" dirty="0">
                  <a:solidFill>
                    <a:schemeClr val="accent2"/>
                  </a:solidFill>
                  <a:latin typeface="Fira Sans Extra Condensed Medium"/>
                  <a:ea typeface="Fira Sans Extra Condensed Medium"/>
                  <a:cs typeface="Fira Sans Extra Condensed Medium"/>
                  <a:sym typeface="Fira Sans Extra Condensed Medium"/>
                </a:rPr>
                <a:t>Struggling Families</a:t>
              </a:r>
              <a:endParaRPr sz="17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155" name="Google Shape;155;p19"/>
            <p:cNvSpPr/>
            <p:nvPr/>
          </p:nvSpPr>
          <p:spPr>
            <a:xfrm>
              <a:off x="8167025" y="1576388"/>
              <a:ext cx="408300" cy="408300"/>
            </a:xfrm>
            <a:prstGeom prst="ellipse">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04</a:t>
              </a:r>
              <a:endParaRPr>
                <a:solidFill>
                  <a:srgbClr val="FFFFFF"/>
                </a:solidFill>
              </a:endParaRPr>
            </a:p>
          </p:txBody>
        </p:sp>
      </p:grpSp>
      <p:grpSp>
        <p:nvGrpSpPr>
          <p:cNvPr id="156" name="Google Shape;156;p19"/>
          <p:cNvGrpSpPr/>
          <p:nvPr/>
        </p:nvGrpSpPr>
        <p:grpSpPr>
          <a:xfrm>
            <a:off x="6049658" y="2120485"/>
            <a:ext cx="2429075" cy="847256"/>
            <a:chOff x="6146250" y="2558367"/>
            <a:chExt cx="2429075" cy="847256"/>
          </a:xfrm>
        </p:grpSpPr>
        <p:sp>
          <p:nvSpPr>
            <p:cNvPr id="157" name="Google Shape;157;p19"/>
            <p:cNvSpPr txBox="1"/>
            <p:nvPr/>
          </p:nvSpPr>
          <p:spPr>
            <a:xfrm>
              <a:off x="6146250" y="2558367"/>
              <a:ext cx="1952400" cy="429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700" dirty="0">
                  <a:solidFill>
                    <a:schemeClr val="accent3"/>
                  </a:solidFill>
                  <a:latin typeface="Fira Sans Extra Condensed Medium"/>
                  <a:ea typeface="Fira Sans Extra Condensed Medium"/>
                  <a:cs typeface="Fira Sans Extra Condensed Medium"/>
                  <a:sym typeface="Fira Sans Extra Condensed Medium"/>
                </a:rPr>
                <a:t>Affluent Shoppers</a:t>
              </a:r>
              <a:endParaRPr sz="1700" dirty="0">
                <a:solidFill>
                  <a:schemeClr val="accent3"/>
                </a:solidFill>
                <a:latin typeface="Fira Sans Extra Condensed Medium"/>
                <a:ea typeface="Fira Sans Extra Condensed Medium"/>
                <a:cs typeface="Fira Sans Extra Condensed Medium"/>
                <a:sym typeface="Fira Sans Extra Condensed Medium"/>
              </a:endParaRPr>
            </a:p>
          </p:txBody>
        </p:sp>
        <p:sp>
          <p:nvSpPr>
            <p:cNvPr id="158" name="Google Shape;158;p19"/>
            <p:cNvSpPr txBox="1"/>
            <p:nvPr/>
          </p:nvSpPr>
          <p:spPr>
            <a:xfrm>
              <a:off x="6146250" y="2870723"/>
              <a:ext cx="1952400" cy="534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dirty="0">
                  <a:latin typeface="Roboto"/>
                  <a:ea typeface="Roboto"/>
                  <a:cs typeface="Roboto"/>
                  <a:sym typeface="Roboto"/>
                </a:rPr>
                <a:t>High-income individuals with moderate education levels who make significant purchases &amp; shopping both online and from catalogs.</a:t>
              </a:r>
              <a:endParaRPr sz="1000" dirty="0">
                <a:latin typeface="Roboto"/>
                <a:ea typeface="Roboto"/>
                <a:cs typeface="Roboto"/>
                <a:sym typeface="Roboto"/>
              </a:endParaRPr>
            </a:p>
          </p:txBody>
        </p:sp>
        <p:sp>
          <p:nvSpPr>
            <p:cNvPr id="159" name="Google Shape;159;p19"/>
            <p:cNvSpPr/>
            <p:nvPr/>
          </p:nvSpPr>
          <p:spPr>
            <a:xfrm>
              <a:off x="8167025" y="2755094"/>
              <a:ext cx="408300" cy="408300"/>
            </a:xfrm>
            <a:prstGeom prst="ellipse">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05</a:t>
              </a:r>
              <a:endParaRPr>
                <a:solidFill>
                  <a:srgbClr val="FFFFFF"/>
                </a:solidFill>
              </a:endParaRPr>
            </a:p>
          </p:txBody>
        </p:sp>
      </p:grpSp>
      <p:sp>
        <p:nvSpPr>
          <p:cNvPr id="164" name="Google Shape;164;p19"/>
          <p:cNvSpPr/>
          <p:nvPr/>
        </p:nvSpPr>
        <p:spPr>
          <a:xfrm>
            <a:off x="3443171" y="1496017"/>
            <a:ext cx="2050719" cy="2050695"/>
          </a:xfrm>
          <a:custGeom>
            <a:avLst/>
            <a:gdLst/>
            <a:ahLst/>
            <a:cxnLst/>
            <a:rect l="l" t="t" r="r" b="b"/>
            <a:pathLst>
              <a:path w="9514" h="9514" extrusionOk="0">
                <a:moveTo>
                  <a:pt x="4757" y="0"/>
                </a:moveTo>
                <a:cubicBezTo>
                  <a:pt x="2130" y="0"/>
                  <a:pt x="0" y="2130"/>
                  <a:pt x="0" y="4757"/>
                </a:cubicBezTo>
                <a:cubicBezTo>
                  <a:pt x="0" y="7384"/>
                  <a:pt x="2130" y="9514"/>
                  <a:pt x="4757" y="9514"/>
                </a:cubicBezTo>
                <a:cubicBezTo>
                  <a:pt x="7384" y="9514"/>
                  <a:pt x="9514" y="7384"/>
                  <a:pt x="9514" y="4757"/>
                </a:cubicBezTo>
                <a:cubicBezTo>
                  <a:pt x="9514" y="2130"/>
                  <a:pt x="7384" y="0"/>
                  <a:pt x="4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a:off x="3668419" y="1751655"/>
            <a:ext cx="1600225" cy="1795059"/>
          </a:xfrm>
          <a:custGeom>
            <a:avLst/>
            <a:gdLst/>
            <a:ahLst/>
            <a:cxnLst/>
            <a:rect l="l" t="t" r="r" b="b"/>
            <a:pathLst>
              <a:path w="7424" h="8328" extrusionOk="0">
                <a:moveTo>
                  <a:pt x="3907" y="0"/>
                </a:moveTo>
                <a:cubicBezTo>
                  <a:pt x="3660" y="0"/>
                  <a:pt x="3406" y="79"/>
                  <a:pt x="3196" y="229"/>
                </a:cubicBezTo>
                <a:cubicBezTo>
                  <a:pt x="3068" y="340"/>
                  <a:pt x="2941" y="467"/>
                  <a:pt x="2755" y="503"/>
                </a:cubicBezTo>
                <a:cubicBezTo>
                  <a:pt x="2685" y="503"/>
                  <a:pt x="2592" y="485"/>
                  <a:pt x="2500" y="485"/>
                </a:cubicBezTo>
                <a:cubicBezTo>
                  <a:pt x="2492" y="485"/>
                  <a:pt x="2484" y="485"/>
                  <a:pt x="2476" y="485"/>
                </a:cubicBezTo>
                <a:cubicBezTo>
                  <a:pt x="1994" y="485"/>
                  <a:pt x="1618" y="1009"/>
                  <a:pt x="1618" y="1495"/>
                </a:cubicBezTo>
                <a:cubicBezTo>
                  <a:pt x="1600" y="1843"/>
                  <a:pt x="1728" y="2174"/>
                  <a:pt x="1874" y="2487"/>
                </a:cubicBezTo>
                <a:lnTo>
                  <a:pt x="1874" y="2526"/>
                </a:lnTo>
                <a:cubicBezTo>
                  <a:pt x="1809" y="2471"/>
                  <a:pt x="1751" y="2437"/>
                  <a:pt x="1696" y="2437"/>
                </a:cubicBezTo>
                <a:cubicBezTo>
                  <a:pt x="1675" y="2437"/>
                  <a:pt x="1656" y="2442"/>
                  <a:pt x="1636" y="2451"/>
                </a:cubicBezTo>
                <a:cubicBezTo>
                  <a:pt x="1473" y="2504"/>
                  <a:pt x="1433" y="2799"/>
                  <a:pt x="1525" y="3112"/>
                </a:cubicBezTo>
                <a:cubicBezTo>
                  <a:pt x="1636" y="3386"/>
                  <a:pt x="1803" y="3571"/>
                  <a:pt x="1966" y="3571"/>
                </a:cubicBezTo>
                <a:cubicBezTo>
                  <a:pt x="2116" y="4140"/>
                  <a:pt x="2407" y="4598"/>
                  <a:pt x="2795" y="4876"/>
                </a:cubicBezTo>
                <a:lnTo>
                  <a:pt x="2795" y="5189"/>
                </a:lnTo>
                <a:cubicBezTo>
                  <a:pt x="2720" y="5171"/>
                  <a:pt x="2667" y="5132"/>
                  <a:pt x="2610" y="5079"/>
                </a:cubicBezTo>
                <a:cubicBezTo>
                  <a:pt x="2592" y="5206"/>
                  <a:pt x="2575" y="5334"/>
                  <a:pt x="2557" y="5462"/>
                </a:cubicBezTo>
                <a:cubicBezTo>
                  <a:pt x="1490" y="5630"/>
                  <a:pt x="591" y="6031"/>
                  <a:pt x="0" y="6564"/>
                </a:cubicBezTo>
                <a:cubicBezTo>
                  <a:pt x="882" y="7649"/>
                  <a:pt x="2204" y="8328"/>
                  <a:pt x="3712" y="8328"/>
                </a:cubicBezTo>
                <a:cubicBezTo>
                  <a:pt x="5202" y="8328"/>
                  <a:pt x="6542" y="7649"/>
                  <a:pt x="7424" y="6564"/>
                </a:cubicBezTo>
                <a:cubicBezTo>
                  <a:pt x="6833" y="6031"/>
                  <a:pt x="5934" y="5630"/>
                  <a:pt x="4871" y="5462"/>
                </a:cubicBezTo>
                <a:cubicBezTo>
                  <a:pt x="4849" y="5334"/>
                  <a:pt x="4832" y="5206"/>
                  <a:pt x="4814" y="5079"/>
                </a:cubicBezTo>
                <a:cubicBezTo>
                  <a:pt x="4761" y="5132"/>
                  <a:pt x="4686" y="5171"/>
                  <a:pt x="4629" y="5189"/>
                </a:cubicBezTo>
                <a:lnTo>
                  <a:pt x="4629" y="4876"/>
                </a:lnTo>
                <a:cubicBezTo>
                  <a:pt x="5017" y="4598"/>
                  <a:pt x="5312" y="4140"/>
                  <a:pt x="5458" y="3571"/>
                </a:cubicBezTo>
                <a:cubicBezTo>
                  <a:pt x="5603" y="3571"/>
                  <a:pt x="5788" y="3386"/>
                  <a:pt x="5881" y="3112"/>
                </a:cubicBezTo>
                <a:cubicBezTo>
                  <a:pt x="5991" y="2799"/>
                  <a:pt x="5951" y="2504"/>
                  <a:pt x="5788" y="2451"/>
                </a:cubicBezTo>
                <a:cubicBezTo>
                  <a:pt x="5768" y="2442"/>
                  <a:pt x="5747" y="2437"/>
                  <a:pt x="5726" y="2437"/>
                </a:cubicBezTo>
                <a:cubicBezTo>
                  <a:pt x="5666" y="2437"/>
                  <a:pt x="5602" y="2471"/>
                  <a:pt x="5550" y="2526"/>
                </a:cubicBezTo>
                <a:cubicBezTo>
                  <a:pt x="5550" y="2487"/>
                  <a:pt x="5550" y="2434"/>
                  <a:pt x="5533" y="2394"/>
                </a:cubicBezTo>
                <a:cubicBezTo>
                  <a:pt x="5660" y="2231"/>
                  <a:pt x="5771" y="2063"/>
                  <a:pt x="5881" y="1900"/>
                </a:cubicBezTo>
                <a:lnTo>
                  <a:pt x="5696" y="1900"/>
                </a:lnTo>
                <a:cubicBezTo>
                  <a:pt x="5916" y="1843"/>
                  <a:pt x="6101" y="1662"/>
                  <a:pt x="6172" y="1442"/>
                </a:cubicBezTo>
                <a:lnTo>
                  <a:pt x="5881" y="1442"/>
                </a:lnTo>
                <a:cubicBezTo>
                  <a:pt x="6062" y="1367"/>
                  <a:pt x="6212" y="1257"/>
                  <a:pt x="6322" y="1093"/>
                </a:cubicBezTo>
                <a:cubicBezTo>
                  <a:pt x="6194" y="1093"/>
                  <a:pt x="6062" y="1071"/>
                  <a:pt x="5934" y="1071"/>
                </a:cubicBezTo>
                <a:cubicBezTo>
                  <a:pt x="6119" y="1001"/>
                  <a:pt x="6264" y="873"/>
                  <a:pt x="6339" y="723"/>
                </a:cubicBezTo>
                <a:lnTo>
                  <a:pt x="6339" y="723"/>
                </a:lnTo>
                <a:cubicBezTo>
                  <a:pt x="6267" y="752"/>
                  <a:pt x="6188" y="766"/>
                  <a:pt x="6110" y="766"/>
                </a:cubicBezTo>
                <a:cubicBezTo>
                  <a:pt x="6032" y="766"/>
                  <a:pt x="5954" y="752"/>
                  <a:pt x="5881" y="723"/>
                </a:cubicBezTo>
                <a:cubicBezTo>
                  <a:pt x="6044" y="670"/>
                  <a:pt x="6194" y="542"/>
                  <a:pt x="6264" y="393"/>
                </a:cubicBezTo>
                <a:lnTo>
                  <a:pt x="6264" y="393"/>
                </a:lnTo>
                <a:cubicBezTo>
                  <a:pt x="6055" y="513"/>
                  <a:pt x="5806" y="573"/>
                  <a:pt x="5556" y="573"/>
                </a:cubicBezTo>
                <a:cubicBezTo>
                  <a:pt x="5350" y="573"/>
                  <a:pt x="5143" y="532"/>
                  <a:pt x="4960" y="450"/>
                </a:cubicBezTo>
                <a:cubicBezTo>
                  <a:pt x="4739" y="340"/>
                  <a:pt x="4558" y="172"/>
                  <a:pt x="4320" y="80"/>
                </a:cubicBezTo>
                <a:cubicBezTo>
                  <a:pt x="4191" y="26"/>
                  <a:pt x="4050" y="0"/>
                  <a:pt x="3907" y="0"/>
                </a:cubicBezTo>
                <a:close/>
              </a:path>
            </a:pathLst>
          </a:custGeom>
          <a:solidFill>
            <a:srgbClr val="FFFFFF">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6705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Customer Segmentation Results</a:t>
            </a:r>
            <a:endParaRPr dirty="0"/>
          </a:p>
        </p:txBody>
      </p:sp>
      <p:grpSp>
        <p:nvGrpSpPr>
          <p:cNvPr id="140" name="Google Shape;140;p19"/>
          <p:cNvGrpSpPr/>
          <p:nvPr/>
        </p:nvGrpSpPr>
        <p:grpSpPr>
          <a:xfrm>
            <a:off x="472083" y="942443"/>
            <a:ext cx="2415325" cy="847256"/>
            <a:chOff x="568675" y="1380325"/>
            <a:chExt cx="2415325" cy="847256"/>
          </a:xfrm>
        </p:grpSpPr>
        <p:sp>
          <p:nvSpPr>
            <p:cNvPr id="141" name="Google Shape;141;p19"/>
            <p:cNvSpPr txBox="1"/>
            <p:nvPr/>
          </p:nvSpPr>
          <p:spPr>
            <a:xfrm>
              <a:off x="1031600" y="1380325"/>
              <a:ext cx="1952400" cy="4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chemeClr val="dk2"/>
                  </a:solidFill>
                  <a:latin typeface="Fira Sans Extra Condensed Medium"/>
                  <a:ea typeface="Fira Sans Extra Condensed Medium"/>
                  <a:cs typeface="Fira Sans Extra Condensed Medium"/>
                  <a:sym typeface="Fira Sans Extra Condensed Medium"/>
                </a:rPr>
                <a:t>Family Savers</a:t>
              </a:r>
            </a:p>
          </p:txBody>
        </p:sp>
        <p:sp>
          <p:nvSpPr>
            <p:cNvPr id="142" name="Google Shape;142;p19"/>
            <p:cNvSpPr txBox="1"/>
            <p:nvPr/>
          </p:nvSpPr>
          <p:spPr>
            <a:xfrm>
              <a:off x="1031600" y="1692681"/>
              <a:ext cx="1952400" cy="5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Roboto"/>
                  <a:ea typeface="Roboto"/>
                  <a:cs typeface="Roboto"/>
                  <a:sym typeface="Roboto"/>
                </a:rPr>
                <a:t>Low income families with moderate education levels who prioritize saving money for their children.</a:t>
              </a:r>
            </a:p>
          </p:txBody>
        </p:sp>
        <p:sp>
          <p:nvSpPr>
            <p:cNvPr id="143" name="Google Shape;143;p19"/>
            <p:cNvSpPr/>
            <p:nvPr/>
          </p:nvSpPr>
          <p:spPr>
            <a:xfrm>
              <a:off x="568675" y="1576388"/>
              <a:ext cx="408300" cy="408300"/>
            </a:xfrm>
            <a:prstGeom prst="ellipse">
              <a:avLst/>
            </a:prstGeom>
            <a:solidFill>
              <a:schemeClr val="dk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01</a:t>
              </a:r>
              <a:endParaRPr>
                <a:solidFill>
                  <a:srgbClr val="FFFFFF"/>
                </a:solidFill>
              </a:endParaRPr>
            </a:p>
          </p:txBody>
        </p:sp>
      </p:grpSp>
      <p:grpSp>
        <p:nvGrpSpPr>
          <p:cNvPr id="144" name="Google Shape;144;p19"/>
          <p:cNvGrpSpPr/>
          <p:nvPr/>
        </p:nvGrpSpPr>
        <p:grpSpPr>
          <a:xfrm>
            <a:off x="472083" y="2120485"/>
            <a:ext cx="2415325" cy="847256"/>
            <a:chOff x="568675" y="2558367"/>
            <a:chExt cx="2415325" cy="847256"/>
          </a:xfrm>
        </p:grpSpPr>
        <p:sp>
          <p:nvSpPr>
            <p:cNvPr id="145" name="Google Shape;145;p19"/>
            <p:cNvSpPr txBox="1"/>
            <p:nvPr/>
          </p:nvSpPr>
          <p:spPr>
            <a:xfrm>
              <a:off x="1031600" y="2558367"/>
              <a:ext cx="1952400" cy="4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chemeClr val="lt2"/>
                  </a:solidFill>
                  <a:latin typeface="Fira Sans Extra Condensed Medium"/>
                  <a:ea typeface="Fira Sans Extra Condensed Medium"/>
                  <a:cs typeface="Fira Sans Extra Condensed Medium"/>
                  <a:sym typeface="Fira Sans Extra Condensed Medium"/>
                </a:rPr>
                <a:t>Elite Shoppers</a:t>
              </a:r>
              <a:endParaRPr sz="1700" dirty="0">
                <a:solidFill>
                  <a:schemeClr val="lt2"/>
                </a:solidFill>
                <a:latin typeface="Fira Sans Extra Condensed Medium"/>
                <a:ea typeface="Fira Sans Extra Condensed Medium"/>
                <a:cs typeface="Fira Sans Extra Condensed Medium"/>
                <a:sym typeface="Fira Sans Extra Condensed Medium"/>
              </a:endParaRPr>
            </a:p>
          </p:txBody>
        </p:sp>
        <p:sp>
          <p:nvSpPr>
            <p:cNvPr id="146" name="Google Shape;146;p19"/>
            <p:cNvSpPr txBox="1"/>
            <p:nvPr/>
          </p:nvSpPr>
          <p:spPr>
            <a:xfrm>
              <a:off x="1031600" y="2870723"/>
              <a:ext cx="1952400" cy="5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Roboto"/>
                  <a:ea typeface="Roboto"/>
                  <a:cs typeface="Roboto"/>
                  <a:sym typeface="Roboto"/>
                </a:rPr>
                <a:t>High-income individuals with high levels of education who respond to campaigns and make large purchases &amp; shopping both online and from catalogs.</a:t>
              </a:r>
              <a:endParaRPr sz="1000" dirty="0">
                <a:latin typeface="Roboto"/>
                <a:ea typeface="Roboto"/>
                <a:cs typeface="Roboto"/>
                <a:sym typeface="Roboto"/>
              </a:endParaRPr>
            </a:p>
          </p:txBody>
        </p:sp>
        <p:sp>
          <p:nvSpPr>
            <p:cNvPr id="147" name="Google Shape;147;p19"/>
            <p:cNvSpPr/>
            <p:nvPr/>
          </p:nvSpPr>
          <p:spPr>
            <a:xfrm>
              <a:off x="568675" y="2755094"/>
              <a:ext cx="408300" cy="408300"/>
            </a:xfrm>
            <a:prstGeom prst="ellipse">
              <a:avLst/>
            </a:prstGeom>
            <a:solidFill>
              <a:schemeClr val="lt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02</a:t>
              </a:r>
              <a:endParaRPr>
                <a:solidFill>
                  <a:srgbClr val="FFFFFF"/>
                </a:solidFill>
              </a:endParaRPr>
            </a:p>
          </p:txBody>
        </p:sp>
      </p:grpSp>
      <p:grpSp>
        <p:nvGrpSpPr>
          <p:cNvPr id="148" name="Google Shape;148;p19"/>
          <p:cNvGrpSpPr/>
          <p:nvPr/>
        </p:nvGrpSpPr>
        <p:grpSpPr>
          <a:xfrm>
            <a:off x="472078" y="3480590"/>
            <a:ext cx="2415325" cy="847256"/>
            <a:chOff x="568675" y="3736423"/>
            <a:chExt cx="2415325" cy="847256"/>
          </a:xfrm>
        </p:grpSpPr>
        <p:sp>
          <p:nvSpPr>
            <p:cNvPr id="149" name="Google Shape;149;p19"/>
            <p:cNvSpPr txBox="1"/>
            <p:nvPr/>
          </p:nvSpPr>
          <p:spPr>
            <a:xfrm>
              <a:off x="1031600" y="3736423"/>
              <a:ext cx="1952400" cy="4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chemeClr val="accent1"/>
                  </a:solidFill>
                  <a:latin typeface="Fira Sans Extra Condensed Medium"/>
                  <a:ea typeface="Fira Sans Extra Condensed Medium"/>
                  <a:cs typeface="Fira Sans Extra Condensed Medium"/>
                  <a:sym typeface="Fira Sans Extra Condensed Medium"/>
                </a:rPr>
                <a:t>Bargain Hunters</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150" name="Google Shape;150;p19"/>
            <p:cNvSpPr txBox="1"/>
            <p:nvPr/>
          </p:nvSpPr>
          <p:spPr>
            <a:xfrm>
              <a:off x="1031600" y="4048779"/>
              <a:ext cx="1952400" cy="5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Roboto"/>
                  <a:ea typeface="Roboto"/>
                  <a:cs typeface="Roboto"/>
                  <a:sym typeface="Roboto"/>
                </a:rPr>
                <a:t>Moderate-income individuals with high education levels who are actively looking for deals &amp; shopping online.</a:t>
              </a:r>
              <a:endParaRPr sz="1000" dirty="0">
                <a:latin typeface="Roboto"/>
                <a:ea typeface="Roboto"/>
                <a:cs typeface="Roboto"/>
                <a:sym typeface="Roboto"/>
              </a:endParaRPr>
            </a:p>
          </p:txBody>
        </p:sp>
        <p:sp>
          <p:nvSpPr>
            <p:cNvPr id="151" name="Google Shape;151;p19"/>
            <p:cNvSpPr/>
            <p:nvPr/>
          </p:nvSpPr>
          <p:spPr>
            <a:xfrm>
              <a:off x="568675" y="3933800"/>
              <a:ext cx="408300" cy="4083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03</a:t>
              </a:r>
              <a:endParaRPr>
                <a:solidFill>
                  <a:srgbClr val="FFFFFF"/>
                </a:solidFill>
              </a:endParaRPr>
            </a:p>
          </p:txBody>
        </p:sp>
      </p:grpSp>
      <p:grpSp>
        <p:nvGrpSpPr>
          <p:cNvPr id="152" name="Google Shape;152;p19"/>
          <p:cNvGrpSpPr/>
          <p:nvPr/>
        </p:nvGrpSpPr>
        <p:grpSpPr>
          <a:xfrm>
            <a:off x="6049658" y="942443"/>
            <a:ext cx="2429075" cy="847256"/>
            <a:chOff x="6146250" y="1380325"/>
            <a:chExt cx="2429075" cy="847256"/>
          </a:xfrm>
        </p:grpSpPr>
        <p:sp>
          <p:nvSpPr>
            <p:cNvPr id="153" name="Google Shape;153;p19"/>
            <p:cNvSpPr txBox="1"/>
            <p:nvPr/>
          </p:nvSpPr>
          <p:spPr>
            <a:xfrm>
              <a:off x="6146250" y="1692681"/>
              <a:ext cx="1952400" cy="534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dirty="0">
                  <a:latin typeface="Roboto"/>
                  <a:ea typeface="Roboto"/>
                  <a:cs typeface="Roboto"/>
                  <a:sym typeface="Roboto"/>
                </a:rPr>
                <a:t>Low-income families with low education levels who have complaints, possibly related to financial difficulties.</a:t>
              </a:r>
              <a:endParaRPr sz="1000" dirty="0">
                <a:latin typeface="Roboto"/>
                <a:ea typeface="Roboto"/>
                <a:cs typeface="Roboto"/>
                <a:sym typeface="Roboto"/>
              </a:endParaRPr>
            </a:p>
          </p:txBody>
        </p:sp>
        <p:sp>
          <p:nvSpPr>
            <p:cNvPr id="154" name="Google Shape;154;p19"/>
            <p:cNvSpPr txBox="1"/>
            <p:nvPr/>
          </p:nvSpPr>
          <p:spPr>
            <a:xfrm>
              <a:off x="6146250" y="1380325"/>
              <a:ext cx="1952400" cy="429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700" dirty="0">
                  <a:solidFill>
                    <a:schemeClr val="accent2"/>
                  </a:solidFill>
                  <a:latin typeface="Fira Sans Extra Condensed Medium"/>
                  <a:ea typeface="Fira Sans Extra Condensed Medium"/>
                  <a:cs typeface="Fira Sans Extra Condensed Medium"/>
                  <a:sym typeface="Fira Sans Extra Condensed Medium"/>
                </a:rPr>
                <a:t>Struggling Families</a:t>
              </a:r>
              <a:endParaRPr sz="17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155" name="Google Shape;155;p19"/>
            <p:cNvSpPr/>
            <p:nvPr/>
          </p:nvSpPr>
          <p:spPr>
            <a:xfrm>
              <a:off x="8167025" y="1576388"/>
              <a:ext cx="408300" cy="408300"/>
            </a:xfrm>
            <a:prstGeom prst="ellipse">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04</a:t>
              </a:r>
              <a:endParaRPr>
                <a:solidFill>
                  <a:srgbClr val="FFFFFF"/>
                </a:solidFill>
              </a:endParaRPr>
            </a:p>
          </p:txBody>
        </p:sp>
      </p:grpSp>
      <p:grpSp>
        <p:nvGrpSpPr>
          <p:cNvPr id="156" name="Google Shape;156;p19"/>
          <p:cNvGrpSpPr/>
          <p:nvPr/>
        </p:nvGrpSpPr>
        <p:grpSpPr>
          <a:xfrm>
            <a:off x="6049658" y="2120485"/>
            <a:ext cx="2429075" cy="847256"/>
            <a:chOff x="6146250" y="2558367"/>
            <a:chExt cx="2429075" cy="847256"/>
          </a:xfrm>
        </p:grpSpPr>
        <p:sp>
          <p:nvSpPr>
            <p:cNvPr id="157" name="Google Shape;157;p19"/>
            <p:cNvSpPr txBox="1"/>
            <p:nvPr/>
          </p:nvSpPr>
          <p:spPr>
            <a:xfrm>
              <a:off x="6146250" y="2558367"/>
              <a:ext cx="1952400" cy="429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700" dirty="0">
                  <a:solidFill>
                    <a:schemeClr val="accent3"/>
                  </a:solidFill>
                  <a:latin typeface="Fira Sans Extra Condensed Medium"/>
                  <a:ea typeface="Fira Sans Extra Condensed Medium"/>
                  <a:cs typeface="Fira Sans Extra Condensed Medium"/>
                  <a:sym typeface="Fira Sans Extra Condensed Medium"/>
                </a:rPr>
                <a:t>Affluent Shoppers</a:t>
              </a:r>
              <a:endParaRPr sz="1700" dirty="0">
                <a:solidFill>
                  <a:schemeClr val="accent3"/>
                </a:solidFill>
                <a:latin typeface="Fira Sans Extra Condensed Medium"/>
                <a:ea typeface="Fira Sans Extra Condensed Medium"/>
                <a:cs typeface="Fira Sans Extra Condensed Medium"/>
                <a:sym typeface="Fira Sans Extra Condensed Medium"/>
              </a:endParaRPr>
            </a:p>
          </p:txBody>
        </p:sp>
        <p:sp>
          <p:nvSpPr>
            <p:cNvPr id="158" name="Google Shape;158;p19"/>
            <p:cNvSpPr txBox="1"/>
            <p:nvPr/>
          </p:nvSpPr>
          <p:spPr>
            <a:xfrm>
              <a:off x="6146250" y="2870723"/>
              <a:ext cx="1952400" cy="534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dirty="0">
                  <a:latin typeface="Roboto"/>
                  <a:ea typeface="Roboto"/>
                  <a:cs typeface="Roboto"/>
                  <a:sym typeface="Roboto"/>
                </a:rPr>
                <a:t>High-income individuals with moderate education levels who make significant purchases &amp; shopping both online and from catalogs.</a:t>
              </a:r>
              <a:endParaRPr sz="1000" dirty="0">
                <a:latin typeface="Roboto"/>
                <a:ea typeface="Roboto"/>
                <a:cs typeface="Roboto"/>
                <a:sym typeface="Roboto"/>
              </a:endParaRPr>
            </a:p>
          </p:txBody>
        </p:sp>
        <p:sp>
          <p:nvSpPr>
            <p:cNvPr id="159" name="Google Shape;159;p19"/>
            <p:cNvSpPr/>
            <p:nvPr/>
          </p:nvSpPr>
          <p:spPr>
            <a:xfrm>
              <a:off x="8167025" y="2755094"/>
              <a:ext cx="408300" cy="408300"/>
            </a:xfrm>
            <a:prstGeom prst="ellipse">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05</a:t>
              </a:r>
              <a:endParaRPr>
                <a:solidFill>
                  <a:srgbClr val="FFFFFF"/>
                </a:solidFill>
              </a:endParaRPr>
            </a:p>
          </p:txBody>
        </p:sp>
      </p:grpSp>
      <p:grpSp>
        <p:nvGrpSpPr>
          <p:cNvPr id="160" name="Google Shape;160;p19"/>
          <p:cNvGrpSpPr/>
          <p:nvPr/>
        </p:nvGrpSpPr>
        <p:grpSpPr>
          <a:xfrm>
            <a:off x="6063415" y="3526698"/>
            <a:ext cx="2429075" cy="847256"/>
            <a:chOff x="6146250" y="3736423"/>
            <a:chExt cx="2429075" cy="847256"/>
          </a:xfrm>
        </p:grpSpPr>
        <p:sp>
          <p:nvSpPr>
            <p:cNvPr id="161" name="Google Shape;161;p19"/>
            <p:cNvSpPr txBox="1"/>
            <p:nvPr/>
          </p:nvSpPr>
          <p:spPr>
            <a:xfrm>
              <a:off x="6146250" y="3736423"/>
              <a:ext cx="1952400" cy="429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700" dirty="0">
                  <a:solidFill>
                    <a:schemeClr val="accent4"/>
                  </a:solidFill>
                  <a:latin typeface="Fira Sans Extra Condensed Medium"/>
                  <a:ea typeface="Fira Sans Extra Condensed Medium"/>
                  <a:cs typeface="Fira Sans Extra Condensed Medium"/>
                  <a:sym typeface="Fira Sans Extra Condensed Medium"/>
                </a:rPr>
                <a:t>Educated Shoppers</a:t>
              </a:r>
              <a:endParaRPr sz="1700"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162" name="Google Shape;162;p19"/>
            <p:cNvSpPr txBox="1"/>
            <p:nvPr/>
          </p:nvSpPr>
          <p:spPr>
            <a:xfrm>
              <a:off x="6146250" y="4048779"/>
              <a:ext cx="1952400" cy="534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dirty="0">
                  <a:latin typeface="Roboto"/>
                  <a:ea typeface="Roboto"/>
                  <a:cs typeface="Roboto"/>
                  <a:sym typeface="Roboto"/>
                </a:rPr>
                <a:t>Low-income families with high education levels who respond to campaigns and are interested in deals &amp; shopping online.</a:t>
              </a:r>
              <a:endParaRPr sz="1000" dirty="0">
                <a:latin typeface="Roboto"/>
                <a:ea typeface="Roboto"/>
                <a:cs typeface="Roboto"/>
                <a:sym typeface="Roboto"/>
              </a:endParaRPr>
            </a:p>
          </p:txBody>
        </p:sp>
        <p:sp>
          <p:nvSpPr>
            <p:cNvPr id="163" name="Google Shape;163;p19"/>
            <p:cNvSpPr/>
            <p:nvPr/>
          </p:nvSpPr>
          <p:spPr>
            <a:xfrm>
              <a:off x="8167025" y="3933800"/>
              <a:ext cx="408300" cy="408300"/>
            </a:xfrm>
            <a:prstGeom prst="ellipse">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06</a:t>
              </a:r>
              <a:endParaRPr>
                <a:solidFill>
                  <a:srgbClr val="FFFFFF"/>
                </a:solidFill>
              </a:endParaRPr>
            </a:p>
          </p:txBody>
        </p:sp>
      </p:grpSp>
      <p:sp>
        <p:nvSpPr>
          <p:cNvPr id="164" name="Google Shape;164;p19"/>
          <p:cNvSpPr/>
          <p:nvPr/>
        </p:nvSpPr>
        <p:spPr>
          <a:xfrm>
            <a:off x="3443171" y="1496017"/>
            <a:ext cx="2050719" cy="2050695"/>
          </a:xfrm>
          <a:custGeom>
            <a:avLst/>
            <a:gdLst/>
            <a:ahLst/>
            <a:cxnLst/>
            <a:rect l="l" t="t" r="r" b="b"/>
            <a:pathLst>
              <a:path w="9514" h="9514" extrusionOk="0">
                <a:moveTo>
                  <a:pt x="4757" y="0"/>
                </a:moveTo>
                <a:cubicBezTo>
                  <a:pt x="2130" y="0"/>
                  <a:pt x="0" y="2130"/>
                  <a:pt x="0" y="4757"/>
                </a:cubicBezTo>
                <a:cubicBezTo>
                  <a:pt x="0" y="7384"/>
                  <a:pt x="2130" y="9514"/>
                  <a:pt x="4757" y="9514"/>
                </a:cubicBezTo>
                <a:cubicBezTo>
                  <a:pt x="7384" y="9514"/>
                  <a:pt x="9514" y="7384"/>
                  <a:pt x="9514" y="4757"/>
                </a:cubicBezTo>
                <a:cubicBezTo>
                  <a:pt x="9514" y="2130"/>
                  <a:pt x="7384" y="0"/>
                  <a:pt x="4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a:off x="3668419" y="1751655"/>
            <a:ext cx="1600225" cy="1795059"/>
          </a:xfrm>
          <a:custGeom>
            <a:avLst/>
            <a:gdLst/>
            <a:ahLst/>
            <a:cxnLst/>
            <a:rect l="l" t="t" r="r" b="b"/>
            <a:pathLst>
              <a:path w="7424" h="8328" extrusionOk="0">
                <a:moveTo>
                  <a:pt x="3907" y="0"/>
                </a:moveTo>
                <a:cubicBezTo>
                  <a:pt x="3660" y="0"/>
                  <a:pt x="3406" y="79"/>
                  <a:pt x="3196" y="229"/>
                </a:cubicBezTo>
                <a:cubicBezTo>
                  <a:pt x="3068" y="340"/>
                  <a:pt x="2941" y="467"/>
                  <a:pt x="2755" y="503"/>
                </a:cubicBezTo>
                <a:cubicBezTo>
                  <a:pt x="2685" y="503"/>
                  <a:pt x="2592" y="485"/>
                  <a:pt x="2500" y="485"/>
                </a:cubicBezTo>
                <a:cubicBezTo>
                  <a:pt x="2492" y="485"/>
                  <a:pt x="2484" y="485"/>
                  <a:pt x="2476" y="485"/>
                </a:cubicBezTo>
                <a:cubicBezTo>
                  <a:pt x="1994" y="485"/>
                  <a:pt x="1618" y="1009"/>
                  <a:pt x="1618" y="1495"/>
                </a:cubicBezTo>
                <a:cubicBezTo>
                  <a:pt x="1600" y="1843"/>
                  <a:pt x="1728" y="2174"/>
                  <a:pt x="1874" y="2487"/>
                </a:cubicBezTo>
                <a:lnTo>
                  <a:pt x="1874" y="2526"/>
                </a:lnTo>
                <a:cubicBezTo>
                  <a:pt x="1809" y="2471"/>
                  <a:pt x="1751" y="2437"/>
                  <a:pt x="1696" y="2437"/>
                </a:cubicBezTo>
                <a:cubicBezTo>
                  <a:pt x="1675" y="2437"/>
                  <a:pt x="1656" y="2442"/>
                  <a:pt x="1636" y="2451"/>
                </a:cubicBezTo>
                <a:cubicBezTo>
                  <a:pt x="1473" y="2504"/>
                  <a:pt x="1433" y="2799"/>
                  <a:pt x="1525" y="3112"/>
                </a:cubicBezTo>
                <a:cubicBezTo>
                  <a:pt x="1636" y="3386"/>
                  <a:pt x="1803" y="3571"/>
                  <a:pt x="1966" y="3571"/>
                </a:cubicBezTo>
                <a:cubicBezTo>
                  <a:pt x="2116" y="4140"/>
                  <a:pt x="2407" y="4598"/>
                  <a:pt x="2795" y="4876"/>
                </a:cubicBezTo>
                <a:lnTo>
                  <a:pt x="2795" y="5189"/>
                </a:lnTo>
                <a:cubicBezTo>
                  <a:pt x="2720" y="5171"/>
                  <a:pt x="2667" y="5132"/>
                  <a:pt x="2610" y="5079"/>
                </a:cubicBezTo>
                <a:cubicBezTo>
                  <a:pt x="2592" y="5206"/>
                  <a:pt x="2575" y="5334"/>
                  <a:pt x="2557" y="5462"/>
                </a:cubicBezTo>
                <a:cubicBezTo>
                  <a:pt x="1490" y="5630"/>
                  <a:pt x="591" y="6031"/>
                  <a:pt x="0" y="6564"/>
                </a:cubicBezTo>
                <a:cubicBezTo>
                  <a:pt x="882" y="7649"/>
                  <a:pt x="2204" y="8328"/>
                  <a:pt x="3712" y="8328"/>
                </a:cubicBezTo>
                <a:cubicBezTo>
                  <a:pt x="5202" y="8328"/>
                  <a:pt x="6542" y="7649"/>
                  <a:pt x="7424" y="6564"/>
                </a:cubicBezTo>
                <a:cubicBezTo>
                  <a:pt x="6833" y="6031"/>
                  <a:pt x="5934" y="5630"/>
                  <a:pt x="4871" y="5462"/>
                </a:cubicBezTo>
                <a:cubicBezTo>
                  <a:pt x="4849" y="5334"/>
                  <a:pt x="4832" y="5206"/>
                  <a:pt x="4814" y="5079"/>
                </a:cubicBezTo>
                <a:cubicBezTo>
                  <a:pt x="4761" y="5132"/>
                  <a:pt x="4686" y="5171"/>
                  <a:pt x="4629" y="5189"/>
                </a:cubicBezTo>
                <a:lnTo>
                  <a:pt x="4629" y="4876"/>
                </a:lnTo>
                <a:cubicBezTo>
                  <a:pt x="5017" y="4598"/>
                  <a:pt x="5312" y="4140"/>
                  <a:pt x="5458" y="3571"/>
                </a:cubicBezTo>
                <a:cubicBezTo>
                  <a:pt x="5603" y="3571"/>
                  <a:pt x="5788" y="3386"/>
                  <a:pt x="5881" y="3112"/>
                </a:cubicBezTo>
                <a:cubicBezTo>
                  <a:pt x="5991" y="2799"/>
                  <a:pt x="5951" y="2504"/>
                  <a:pt x="5788" y="2451"/>
                </a:cubicBezTo>
                <a:cubicBezTo>
                  <a:pt x="5768" y="2442"/>
                  <a:pt x="5747" y="2437"/>
                  <a:pt x="5726" y="2437"/>
                </a:cubicBezTo>
                <a:cubicBezTo>
                  <a:pt x="5666" y="2437"/>
                  <a:pt x="5602" y="2471"/>
                  <a:pt x="5550" y="2526"/>
                </a:cubicBezTo>
                <a:cubicBezTo>
                  <a:pt x="5550" y="2487"/>
                  <a:pt x="5550" y="2434"/>
                  <a:pt x="5533" y="2394"/>
                </a:cubicBezTo>
                <a:cubicBezTo>
                  <a:pt x="5660" y="2231"/>
                  <a:pt x="5771" y="2063"/>
                  <a:pt x="5881" y="1900"/>
                </a:cubicBezTo>
                <a:lnTo>
                  <a:pt x="5696" y="1900"/>
                </a:lnTo>
                <a:cubicBezTo>
                  <a:pt x="5916" y="1843"/>
                  <a:pt x="6101" y="1662"/>
                  <a:pt x="6172" y="1442"/>
                </a:cubicBezTo>
                <a:lnTo>
                  <a:pt x="5881" y="1442"/>
                </a:lnTo>
                <a:cubicBezTo>
                  <a:pt x="6062" y="1367"/>
                  <a:pt x="6212" y="1257"/>
                  <a:pt x="6322" y="1093"/>
                </a:cubicBezTo>
                <a:cubicBezTo>
                  <a:pt x="6194" y="1093"/>
                  <a:pt x="6062" y="1071"/>
                  <a:pt x="5934" y="1071"/>
                </a:cubicBezTo>
                <a:cubicBezTo>
                  <a:pt x="6119" y="1001"/>
                  <a:pt x="6264" y="873"/>
                  <a:pt x="6339" y="723"/>
                </a:cubicBezTo>
                <a:lnTo>
                  <a:pt x="6339" y="723"/>
                </a:lnTo>
                <a:cubicBezTo>
                  <a:pt x="6267" y="752"/>
                  <a:pt x="6188" y="766"/>
                  <a:pt x="6110" y="766"/>
                </a:cubicBezTo>
                <a:cubicBezTo>
                  <a:pt x="6032" y="766"/>
                  <a:pt x="5954" y="752"/>
                  <a:pt x="5881" y="723"/>
                </a:cubicBezTo>
                <a:cubicBezTo>
                  <a:pt x="6044" y="670"/>
                  <a:pt x="6194" y="542"/>
                  <a:pt x="6264" y="393"/>
                </a:cubicBezTo>
                <a:lnTo>
                  <a:pt x="6264" y="393"/>
                </a:lnTo>
                <a:cubicBezTo>
                  <a:pt x="6055" y="513"/>
                  <a:pt x="5806" y="573"/>
                  <a:pt x="5556" y="573"/>
                </a:cubicBezTo>
                <a:cubicBezTo>
                  <a:pt x="5350" y="573"/>
                  <a:pt x="5143" y="532"/>
                  <a:pt x="4960" y="450"/>
                </a:cubicBezTo>
                <a:cubicBezTo>
                  <a:pt x="4739" y="340"/>
                  <a:pt x="4558" y="172"/>
                  <a:pt x="4320" y="80"/>
                </a:cubicBezTo>
                <a:cubicBezTo>
                  <a:pt x="4191" y="26"/>
                  <a:pt x="4050" y="0"/>
                  <a:pt x="3907" y="0"/>
                </a:cubicBezTo>
                <a:close/>
              </a:path>
            </a:pathLst>
          </a:custGeom>
          <a:solidFill>
            <a:srgbClr val="FFFFFF">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81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Proposals</a:t>
            </a:r>
            <a:endParaRPr dirty="0"/>
          </a:p>
        </p:txBody>
      </p:sp>
      <p:grpSp>
        <p:nvGrpSpPr>
          <p:cNvPr id="140" name="Google Shape;140;p19"/>
          <p:cNvGrpSpPr/>
          <p:nvPr/>
        </p:nvGrpSpPr>
        <p:grpSpPr>
          <a:xfrm>
            <a:off x="472083" y="942443"/>
            <a:ext cx="2415325" cy="847256"/>
            <a:chOff x="568675" y="1380325"/>
            <a:chExt cx="2415325" cy="847256"/>
          </a:xfrm>
        </p:grpSpPr>
        <p:sp>
          <p:nvSpPr>
            <p:cNvPr id="141" name="Google Shape;141;p19"/>
            <p:cNvSpPr txBox="1"/>
            <p:nvPr/>
          </p:nvSpPr>
          <p:spPr>
            <a:xfrm>
              <a:off x="1031600" y="1380325"/>
              <a:ext cx="1952400" cy="4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chemeClr val="dk2"/>
                  </a:solidFill>
                  <a:latin typeface="Fira Sans Extra Condensed Medium"/>
                  <a:ea typeface="Fira Sans Extra Condensed Medium"/>
                  <a:cs typeface="Fira Sans Extra Condensed Medium"/>
                  <a:sym typeface="Fira Sans Extra Condensed Medium"/>
                </a:rPr>
                <a:t>Family Savers</a:t>
              </a:r>
            </a:p>
          </p:txBody>
        </p:sp>
        <p:sp>
          <p:nvSpPr>
            <p:cNvPr id="142" name="Google Shape;142;p19"/>
            <p:cNvSpPr txBox="1"/>
            <p:nvPr/>
          </p:nvSpPr>
          <p:spPr>
            <a:xfrm>
              <a:off x="1031600" y="1692681"/>
              <a:ext cx="1952400" cy="5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Roboto"/>
                  <a:ea typeface="Roboto"/>
                  <a:cs typeface="Roboto"/>
                  <a:sym typeface="Roboto"/>
                </a:rPr>
                <a:t>Offer a savings plan that includes discounts on children's products or educational materials.</a:t>
              </a:r>
            </a:p>
          </p:txBody>
        </p:sp>
        <p:sp>
          <p:nvSpPr>
            <p:cNvPr id="143" name="Google Shape;143;p19"/>
            <p:cNvSpPr/>
            <p:nvPr/>
          </p:nvSpPr>
          <p:spPr>
            <a:xfrm>
              <a:off x="568675" y="1576388"/>
              <a:ext cx="408300" cy="408300"/>
            </a:xfrm>
            <a:prstGeom prst="ellipse">
              <a:avLst/>
            </a:prstGeom>
            <a:solidFill>
              <a:schemeClr val="dk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01</a:t>
              </a:r>
              <a:endParaRPr>
                <a:solidFill>
                  <a:srgbClr val="FFFFFF"/>
                </a:solidFill>
              </a:endParaRPr>
            </a:p>
          </p:txBody>
        </p:sp>
      </p:grpSp>
      <p:grpSp>
        <p:nvGrpSpPr>
          <p:cNvPr id="144" name="Google Shape;144;p19"/>
          <p:cNvGrpSpPr/>
          <p:nvPr/>
        </p:nvGrpSpPr>
        <p:grpSpPr>
          <a:xfrm>
            <a:off x="472083" y="2120485"/>
            <a:ext cx="2415325" cy="847256"/>
            <a:chOff x="568675" y="2558367"/>
            <a:chExt cx="2415325" cy="847256"/>
          </a:xfrm>
        </p:grpSpPr>
        <p:sp>
          <p:nvSpPr>
            <p:cNvPr id="145" name="Google Shape;145;p19"/>
            <p:cNvSpPr txBox="1"/>
            <p:nvPr/>
          </p:nvSpPr>
          <p:spPr>
            <a:xfrm>
              <a:off x="1031600" y="2558367"/>
              <a:ext cx="1952400" cy="4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chemeClr val="lt2"/>
                  </a:solidFill>
                  <a:latin typeface="Fira Sans Extra Condensed Medium"/>
                  <a:ea typeface="Fira Sans Extra Condensed Medium"/>
                  <a:cs typeface="Fira Sans Extra Condensed Medium"/>
                  <a:sym typeface="Fira Sans Extra Condensed Medium"/>
                </a:rPr>
                <a:t>Elite Shoppers</a:t>
              </a:r>
              <a:endParaRPr sz="1700" dirty="0">
                <a:solidFill>
                  <a:schemeClr val="lt2"/>
                </a:solidFill>
                <a:latin typeface="Fira Sans Extra Condensed Medium"/>
                <a:ea typeface="Fira Sans Extra Condensed Medium"/>
                <a:cs typeface="Fira Sans Extra Condensed Medium"/>
                <a:sym typeface="Fira Sans Extra Condensed Medium"/>
              </a:endParaRPr>
            </a:p>
          </p:txBody>
        </p:sp>
        <p:sp>
          <p:nvSpPr>
            <p:cNvPr id="146" name="Google Shape;146;p19"/>
            <p:cNvSpPr txBox="1"/>
            <p:nvPr/>
          </p:nvSpPr>
          <p:spPr>
            <a:xfrm>
              <a:off x="1031600" y="2870723"/>
              <a:ext cx="1952400" cy="5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Roboto"/>
                  <a:ea typeface="Roboto"/>
                  <a:cs typeface="Roboto"/>
                  <a:sym typeface="Roboto"/>
                </a:rPr>
                <a:t>Launch a loyalty program offering exclusive deals on high-end products and early access to sales events.</a:t>
              </a:r>
              <a:endParaRPr sz="1000" dirty="0">
                <a:latin typeface="Roboto"/>
                <a:ea typeface="Roboto"/>
                <a:cs typeface="Roboto"/>
                <a:sym typeface="Roboto"/>
              </a:endParaRPr>
            </a:p>
          </p:txBody>
        </p:sp>
        <p:sp>
          <p:nvSpPr>
            <p:cNvPr id="147" name="Google Shape;147;p19"/>
            <p:cNvSpPr/>
            <p:nvPr/>
          </p:nvSpPr>
          <p:spPr>
            <a:xfrm>
              <a:off x="568675" y="2755094"/>
              <a:ext cx="408300" cy="408300"/>
            </a:xfrm>
            <a:prstGeom prst="ellipse">
              <a:avLst/>
            </a:prstGeom>
            <a:solidFill>
              <a:schemeClr val="lt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02</a:t>
              </a:r>
              <a:endParaRPr>
                <a:solidFill>
                  <a:srgbClr val="FFFFFF"/>
                </a:solidFill>
              </a:endParaRPr>
            </a:p>
          </p:txBody>
        </p:sp>
      </p:grpSp>
      <p:grpSp>
        <p:nvGrpSpPr>
          <p:cNvPr id="148" name="Google Shape;148;p19"/>
          <p:cNvGrpSpPr/>
          <p:nvPr/>
        </p:nvGrpSpPr>
        <p:grpSpPr>
          <a:xfrm>
            <a:off x="472078" y="3480590"/>
            <a:ext cx="2415325" cy="847256"/>
            <a:chOff x="568675" y="3736423"/>
            <a:chExt cx="2415325" cy="847256"/>
          </a:xfrm>
        </p:grpSpPr>
        <p:sp>
          <p:nvSpPr>
            <p:cNvPr id="149" name="Google Shape;149;p19"/>
            <p:cNvSpPr txBox="1"/>
            <p:nvPr/>
          </p:nvSpPr>
          <p:spPr>
            <a:xfrm>
              <a:off x="1031600" y="3736423"/>
              <a:ext cx="1952400" cy="4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chemeClr val="accent1"/>
                  </a:solidFill>
                  <a:latin typeface="Fira Sans Extra Condensed Medium"/>
                  <a:ea typeface="Fira Sans Extra Condensed Medium"/>
                  <a:cs typeface="Fira Sans Extra Condensed Medium"/>
                  <a:sym typeface="Fira Sans Extra Condensed Medium"/>
                </a:rPr>
                <a:t>Bargain Hunters</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150" name="Google Shape;150;p19"/>
            <p:cNvSpPr txBox="1"/>
            <p:nvPr/>
          </p:nvSpPr>
          <p:spPr>
            <a:xfrm>
              <a:off x="1031600" y="4048779"/>
              <a:ext cx="1952400" cy="5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Roboto"/>
                  <a:ea typeface="Roboto"/>
                  <a:cs typeface="Roboto"/>
                  <a:sym typeface="Roboto"/>
                </a:rPr>
                <a:t>Daily or weekly emails featuring the best deals on popular products.</a:t>
              </a:r>
              <a:endParaRPr sz="1000" dirty="0">
                <a:latin typeface="Roboto"/>
                <a:ea typeface="Roboto"/>
                <a:cs typeface="Roboto"/>
                <a:sym typeface="Roboto"/>
              </a:endParaRPr>
            </a:p>
          </p:txBody>
        </p:sp>
        <p:sp>
          <p:nvSpPr>
            <p:cNvPr id="151" name="Google Shape;151;p19"/>
            <p:cNvSpPr/>
            <p:nvPr/>
          </p:nvSpPr>
          <p:spPr>
            <a:xfrm>
              <a:off x="568675" y="3933800"/>
              <a:ext cx="408300" cy="4083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03</a:t>
              </a:r>
              <a:endParaRPr>
                <a:solidFill>
                  <a:srgbClr val="FFFFFF"/>
                </a:solidFill>
              </a:endParaRPr>
            </a:p>
          </p:txBody>
        </p:sp>
      </p:grpSp>
      <p:grpSp>
        <p:nvGrpSpPr>
          <p:cNvPr id="152" name="Google Shape;152;p19"/>
          <p:cNvGrpSpPr/>
          <p:nvPr/>
        </p:nvGrpSpPr>
        <p:grpSpPr>
          <a:xfrm>
            <a:off x="6049658" y="942443"/>
            <a:ext cx="2429075" cy="847256"/>
            <a:chOff x="6146250" y="1380325"/>
            <a:chExt cx="2429075" cy="847256"/>
          </a:xfrm>
        </p:grpSpPr>
        <p:sp>
          <p:nvSpPr>
            <p:cNvPr id="153" name="Google Shape;153;p19"/>
            <p:cNvSpPr txBox="1"/>
            <p:nvPr/>
          </p:nvSpPr>
          <p:spPr>
            <a:xfrm>
              <a:off x="6146250" y="1692681"/>
              <a:ext cx="1952400" cy="534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dirty="0">
                  <a:latin typeface="Roboto"/>
                  <a:ea typeface="Roboto"/>
                  <a:cs typeface="Roboto"/>
                  <a:sym typeface="Roboto"/>
                </a:rPr>
                <a:t>Discounts on groceries and household essentials.</a:t>
              </a:r>
              <a:endParaRPr sz="1000" dirty="0">
                <a:latin typeface="Roboto"/>
                <a:ea typeface="Roboto"/>
                <a:cs typeface="Roboto"/>
                <a:sym typeface="Roboto"/>
              </a:endParaRPr>
            </a:p>
          </p:txBody>
        </p:sp>
        <p:sp>
          <p:nvSpPr>
            <p:cNvPr id="154" name="Google Shape;154;p19"/>
            <p:cNvSpPr txBox="1"/>
            <p:nvPr/>
          </p:nvSpPr>
          <p:spPr>
            <a:xfrm>
              <a:off x="6146250" y="1380325"/>
              <a:ext cx="1952400" cy="429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700" dirty="0">
                  <a:solidFill>
                    <a:schemeClr val="accent2"/>
                  </a:solidFill>
                  <a:latin typeface="Fira Sans Extra Condensed Medium"/>
                  <a:ea typeface="Fira Sans Extra Condensed Medium"/>
                  <a:cs typeface="Fira Sans Extra Condensed Medium"/>
                  <a:sym typeface="Fira Sans Extra Condensed Medium"/>
                </a:rPr>
                <a:t>Struggling Families</a:t>
              </a:r>
              <a:endParaRPr sz="17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155" name="Google Shape;155;p19"/>
            <p:cNvSpPr/>
            <p:nvPr/>
          </p:nvSpPr>
          <p:spPr>
            <a:xfrm>
              <a:off x="8167025" y="1576388"/>
              <a:ext cx="408300" cy="408300"/>
            </a:xfrm>
            <a:prstGeom prst="ellipse">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04</a:t>
              </a:r>
              <a:endParaRPr>
                <a:solidFill>
                  <a:srgbClr val="FFFFFF"/>
                </a:solidFill>
              </a:endParaRPr>
            </a:p>
          </p:txBody>
        </p:sp>
      </p:grpSp>
      <p:grpSp>
        <p:nvGrpSpPr>
          <p:cNvPr id="156" name="Google Shape;156;p19"/>
          <p:cNvGrpSpPr/>
          <p:nvPr/>
        </p:nvGrpSpPr>
        <p:grpSpPr>
          <a:xfrm>
            <a:off x="6049658" y="2120485"/>
            <a:ext cx="2429075" cy="847256"/>
            <a:chOff x="6146250" y="2558367"/>
            <a:chExt cx="2429075" cy="847256"/>
          </a:xfrm>
        </p:grpSpPr>
        <p:sp>
          <p:nvSpPr>
            <p:cNvPr id="157" name="Google Shape;157;p19"/>
            <p:cNvSpPr txBox="1"/>
            <p:nvPr/>
          </p:nvSpPr>
          <p:spPr>
            <a:xfrm>
              <a:off x="6146250" y="2558367"/>
              <a:ext cx="1952400" cy="429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700" dirty="0">
                  <a:solidFill>
                    <a:schemeClr val="accent3"/>
                  </a:solidFill>
                  <a:latin typeface="Fira Sans Extra Condensed Medium"/>
                  <a:ea typeface="Fira Sans Extra Condensed Medium"/>
                  <a:cs typeface="Fira Sans Extra Condensed Medium"/>
                  <a:sym typeface="Fira Sans Extra Condensed Medium"/>
                </a:rPr>
                <a:t>Affluent Shoppers</a:t>
              </a:r>
              <a:endParaRPr sz="1700" dirty="0">
                <a:solidFill>
                  <a:schemeClr val="accent3"/>
                </a:solidFill>
                <a:latin typeface="Fira Sans Extra Condensed Medium"/>
                <a:ea typeface="Fira Sans Extra Condensed Medium"/>
                <a:cs typeface="Fira Sans Extra Condensed Medium"/>
                <a:sym typeface="Fira Sans Extra Condensed Medium"/>
              </a:endParaRPr>
            </a:p>
          </p:txBody>
        </p:sp>
        <p:sp>
          <p:nvSpPr>
            <p:cNvPr id="158" name="Google Shape;158;p19"/>
            <p:cNvSpPr txBox="1"/>
            <p:nvPr/>
          </p:nvSpPr>
          <p:spPr>
            <a:xfrm>
              <a:off x="6146250" y="2870723"/>
              <a:ext cx="1952400" cy="534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dirty="0">
                  <a:latin typeface="Roboto"/>
                  <a:ea typeface="Roboto"/>
                  <a:cs typeface="Roboto"/>
                  <a:sym typeface="Roboto"/>
                </a:rPr>
                <a:t>Personalized shopping experiences, including home delivery services and personal shopper consultations.</a:t>
              </a:r>
              <a:endParaRPr sz="1000" dirty="0">
                <a:latin typeface="Roboto"/>
                <a:ea typeface="Roboto"/>
                <a:cs typeface="Roboto"/>
                <a:sym typeface="Roboto"/>
              </a:endParaRPr>
            </a:p>
          </p:txBody>
        </p:sp>
        <p:sp>
          <p:nvSpPr>
            <p:cNvPr id="159" name="Google Shape;159;p19"/>
            <p:cNvSpPr/>
            <p:nvPr/>
          </p:nvSpPr>
          <p:spPr>
            <a:xfrm>
              <a:off x="8167025" y="2755094"/>
              <a:ext cx="408300" cy="408300"/>
            </a:xfrm>
            <a:prstGeom prst="ellipse">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05</a:t>
              </a:r>
              <a:endParaRPr>
                <a:solidFill>
                  <a:srgbClr val="FFFFFF"/>
                </a:solidFill>
              </a:endParaRPr>
            </a:p>
          </p:txBody>
        </p:sp>
      </p:grpSp>
      <p:grpSp>
        <p:nvGrpSpPr>
          <p:cNvPr id="160" name="Google Shape;160;p19"/>
          <p:cNvGrpSpPr/>
          <p:nvPr/>
        </p:nvGrpSpPr>
        <p:grpSpPr>
          <a:xfrm>
            <a:off x="6063415" y="3526698"/>
            <a:ext cx="2429075" cy="847256"/>
            <a:chOff x="6146250" y="3736423"/>
            <a:chExt cx="2429075" cy="847256"/>
          </a:xfrm>
        </p:grpSpPr>
        <p:sp>
          <p:nvSpPr>
            <p:cNvPr id="161" name="Google Shape;161;p19"/>
            <p:cNvSpPr txBox="1"/>
            <p:nvPr/>
          </p:nvSpPr>
          <p:spPr>
            <a:xfrm>
              <a:off x="6146250" y="3736423"/>
              <a:ext cx="1952400" cy="429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700" dirty="0">
                  <a:solidFill>
                    <a:schemeClr val="accent4"/>
                  </a:solidFill>
                  <a:latin typeface="Fira Sans Extra Condensed Medium"/>
                  <a:ea typeface="Fira Sans Extra Condensed Medium"/>
                  <a:cs typeface="Fira Sans Extra Condensed Medium"/>
                  <a:sym typeface="Fira Sans Extra Condensed Medium"/>
                </a:rPr>
                <a:t>Educated Shoppers</a:t>
              </a:r>
              <a:endParaRPr sz="1700"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162" name="Google Shape;162;p19"/>
            <p:cNvSpPr txBox="1"/>
            <p:nvPr/>
          </p:nvSpPr>
          <p:spPr>
            <a:xfrm>
              <a:off x="6146250" y="4048779"/>
              <a:ext cx="1952400" cy="534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dirty="0">
                  <a:latin typeface="Roboto"/>
                  <a:ea typeface="Roboto"/>
                  <a:cs typeface="Roboto"/>
                  <a:sym typeface="Roboto"/>
                </a:rPr>
                <a:t>Provide access to educational content about smart shopping and exclusive discounts on a variety of products.</a:t>
              </a:r>
              <a:endParaRPr sz="1000" dirty="0">
                <a:latin typeface="Roboto"/>
                <a:ea typeface="Roboto"/>
                <a:cs typeface="Roboto"/>
                <a:sym typeface="Roboto"/>
              </a:endParaRPr>
            </a:p>
          </p:txBody>
        </p:sp>
        <p:sp>
          <p:nvSpPr>
            <p:cNvPr id="163" name="Google Shape;163;p19"/>
            <p:cNvSpPr/>
            <p:nvPr/>
          </p:nvSpPr>
          <p:spPr>
            <a:xfrm>
              <a:off x="8167025" y="3933800"/>
              <a:ext cx="408300" cy="408300"/>
            </a:xfrm>
            <a:prstGeom prst="ellipse">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06</a:t>
              </a:r>
              <a:endParaRPr>
                <a:solidFill>
                  <a:srgbClr val="FFFFFF"/>
                </a:solidFill>
              </a:endParaRPr>
            </a:p>
          </p:txBody>
        </p:sp>
      </p:grpSp>
      <p:sp>
        <p:nvSpPr>
          <p:cNvPr id="164" name="Google Shape;164;p19"/>
          <p:cNvSpPr/>
          <p:nvPr/>
        </p:nvSpPr>
        <p:spPr>
          <a:xfrm>
            <a:off x="3443171" y="1496017"/>
            <a:ext cx="2050719" cy="2050695"/>
          </a:xfrm>
          <a:custGeom>
            <a:avLst/>
            <a:gdLst/>
            <a:ahLst/>
            <a:cxnLst/>
            <a:rect l="l" t="t" r="r" b="b"/>
            <a:pathLst>
              <a:path w="9514" h="9514" extrusionOk="0">
                <a:moveTo>
                  <a:pt x="4757" y="0"/>
                </a:moveTo>
                <a:cubicBezTo>
                  <a:pt x="2130" y="0"/>
                  <a:pt x="0" y="2130"/>
                  <a:pt x="0" y="4757"/>
                </a:cubicBezTo>
                <a:cubicBezTo>
                  <a:pt x="0" y="7384"/>
                  <a:pt x="2130" y="9514"/>
                  <a:pt x="4757" y="9514"/>
                </a:cubicBezTo>
                <a:cubicBezTo>
                  <a:pt x="7384" y="9514"/>
                  <a:pt x="9514" y="7384"/>
                  <a:pt x="9514" y="4757"/>
                </a:cubicBezTo>
                <a:cubicBezTo>
                  <a:pt x="9514" y="2130"/>
                  <a:pt x="7384" y="0"/>
                  <a:pt x="4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a:off x="3668419" y="1751655"/>
            <a:ext cx="1600225" cy="1795059"/>
          </a:xfrm>
          <a:custGeom>
            <a:avLst/>
            <a:gdLst/>
            <a:ahLst/>
            <a:cxnLst/>
            <a:rect l="l" t="t" r="r" b="b"/>
            <a:pathLst>
              <a:path w="7424" h="8328" extrusionOk="0">
                <a:moveTo>
                  <a:pt x="3907" y="0"/>
                </a:moveTo>
                <a:cubicBezTo>
                  <a:pt x="3660" y="0"/>
                  <a:pt x="3406" y="79"/>
                  <a:pt x="3196" y="229"/>
                </a:cubicBezTo>
                <a:cubicBezTo>
                  <a:pt x="3068" y="340"/>
                  <a:pt x="2941" y="467"/>
                  <a:pt x="2755" y="503"/>
                </a:cubicBezTo>
                <a:cubicBezTo>
                  <a:pt x="2685" y="503"/>
                  <a:pt x="2592" y="485"/>
                  <a:pt x="2500" y="485"/>
                </a:cubicBezTo>
                <a:cubicBezTo>
                  <a:pt x="2492" y="485"/>
                  <a:pt x="2484" y="485"/>
                  <a:pt x="2476" y="485"/>
                </a:cubicBezTo>
                <a:cubicBezTo>
                  <a:pt x="1994" y="485"/>
                  <a:pt x="1618" y="1009"/>
                  <a:pt x="1618" y="1495"/>
                </a:cubicBezTo>
                <a:cubicBezTo>
                  <a:pt x="1600" y="1843"/>
                  <a:pt x="1728" y="2174"/>
                  <a:pt x="1874" y="2487"/>
                </a:cubicBezTo>
                <a:lnTo>
                  <a:pt x="1874" y="2526"/>
                </a:lnTo>
                <a:cubicBezTo>
                  <a:pt x="1809" y="2471"/>
                  <a:pt x="1751" y="2437"/>
                  <a:pt x="1696" y="2437"/>
                </a:cubicBezTo>
                <a:cubicBezTo>
                  <a:pt x="1675" y="2437"/>
                  <a:pt x="1656" y="2442"/>
                  <a:pt x="1636" y="2451"/>
                </a:cubicBezTo>
                <a:cubicBezTo>
                  <a:pt x="1473" y="2504"/>
                  <a:pt x="1433" y="2799"/>
                  <a:pt x="1525" y="3112"/>
                </a:cubicBezTo>
                <a:cubicBezTo>
                  <a:pt x="1636" y="3386"/>
                  <a:pt x="1803" y="3571"/>
                  <a:pt x="1966" y="3571"/>
                </a:cubicBezTo>
                <a:cubicBezTo>
                  <a:pt x="2116" y="4140"/>
                  <a:pt x="2407" y="4598"/>
                  <a:pt x="2795" y="4876"/>
                </a:cubicBezTo>
                <a:lnTo>
                  <a:pt x="2795" y="5189"/>
                </a:lnTo>
                <a:cubicBezTo>
                  <a:pt x="2720" y="5171"/>
                  <a:pt x="2667" y="5132"/>
                  <a:pt x="2610" y="5079"/>
                </a:cubicBezTo>
                <a:cubicBezTo>
                  <a:pt x="2592" y="5206"/>
                  <a:pt x="2575" y="5334"/>
                  <a:pt x="2557" y="5462"/>
                </a:cubicBezTo>
                <a:cubicBezTo>
                  <a:pt x="1490" y="5630"/>
                  <a:pt x="591" y="6031"/>
                  <a:pt x="0" y="6564"/>
                </a:cubicBezTo>
                <a:cubicBezTo>
                  <a:pt x="882" y="7649"/>
                  <a:pt x="2204" y="8328"/>
                  <a:pt x="3712" y="8328"/>
                </a:cubicBezTo>
                <a:cubicBezTo>
                  <a:pt x="5202" y="8328"/>
                  <a:pt x="6542" y="7649"/>
                  <a:pt x="7424" y="6564"/>
                </a:cubicBezTo>
                <a:cubicBezTo>
                  <a:pt x="6833" y="6031"/>
                  <a:pt x="5934" y="5630"/>
                  <a:pt x="4871" y="5462"/>
                </a:cubicBezTo>
                <a:cubicBezTo>
                  <a:pt x="4849" y="5334"/>
                  <a:pt x="4832" y="5206"/>
                  <a:pt x="4814" y="5079"/>
                </a:cubicBezTo>
                <a:cubicBezTo>
                  <a:pt x="4761" y="5132"/>
                  <a:pt x="4686" y="5171"/>
                  <a:pt x="4629" y="5189"/>
                </a:cubicBezTo>
                <a:lnTo>
                  <a:pt x="4629" y="4876"/>
                </a:lnTo>
                <a:cubicBezTo>
                  <a:pt x="5017" y="4598"/>
                  <a:pt x="5312" y="4140"/>
                  <a:pt x="5458" y="3571"/>
                </a:cubicBezTo>
                <a:cubicBezTo>
                  <a:pt x="5603" y="3571"/>
                  <a:pt x="5788" y="3386"/>
                  <a:pt x="5881" y="3112"/>
                </a:cubicBezTo>
                <a:cubicBezTo>
                  <a:pt x="5991" y="2799"/>
                  <a:pt x="5951" y="2504"/>
                  <a:pt x="5788" y="2451"/>
                </a:cubicBezTo>
                <a:cubicBezTo>
                  <a:pt x="5768" y="2442"/>
                  <a:pt x="5747" y="2437"/>
                  <a:pt x="5726" y="2437"/>
                </a:cubicBezTo>
                <a:cubicBezTo>
                  <a:pt x="5666" y="2437"/>
                  <a:pt x="5602" y="2471"/>
                  <a:pt x="5550" y="2526"/>
                </a:cubicBezTo>
                <a:cubicBezTo>
                  <a:pt x="5550" y="2487"/>
                  <a:pt x="5550" y="2434"/>
                  <a:pt x="5533" y="2394"/>
                </a:cubicBezTo>
                <a:cubicBezTo>
                  <a:pt x="5660" y="2231"/>
                  <a:pt x="5771" y="2063"/>
                  <a:pt x="5881" y="1900"/>
                </a:cubicBezTo>
                <a:lnTo>
                  <a:pt x="5696" y="1900"/>
                </a:lnTo>
                <a:cubicBezTo>
                  <a:pt x="5916" y="1843"/>
                  <a:pt x="6101" y="1662"/>
                  <a:pt x="6172" y="1442"/>
                </a:cubicBezTo>
                <a:lnTo>
                  <a:pt x="5881" y="1442"/>
                </a:lnTo>
                <a:cubicBezTo>
                  <a:pt x="6062" y="1367"/>
                  <a:pt x="6212" y="1257"/>
                  <a:pt x="6322" y="1093"/>
                </a:cubicBezTo>
                <a:cubicBezTo>
                  <a:pt x="6194" y="1093"/>
                  <a:pt x="6062" y="1071"/>
                  <a:pt x="5934" y="1071"/>
                </a:cubicBezTo>
                <a:cubicBezTo>
                  <a:pt x="6119" y="1001"/>
                  <a:pt x="6264" y="873"/>
                  <a:pt x="6339" y="723"/>
                </a:cubicBezTo>
                <a:lnTo>
                  <a:pt x="6339" y="723"/>
                </a:lnTo>
                <a:cubicBezTo>
                  <a:pt x="6267" y="752"/>
                  <a:pt x="6188" y="766"/>
                  <a:pt x="6110" y="766"/>
                </a:cubicBezTo>
                <a:cubicBezTo>
                  <a:pt x="6032" y="766"/>
                  <a:pt x="5954" y="752"/>
                  <a:pt x="5881" y="723"/>
                </a:cubicBezTo>
                <a:cubicBezTo>
                  <a:pt x="6044" y="670"/>
                  <a:pt x="6194" y="542"/>
                  <a:pt x="6264" y="393"/>
                </a:cubicBezTo>
                <a:lnTo>
                  <a:pt x="6264" y="393"/>
                </a:lnTo>
                <a:cubicBezTo>
                  <a:pt x="6055" y="513"/>
                  <a:pt x="5806" y="573"/>
                  <a:pt x="5556" y="573"/>
                </a:cubicBezTo>
                <a:cubicBezTo>
                  <a:pt x="5350" y="573"/>
                  <a:pt x="5143" y="532"/>
                  <a:pt x="4960" y="450"/>
                </a:cubicBezTo>
                <a:cubicBezTo>
                  <a:pt x="4739" y="340"/>
                  <a:pt x="4558" y="172"/>
                  <a:pt x="4320" y="80"/>
                </a:cubicBezTo>
                <a:cubicBezTo>
                  <a:pt x="4191" y="26"/>
                  <a:pt x="4050" y="0"/>
                  <a:pt x="3907" y="0"/>
                </a:cubicBezTo>
                <a:close/>
              </a:path>
            </a:pathLst>
          </a:custGeom>
          <a:solidFill>
            <a:srgbClr val="FFFFFF">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0114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82"/>
        <p:cNvGrpSpPr/>
        <p:nvPr/>
      </p:nvGrpSpPr>
      <p:grpSpPr>
        <a:xfrm>
          <a:off x="0" y="0"/>
          <a:ext cx="0" cy="0"/>
          <a:chOff x="0" y="0"/>
          <a:chExt cx="0" cy="0"/>
        </a:xfrm>
      </p:grpSpPr>
      <p:sp>
        <p:nvSpPr>
          <p:cNvPr id="1183" name="Google Shape;1183;p50"/>
          <p:cNvSpPr txBox="1">
            <a:spLocks noGrp="1"/>
          </p:cNvSpPr>
          <p:nvPr>
            <p:ph type="title" idx="4294967295"/>
          </p:nvPr>
        </p:nvSpPr>
        <p:spPr>
          <a:xfrm>
            <a:off x="929762" y="2011824"/>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dirty="0">
                <a:latin typeface="Arial"/>
                <a:ea typeface="Arial"/>
                <a:cs typeface="Arial"/>
                <a:sym typeface="Arial"/>
              </a:rPr>
              <a:t>Thank you </a:t>
            </a:r>
            <a:r>
              <a:rPr lang="en" dirty="0">
                <a:latin typeface="Arial"/>
                <a:ea typeface="Arial"/>
                <a:cs typeface="Arial"/>
                <a:sym typeface="Wingdings" panose="05000000000000000000" pitchFamily="2" charset="2"/>
              </a:rPr>
              <a:t></a:t>
            </a:r>
            <a:endParaRPr dirty="0">
              <a:solidFill>
                <a:srgbClr val="FFFFFF"/>
              </a:solidFill>
              <a:latin typeface="Arial"/>
              <a:ea typeface="Arial"/>
              <a:cs typeface="Arial"/>
              <a:sym typeface="Arial"/>
            </a:endParaRPr>
          </a:p>
        </p:txBody>
      </p:sp>
      <p:sp>
        <p:nvSpPr>
          <p:cNvPr id="1184" name="Google Shape;1184;p50"/>
          <p:cNvSpPr txBox="1">
            <a:spLocks noGrp="1"/>
          </p:cNvSpPr>
          <p:nvPr>
            <p:ph type="body" idx="4294967295"/>
          </p:nvPr>
        </p:nvSpPr>
        <p:spPr>
          <a:xfrm>
            <a:off x="1516230" y="3424000"/>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US" dirty="0">
                <a:solidFill>
                  <a:schemeClr val="lt1"/>
                </a:solidFill>
                <a:latin typeface="Arial"/>
                <a:ea typeface="Arial"/>
                <a:cs typeface="Arial"/>
                <a:sym typeface="Arial"/>
              </a:rPr>
              <a:t>Feel free to ask any questions or offer suggestions for improvements!</a:t>
            </a:r>
            <a:endParaRPr dirty="0">
              <a:solidFill>
                <a:srgbClr val="FFFFFF"/>
              </a:solidFill>
              <a:latin typeface="Arial"/>
              <a:ea typeface="Arial"/>
              <a:cs typeface="Arial"/>
              <a:sym typeface="Arial"/>
            </a:endParaRPr>
          </a:p>
        </p:txBody>
      </p:sp>
      <p:grpSp>
        <p:nvGrpSpPr>
          <p:cNvPr id="1186" name="Google Shape;1186;p50"/>
          <p:cNvGrpSpPr/>
          <p:nvPr/>
        </p:nvGrpSpPr>
        <p:grpSpPr>
          <a:xfrm>
            <a:off x="6874322" y="1724357"/>
            <a:ext cx="1446116" cy="2863897"/>
            <a:chOff x="6529419" y="1724307"/>
            <a:chExt cx="1480463" cy="2931917"/>
          </a:xfrm>
        </p:grpSpPr>
        <p:grpSp>
          <p:nvGrpSpPr>
            <p:cNvPr id="1187" name="Google Shape;1187;p50"/>
            <p:cNvGrpSpPr/>
            <p:nvPr/>
          </p:nvGrpSpPr>
          <p:grpSpPr>
            <a:xfrm>
              <a:off x="6556827" y="1724307"/>
              <a:ext cx="956596" cy="944294"/>
              <a:chOff x="3800349" y="1238762"/>
              <a:chExt cx="1098904" cy="1084772"/>
            </a:xfrm>
          </p:grpSpPr>
          <p:grpSp>
            <p:nvGrpSpPr>
              <p:cNvPr id="1188" name="Google Shape;1188;p50"/>
              <p:cNvGrpSpPr/>
              <p:nvPr/>
            </p:nvGrpSpPr>
            <p:grpSpPr>
              <a:xfrm>
                <a:off x="3800349" y="1238762"/>
                <a:ext cx="1098904" cy="1084772"/>
                <a:chOff x="3800349" y="1238762"/>
                <a:chExt cx="1098904" cy="1084772"/>
              </a:xfrm>
            </p:grpSpPr>
            <p:sp>
              <p:nvSpPr>
                <p:cNvPr id="1189" name="Google Shape;1189;p50"/>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0"/>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1" name="Google Shape;1191;p50"/>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50"/>
            <p:cNvGrpSpPr/>
            <p:nvPr/>
          </p:nvGrpSpPr>
          <p:grpSpPr>
            <a:xfrm>
              <a:off x="7053286" y="2227254"/>
              <a:ext cx="956596" cy="944252"/>
              <a:chOff x="4370663" y="1816530"/>
              <a:chExt cx="1098904" cy="1084724"/>
            </a:xfrm>
          </p:grpSpPr>
          <p:grpSp>
            <p:nvGrpSpPr>
              <p:cNvPr id="1193" name="Google Shape;1193;p50"/>
              <p:cNvGrpSpPr/>
              <p:nvPr/>
            </p:nvGrpSpPr>
            <p:grpSpPr>
              <a:xfrm>
                <a:off x="4370663" y="1816530"/>
                <a:ext cx="1098904" cy="1084724"/>
                <a:chOff x="4370663" y="1816530"/>
                <a:chExt cx="1098904" cy="1084724"/>
              </a:xfrm>
            </p:grpSpPr>
            <p:sp>
              <p:nvSpPr>
                <p:cNvPr id="1194" name="Google Shape;1194;p50"/>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0"/>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1196;p50"/>
              <p:cNvGrpSpPr/>
              <p:nvPr/>
            </p:nvGrpSpPr>
            <p:grpSpPr>
              <a:xfrm>
                <a:off x="4732628" y="2171596"/>
                <a:ext cx="374986" cy="374572"/>
                <a:chOff x="3303268" y="3817349"/>
                <a:chExt cx="346056" cy="345674"/>
              </a:xfrm>
            </p:grpSpPr>
            <p:sp>
              <p:nvSpPr>
                <p:cNvPr id="1197" name="Google Shape;1197;p50"/>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0"/>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0"/>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0"/>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1" name="Google Shape;1201;p50"/>
            <p:cNvGrpSpPr/>
            <p:nvPr/>
          </p:nvGrpSpPr>
          <p:grpSpPr>
            <a:xfrm>
              <a:off x="6547098" y="2715744"/>
              <a:ext cx="956596" cy="944315"/>
              <a:chOff x="3789173" y="2377690"/>
              <a:chExt cx="1098904" cy="1084796"/>
            </a:xfrm>
          </p:grpSpPr>
          <p:grpSp>
            <p:nvGrpSpPr>
              <p:cNvPr id="1202" name="Google Shape;1202;p50"/>
              <p:cNvGrpSpPr/>
              <p:nvPr/>
            </p:nvGrpSpPr>
            <p:grpSpPr>
              <a:xfrm>
                <a:off x="3789173" y="2377690"/>
                <a:ext cx="1098904" cy="1084796"/>
                <a:chOff x="3789173" y="2377690"/>
                <a:chExt cx="1098904" cy="1084796"/>
              </a:xfrm>
            </p:grpSpPr>
            <p:sp>
              <p:nvSpPr>
                <p:cNvPr id="1203" name="Google Shape;1203;p50"/>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0"/>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5" name="Google Shape;1205;p50"/>
              <p:cNvGrpSpPr/>
              <p:nvPr/>
            </p:nvGrpSpPr>
            <p:grpSpPr>
              <a:xfrm>
                <a:off x="4151137" y="2732796"/>
                <a:ext cx="374986" cy="374572"/>
                <a:chOff x="3752358" y="3817349"/>
                <a:chExt cx="346056" cy="345674"/>
              </a:xfrm>
            </p:grpSpPr>
            <p:sp>
              <p:nvSpPr>
                <p:cNvPr id="1206" name="Google Shape;1206;p50"/>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0"/>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0"/>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0"/>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0" name="Google Shape;1210;p50"/>
            <p:cNvGrpSpPr/>
            <p:nvPr/>
          </p:nvGrpSpPr>
          <p:grpSpPr>
            <a:xfrm>
              <a:off x="7034853" y="3222917"/>
              <a:ext cx="956596" cy="944252"/>
              <a:chOff x="4349489" y="2960313"/>
              <a:chExt cx="1098904" cy="1084724"/>
            </a:xfrm>
          </p:grpSpPr>
          <p:grpSp>
            <p:nvGrpSpPr>
              <p:cNvPr id="1211" name="Google Shape;1211;p50"/>
              <p:cNvGrpSpPr/>
              <p:nvPr/>
            </p:nvGrpSpPr>
            <p:grpSpPr>
              <a:xfrm>
                <a:off x="4349489" y="2960313"/>
                <a:ext cx="1098904" cy="1084724"/>
                <a:chOff x="4349489" y="2960313"/>
                <a:chExt cx="1098904" cy="1084724"/>
              </a:xfrm>
            </p:grpSpPr>
            <p:sp>
              <p:nvSpPr>
                <p:cNvPr id="1212" name="Google Shape;1212;p50"/>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0"/>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214;p50"/>
              <p:cNvGrpSpPr/>
              <p:nvPr/>
            </p:nvGrpSpPr>
            <p:grpSpPr>
              <a:xfrm>
                <a:off x="4732657" y="3315384"/>
                <a:ext cx="374952" cy="374572"/>
                <a:chOff x="4201447" y="3817349"/>
                <a:chExt cx="346024" cy="345674"/>
              </a:xfrm>
            </p:grpSpPr>
            <p:sp>
              <p:nvSpPr>
                <p:cNvPr id="1215" name="Google Shape;1215;p50"/>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0"/>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7" name="Google Shape;1217;p50"/>
            <p:cNvGrpSpPr/>
            <p:nvPr/>
          </p:nvGrpSpPr>
          <p:grpSpPr>
            <a:xfrm>
              <a:off x="6529419" y="3711909"/>
              <a:ext cx="956596" cy="944315"/>
              <a:chOff x="3768864" y="3522050"/>
              <a:chExt cx="1098904" cy="1084796"/>
            </a:xfrm>
          </p:grpSpPr>
          <p:grpSp>
            <p:nvGrpSpPr>
              <p:cNvPr id="1218" name="Google Shape;1218;p50"/>
              <p:cNvGrpSpPr/>
              <p:nvPr/>
            </p:nvGrpSpPr>
            <p:grpSpPr>
              <a:xfrm>
                <a:off x="3768864" y="3522050"/>
                <a:ext cx="1098904" cy="1084796"/>
                <a:chOff x="3768864" y="3522050"/>
                <a:chExt cx="1098904" cy="1084796"/>
              </a:xfrm>
            </p:grpSpPr>
            <p:sp>
              <p:nvSpPr>
                <p:cNvPr id="1219" name="Google Shape;1219;p50"/>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0"/>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1" name="Google Shape;1221;p50"/>
              <p:cNvGrpSpPr/>
              <p:nvPr/>
            </p:nvGrpSpPr>
            <p:grpSpPr>
              <a:xfrm>
                <a:off x="4139616" y="3871555"/>
                <a:ext cx="357419" cy="357005"/>
                <a:chOff x="7482229" y="3351230"/>
                <a:chExt cx="357419" cy="357005"/>
              </a:xfrm>
            </p:grpSpPr>
            <p:sp>
              <p:nvSpPr>
                <p:cNvPr id="1222" name="Google Shape;1222;p50"/>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0"/>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0"/>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0"/>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0"/>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8"/>
          <p:cNvSpPr/>
          <p:nvPr/>
        </p:nvSpPr>
        <p:spPr>
          <a:xfrm>
            <a:off x="947200" y="4039600"/>
            <a:ext cx="2154900" cy="7356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 name="Google Shape;81;p18"/>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Dataset</a:t>
            </a:r>
            <a:endParaRPr dirty="0"/>
          </a:p>
        </p:txBody>
      </p:sp>
      <p:sp>
        <p:nvSpPr>
          <p:cNvPr id="82" name="Google Shape;82;p18"/>
          <p:cNvSpPr/>
          <p:nvPr/>
        </p:nvSpPr>
        <p:spPr>
          <a:xfrm>
            <a:off x="4954734" y="2026203"/>
            <a:ext cx="123" cy="123"/>
          </a:xfrm>
          <a:custGeom>
            <a:avLst/>
            <a:gdLst/>
            <a:ahLst/>
            <a:cxnLst/>
            <a:rect l="l" t="t" r="r" b="b"/>
            <a:pathLst>
              <a:path w="1" h="1" extrusionOk="0">
                <a:moveTo>
                  <a:pt x="0" y="0"/>
                </a:moveTo>
                <a:close/>
              </a:path>
            </a:pathLst>
          </a:custGeom>
          <a:solidFill>
            <a:srgbClr val="009688"/>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nvGrpSpPr>
          <p:cNvPr id="83" name="Google Shape;83;p18"/>
          <p:cNvGrpSpPr/>
          <p:nvPr/>
        </p:nvGrpSpPr>
        <p:grpSpPr>
          <a:xfrm>
            <a:off x="1048438" y="4009750"/>
            <a:ext cx="1952413" cy="709800"/>
            <a:chOff x="1048438" y="4009750"/>
            <a:chExt cx="1952413" cy="709800"/>
          </a:xfrm>
        </p:grpSpPr>
        <p:sp>
          <p:nvSpPr>
            <p:cNvPr id="84" name="Google Shape;84;p18"/>
            <p:cNvSpPr txBox="1"/>
            <p:nvPr/>
          </p:nvSpPr>
          <p:spPr>
            <a:xfrm>
              <a:off x="1048450" y="4349650"/>
              <a:ext cx="1952400" cy="36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latin typeface="Roboto"/>
                  <a:ea typeface="Roboto"/>
                  <a:cs typeface="Roboto"/>
                  <a:sym typeface="Roboto"/>
                </a:rPr>
                <a:t>29</a:t>
              </a:r>
              <a:endParaRPr sz="1200" dirty="0">
                <a:latin typeface="Roboto"/>
                <a:ea typeface="Roboto"/>
                <a:cs typeface="Roboto"/>
                <a:sym typeface="Roboto"/>
              </a:endParaRPr>
            </a:p>
          </p:txBody>
        </p:sp>
        <p:sp>
          <p:nvSpPr>
            <p:cNvPr id="85" name="Google Shape;85;p18"/>
            <p:cNvSpPr txBox="1"/>
            <p:nvPr/>
          </p:nvSpPr>
          <p:spPr>
            <a:xfrm>
              <a:off x="1048438" y="4009750"/>
              <a:ext cx="19524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700" dirty="0">
                  <a:solidFill>
                    <a:schemeClr val="dk2"/>
                  </a:solidFill>
                  <a:latin typeface="Fira Sans Extra Condensed Medium"/>
                  <a:ea typeface="Fira Sans Extra Condensed Medium"/>
                  <a:cs typeface="Fira Sans Extra Condensed Medium"/>
                  <a:sym typeface="Fira Sans Extra Condensed Medium"/>
                </a:rPr>
                <a:t>Columns</a:t>
              </a:r>
              <a:endParaRPr sz="1700" dirty="0">
                <a:solidFill>
                  <a:schemeClr val="dk2"/>
                </a:solidFill>
                <a:latin typeface="Fira Sans Extra Condensed Medium"/>
                <a:ea typeface="Fira Sans Extra Condensed Medium"/>
                <a:cs typeface="Fira Sans Extra Condensed Medium"/>
                <a:sym typeface="Fira Sans Extra Condensed Medium"/>
              </a:endParaRPr>
            </a:p>
          </p:txBody>
        </p:sp>
      </p:grpSp>
      <p:grpSp>
        <p:nvGrpSpPr>
          <p:cNvPr id="125" name="Google Shape;125;p18"/>
          <p:cNvGrpSpPr/>
          <p:nvPr/>
        </p:nvGrpSpPr>
        <p:grpSpPr>
          <a:xfrm>
            <a:off x="947221" y="1249988"/>
            <a:ext cx="2259380" cy="2267127"/>
            <a:chOff x="1137353" y="1249942"/>
            <a:chExt cx="2050813" cy="2057845"/>
          </a:xfrm>
        </p:grpSpPr>
        <p:sp>
          <p:nvSpPr>
            <p:cNvPr id="126" name="Google Shape;126;p18"/>
            <p:cNvSpPr/>
            <p:nvPr/>
          </p:nvSpPr>
          <p:spPr>
            <a:xfrm>
              <a:off x="1137353" y="1249942"/>
              <a:ext cx="2050813" cy="2055555"/>
            </a:xfrm>
            <a:custGeom>
              <a:avLst/>
              <a:gdLst/>
              <a:ahLst/>
              <a:cxnLst/>
              <a:rect l="l" t="t" r="r" b="b"/>
              <a:pathLst>
                <a:path w="9514" h="9536" extrusionOk="0">
                  <a:moveTo>
                    <a:pt x="4757" y="0"/>
                  </a:moveTo>
                  <a:cubicBezTo>
                    <a:pt x="2130" y="0"/>
                    <a:pt x="0" y="2134"/>
                    <a:pt x="0" y="4757"/>
                  </a:cubicBezTo>
                  <a:cubicBezTo>
                    <a:pt x="0" y="7402"/>
                    <a:pt x="2130" y="9535"/>
                    <a:pt x="4757" y="9535"/>
                  </a:cubicBezTo>
                  <a:cubicBezTo>
                    <a:pt x="7384" y="9535"/>
                    <a:pt x="9514" y="7402"/>
                    <a:pt x="9514" y="4757"/>
                  </a:cubicBezTo>
                  <a:cubicBezTo>
                    <a:pt x="9514" y="2134"/>
                    <a:pt x="7384" y="0"/>
                    <a:pt x="4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1394950" y="1475855"/>
              <a:ext cx="1535632" cy="1831931"/>
            </a:xfrm>
            <a:custGeom>
              <a:avLst/>
              <a:gdLst/>
              <a:ahLst/>
              <a:cxnLst/>
              <a:rect l="l" t="t" r="r" b="b"/>
              <a:pathLst>
                <a:path w="7124" h="8512" extrusionOk="0">
                  <a:moveTo>
                    <a:pt x="3599" y="0"/>
                  </a:moveTo>
                  <a:cubicBezTo>
                    <a:pt x="3167" y="0"/>
                    <a:pt x="2737" y="130"/>
                    <a:pt x="2407" y="391"/>
                  </a:cubicBezTo>
                  <a:cubicBezTo>
                    <a:pt x="2222" y="537"/>
                    <a:pt x="2054" y="757"/>
                    <a:pt x="2076" y="978"/>
                  </a:cubicBezTo>
                  <a:cubicBezTo>
                    <a:pt x="2029" y="964"/>
                    <a:pt x="1980" y="958"/>
                    <a:pt x="1931" y="958"/>
                  </a:cubicBezTo>
                  <a:cubicBezTo>
                    <a:pt x="1656" y="958"/>
                    <a:pt x="1371" y="1154"/>
                    <a:pt x="1248" y="1401"/>
                  </a:cubicBezTo>
                  <a:cubicBezTo>
                    <a:pt x="1102" y="1696"/>
                    <a:pt x="1120" y="2044"/>
                    <a:pt x="1137" y="2393"/>
                  </a:cubicBezTo>
                  <a:cubicBezTo>
                    <a:pt x="1195" y="3367"/>
                    <a:pt x="1340" y="4359"/>
                    <a:pt x="1084" y="5315"/>
                  </a:cubicBezTo>
                  <a:cubicBezTo>
                    <a:pt x="1636" y="5333"/>
                    <a:pt x="2187" y="5333"/>
                    <a:pt x="2716" y="5351"/>
                  </a:cubicBezTo>
                  <a:lnTo>
                    <a:pt x="2716" y="5589"/>
                  </a:lnTo>
                  <a:cubicBezTo>
                    <a:pt x="1578" y="5756"/>
                    <a:pt x="604" y="6232"/>
                    <a:pt x="0" y="6894"/>
                  </a:cubicBezTo>
                  <a:cubicBezTo>
                    <a:pt x="864" y="7885"/>
                    <a:pt x="2129" y="8511"/>
                    <a:pt x="3562" y="8511"/>
                  </a:cubicBezTo>
                  <a:cubicBezTo>
                    <a:pt x="4977" y="8511"/>
                    <a:pt x="6264" y="7885"/>
                    <a:pt x="7124" y="6894"/>
                  </a:cubicBezTo>
                  <a:cubicBezTo>
                    <a:pt x="6502" y="6232"/>
                    <a:pt x="5528" y="5756"/>
                    <a:pt x="4391" y="5589"/>
                  </a:cubicBezTo>
                  <a:lnTo>
                    <a:pt x="4391" y="5386"/>
                  </a:lnTo>
                  <a:cubicBezTo>
                    <a:pt x="4762" y="5365"/>
                    <a:pt x="5135" y="5314"/>
                    <a:pt x="5498" y="5314"/>
                  </a:cubicBezTo>
                  <a:cubicBezTo>
                    <a:pt x="5760" y="5314"/>
                    <a:pt x="6017" y="5341"/>
                    <a:pt x="6264" y="5426"/>
                  </a:cubicBezTo>
                  <a:cubicBezTo>
                    <a:pt x="6022" y="4747"/>
                    <a:pt x="5876" y="4011"/>
                    <a:pt x="5841" y="3274"/>
                  </a:cubicBezTo>
                  <a:cubicBezTo>
                    <a:pt x="5784" y="2688"/>
                    <a:pt x="5801" y="2080"/>
                    <a:pt x="5621" y="1529"/>
                  </a:cubicBezTo>
                  <a:cubicBezTo>
                    <a:pt x="5400" y="889"/>
                    <a:pt x="4920" y="356"/>
                    <a:pt x="4298" y="118"/>
                  </a:cubicBezTo>
                  <a:cubicBezTo>
                    <a:pt x="4076" y="40"/>
                    <a:pt x="3837" y="0"/>
                    <a:pt x="3599" y="0"/>
                  </a:cubicBezTo>
                  <a:close/>
                </a:path>
              </a:pathLst>
            </a:custGeom>
            <a:solidFill>
              <a:srgbClr val="FFFFFF">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64503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8"/>
          <p:cNvSpPr/>
          <p:nvPr/>
        </p:nvSpPr>
        <p:spPr>
          <a:xfrm>
            <a:off x="947200" y="4039600"/>
            <a:ext cx="2154900" cy="7356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9" name="Google Shape;79;p18"/>
          <p:cNvSpPr/>
          <p:nvPr/>
        </p:nvSpPr>
        <p:spPr>
          <a:xfrm>
            <a:off x="3494550" y="4039600"/>
            <a:ext cx="2154900" cy="7356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 name="Google Shape;81;p18"/>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Dataset</a:t>
            </a:r>
            <a:endParaRPr dirty="0"/>
          </a:p>
        </p:txBody>
      </p:sp>
      <p:sp>
        <p:nvSpPr>
          <p:cNvPr id="82" name="Google Shape;82;p18"/>
          <p:cNvSpPr/>
          <p:nvPr/>
        </p:nvSpPr>
        <p:spPr>
          <a:xfrm>
            <a:off x="4954734" y="2026203"/>
            <a:ext cx="123" cy="123"/>
          </a:xfrm>
          <a:custGeom>
            <a:avLst/>
            <a:gdLst/>
            <a:ahLst/>
            <a:cxnLst/>
            <a:rect l="l" t="t" r="r" b="b"/>
            <a:pathLst>
              <a:path w="1" h="1" extrusionOk="0">
                <a:moveTo>
                  <a:pt x="0" y="0"/>
                </a:moveTo>
                <a:close/>
              </a:path>
            </a:pathLst>
          </a:custGeom>
          <a:solidFill>
            <a:srgbClr val="009688"/>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nvGrpSpPr>
          <p:cNvPr id="83" name="Google Shape;83;p18"/>
          <p:cNvGrpSpPr/>
          <p:nvPr/>
        </p:nvGrpSpPr>
        <p:grpSpPr>
          <a:xfrm>
            <a:off x="1048438" y="4009750"/>
            <a:ext cx="1952413" cy="709800"/>
            <a:chOff x="1048438" y="4009750"/>
            <a:chExt cx="1952413" cy="709800"/>
          </a:xfrm>
        </p:grpSpPr>
        <p:sp>
          <p:nvSpPr>
            <p:cNvPr id="84" name="Google Shape;84;p18"/>
            <p:cNvSpPr txBox="1"/>
            <p:nvPr/>
          </p:nvSpPr>
          <p:spPr>
            <a:xfrm>
              <a:off x="1048450" y="4349650"/>
              <a:ext cx="1952400" cy="36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latin typeface="Roboto"/>
                  <a:ea typeface="Roboto"/>
                  <a:cs typeface="Roboto"/>
                  <a:sym typeface="Roboto"/>
                </a:rPr>
                <a:t>29</a:t>
              </a:r>
              <a:endParaRPr sz="1200" dirty="0">
                <a:latin typeface="Roboto"/>
                <a:ea typeface="Roboto"/>
                <a:cs typeface="Roboto"/>
                <a:sym typeface="Roboto"/>
              </a:endParaRPr>
            </a:p>
          </p:txBody>
        </p:sp>
        <p:sp>
          <p:nvSpPr>
            <p:cNvPr id="85" name="Google Shape;85;p18"/>
            <p:cNvSpPr txBox="1"/>
            <p:nvPr/>
          </p:nvSpPr>
          <p:spPr>
            <a:xfrm>
              <a:off x="1048438" y="4009750"/>
              <a:ext cx="19524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700" dirty="0">
                  <a:solidFill>
                    <a:schemeClr val="dk2"/>
                  </a:solidFill>
                  <a:latin typeface="Fira Sans Extra Condensed Medium"/>
                  <a:ea typeface="Fira Sans Extra Condensed Medium"/>
                  <a:cs typeface="Fira Sans Extra Condensed Medium"/>
                  <a:sym typeface="Fira Sans Extra Condensed Medium"/>
                </a:rPr>
                <a:t>Columns</a:t>
              </a:r>
              <a:endParaRPr sz="1700" dirty="0">
                <a:solidFill>
                  <a:schemeClr val="dk2"/>
                </a:solidFill>
                <a:latin typeface="Fira Sans Extra Condensed Medium"/>
                <a:ea typeface="Fira Sans Extra Condensed Medium"/>
                <a:cs typeface="Fira Sans Extra Condensed Medium"/>
                <a:sym typeface="Fira Sans Extra Condensed Medium"/>
              </a:endParaRPr>
            </a:p>
          </p:txBody>
        </p:sp>
      </p:grpSp>
      <p:grpSp>
        <p:nvGrpSpPr>
          <p:cNvPr id="119" name="Google Shape;119;p18"/>
          <p:cNvGrpSpPr/>
          <p:nvPr/>
        </p:nvGrpSpPr>
        <p:grpSpPr>
          <a:xfrm>
            <a:off x="3595788" y="4009750"/>
            <a:ext cx="1952413" cy="709800"/>
            <a:chOff x="3595788" y="4009750"/>
            <a:chExt cx="1952413" cy="709800"/>
          </a:xfrm>
        </p:grpSpPr>
        <p:sp>
          <p:nvSpPr>
            <p:cNvPr id="120" name="Google Shape;120;p18"/>
            <p:cNvSpPr txBox="1"/>
            <p:nvPr/>
          </p:nvSpPr>
          <p:spPr>
            <a:xfrm>
              <a:off x="3595800" y="4349650"/>
              <a:ext cx="1952400" cy="36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2240</a:t>
              </a:r>
              <a:endParaRPr sz="1200" dirty="0">
                <a:latin typeface="Roboto"/>
                <a:ea typeface="Roboto"/>
                <a:cs typeface="Roboto"/>
                <a:sym typeface="Roboto"/>
              </a:endParaRPr>
            </a:p>
          </p:txBody>
        </p:sp>
        <p:sp>
          <p:nvSpPr>
            <p:cNvPr id="121" name="Google Shape;121;p18"/>
            <p:cNvSpPr txBox="1"/>
            <p:nvPr/>
          </p:nvSpPr>
          <p:spPr>
            <a:xfrm>
              <a:off x="3595788" y="4009750"/>
              <a:ext cx="19524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dirty="0">
                  <a:solidFill>
                    <a:schemeClr val="lt2"/>
                  </a:solidFill>
                  <a:latin typeface="Fira Sans Extra Condensed Medium"/>
                  <a:ea typeface="Fira Sans Extra Condensed Medium"/>
                  <a:cs typeface="Fira Sans Extra Condensed Medium"/>
                  <a:sym typeface="Fira Sans Extra Condensed Medium"/>
                </a:rPr>
                <a:t>Observations</a:t>
              </a:r>
              <a:endParaRPr sz="1700" dirty="0">
                <a:solidFill>
                  <a:schemeClr val="lt2"/>
                </a:solidFill>
                <a:latin typeface="Fira Sans Extra Condensed Medium"/>
                <a:ea typeface="Fira Sans Extra Condensed Medium"/>
                <a:cs typeface="Fira Sans Extra Condensed Medium"/>
                <a:sym typeface="Fira Sans Extra Condensed Medium"/>
              </a:endParaRPr>
            </a:p>
          </p:txBody>
        </p:sp>
      </p:grpSp>
      <p:grpSp>
        <p:nvGrpSpPr>
          <p:cNvPr id="125" name="Google Shape;125;p18"/>
          <p:cNvGrpSpPr/>
          <p:nvPr/>
        </p:nvGrpSpPr>
        <p:grpSpPr>
          <a:xfrm>
            <a:off x="947221" y="1249988"/>
            <a:ext cx="2259380" cy="2267127"/>
            <a:chOff x="1137353" y="1249942"/>
            <a:chExt cx="2050813" cy="2057845"/>
          </a:xfrm>
        </p:grpSpPr>
        <p:sp>
          <p:nvSpPr>
            <p:cNvPr id="126" name="Google Shape;126;p18"/>
            <p:cNvSpPr/>
            <p:nvPr/>
          </p:nvSpPr>
          <p:spPr>
            <a:xfrm>
              <a:off x="1137353" y="1249942"/>
              <a:ext cx="2050813" cy="2055555"/>
            </a:xfrm>
            <a:custGeom>
              <a:avLst/>
              <a:gdLst/>
              <a:ahLst/>
              <a:cxnLst/>
              <a:rect l="l" t="t" r="r" b="b"/>
              <a:pathLst>
                <a:path w="9514" h="9536" extrusionOk="0">
                  <a:moveTo>
                    <a:pt x="4757" y="0"/>
                  </a:moveTo>
                  <a:cubicBezTo>
                    <a:pt x="2130" y="0"/>
                    <a:pt x="0" y="2134"/>
                    <a:pt x="0" y="4757"/>
                  </a:cubicBezTo>
                  <a:cubicBezTo>
                    <a:pt x="0" y="7402"/>
                    <a:pt x="2130" y="9535"/>
                    <a:pt x="4757" y="9535"/>
                  </a:cubicBezTo>
                  <a:cubicBezTo>
                    <a:pt x="7384" y="9535"/>
                    <a:pt x="9514" y="7402"/>
                    <a:pt x="9514" y="4757"/>
                  </a:cubicBezTo>
                  <a:cubicBezTo>
                    <a:pt x="9514" y="2134"/>
                    <a:pt x="7384" y="0"/>
                    <a:pt x="4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1394950" y="1475855"/>
              <a:ext cx="1535632" cy="1831931"/>
            </a:xfrm>
            <a:custGeom>
              <a:avLst/>
              <a:gdLst/>
              <a:ahLst/>
              <a:cxnLst/>
              <a:rect l="l" t="t" r="r" b="b"/>
              <a:pathLst>
                <a:path w="7124" h="8512" extrusionOk="0">
                  <a:moveTo>
                    <a:pt x="3599" y="0"/>
                  </a:moveTo>
                  <a:cubicBezTo>
                    <a:pt x="3167" y="0"/>
                    <a:pt x="2737" y="130"/>
                    <a:pt x="2407" y="391"/>
                  </a:cubicBezTo>
                  <a:cubicBezTo>
                    <a:pt x="2222" y="537"/>
                    <a:pt x="2054" y="757"/>
                    <a:pt x="2076" y="978"/>
                  </a:cubicBezTo>
                  <a:cubicBezTo>
                    <a:pt x="2029" y="964"/>
                    <a:pt x="1980" y="958"/>
                    <a:pt x="1931" y="958"/>
                  </a:cubicBezTo>
                  <a:cubicBezTo>
                    <a:pt x="1656" y="958"/>
                    <a:pt x="1371" y="1154"/>
                    <a:pt x="1248" y="1401"/>
                  </a:cubicBezTo>
                  <a:cubicBezTo>
                    <a:pt x="1102" y="1696"/>
                    <a:pt x="1120" y="2044"/>
                    <a:pt x="1137" y="2393"/>
                  </a:cubicBezTo>
                  <a:cubicBezTo>
                    <a:pt x="1195" y="3367"/>
                    <a:pt x="1340" y="4359"/>
                    <a:pt x="1084" y="5315"/>
                  </a:cubicBezTo>
                  <a:cubicBezTo>
                    <a:pt x="1636" y="5333"/>
                    <a:pt x="2187" y="5333"/>
                    <a:pt x="2716" y="5351"/>
                  </a:cubicBezTo>
                  <a:lnTo>
                    <a:pt x="2716" y="5589"/>
                  </a:lnTo>
                  <a:cubicBezTo>
                    <a:pt x="1578" y="5756"/>
                    <a:pt x="604" y="6232"/>
                    <a:pt x="0" y="6894"/>
                  </a:cubicBezTo>
                  <a:cubicBezTo>
                    <a:pt x="864" y="7885"/>
                    <a:pt x="2129" y="8511"/>
                    <a:pt x="3562" y="8511"/>
                  </a:cubicBezTo>
                  <a:cubicBezTo>
                    <a:pt x="4977" y="8511"/>
                    <a:pt x="6264" y="7885"/>
                    <a:pt x="7124" y="6894"/>
                  </a:cubicBezTo>
                  <a:cubicBezTo>
                    <a:pt x="6502" y="6232"/>
                    <a:pt x="5528" y="5756"/>
                    <a:pt x="4391" y="5589"/>
                  </a:cubicBezTo>
                  <a:lnTo>
                    <a:pt x="4391" y="5386"/>
                  </a:lnTo>
                  <a:cubicBezTo>
                    <a:pt x="4762" y="5365"/>
                    <a:pt x="5135" y="5314"/>
                    <a:pt x="5498" y="5314"/>
                  </a:cubicBezTo>
                  <a:cubicBezTo>
                    <a:pt x="5760" y="5314"/>
                    <a:pt x="6017" y="5341"/>
                    <a:pt x="6264" y="5426"/>
                  </a:cubicBezTo>
                  <a:cubicBezTo>
                    <a:pt x="6022" y="4747"/>
                    <a:pt x="5876" y="4011"/>
                    <a:pt x="5841" y="3274"/>
                  </a:cubicBezTo>
                  <a:cubicBezTo>
                    <a:pt x="5784" y="2688"/>
                    <a:pt x="5801" y="2080"/>
                    <a:pt x="5621" y="1529"/>
                  </a:cubicBezTo>
                  <a:cubicBezTo>
                    <a:pt x="5400" y="889"/>
                    <a:pt x="4920" y="356"/>
                    <a:pt x="4298" y="118"/>
                  </a:cubicBezTo>
                  <a:cubicBezTo>
                    <a:pt x="4076" y="40"/>
                    <a:pt x="3837" y="0"/>
                    <a:pt x="3599" y="0"/>
                  </a:cubicBezTo>
                  <a:close/>
                </a:path>
              </a:pathLst>
            </a:custGeom>
            <a:solidFill>
              <a:srgbClr val="FFFFFF">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35368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8"/>
          <p:cNvSpPr/>
          <p:nvPr/>
        </p:nvSpPr>
        <p:spPr>
          <a:xfrm>
            <a:off x="947200" y="4039600"/>
            <a:ext cx="2154900" cy="7356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9" name="Google Shape;79;p18"/>
          <p:cNvSpPr/>
          <p:nvPr/>
        </p:nvSpPr>
        <p:spPr>
          <a:xfrm>
            <a:off x="3494550" y="4039600"/>
            <a:ext cx="2154900" cy="7356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0" name="Google Shape;80;p18"/>
          <p:cNvSpPr/>
          <p:nvPr/>
        </p:nvSpPr>
        <p:spPr>
          <a:xfrm>
            <a:off x="6041900" y="4039600"/>
            <a:ext cx="2154900" cy="735600"/>
          </a:xfrm>
          <a:prstGeom prst="roundRect">
            <a:avLst>
              <a:gd name="adj" fmla="val 16667"/>
            </a:avLst>
          </a:prstGeom>
          <a:solidFill>
            <a:srgbClr val="FFD234">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 name="Google Shape;81;p18"/>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Dataset</a:t>
            </a:r>
            <a:endParaRPr dirty="0"/>
          </a:p>
        </p:txBody>
      </p:sp>
      <p:sp>
        <p:nvSpPr>
          <p:cNvPr id="82" name="Google Shape;82;p18"/>
          <p:cNvSpPr/>
          <p:nvPr/>
        </p:nvSpPr>
        <p:spPr>
          <a:xfrm>
            <a:off x="4954734" y="2026203"/>
            <a:ext cx="123" cy="123"/>
          </a:xfrm>
          <a:custGeom>
            <a:avLst/>
            <a:gdLst/>
            <a:ahLst/>
            <a:cxnLst/>
            <a:rect l="l" t="t" r="r" b="b"/>
            <a:pathLst>
              <a:path w="1" h="1" extrusionOk="0">
                <a:moveTo>
                  <a:pt x="0" y="0"/>
                </a:moveTo>
                <a:close/>
              </a:path>
            </a:pathLst>
          </a:custGeom>
          <a:solidFill>
            <a:srgbClr val="009688"/>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nvGrpSpPr>
          <p:cNvPr id="83" name="Google Shape;83;p18"/>
          <p:cNvGrpSpPr/>
          <p:nvPr/>
        </p:nvGrpSpPr>
        <p:grpSpPr>
          <a:xfrm>
            <a:off x="1048438" y="4009750"/>
            <a:ext cx="1952413" cy="709800"/>
            <a:chOff x="1048438" y="4009750"/>
            <a:chExt cx="1952413" cy="709800"/>
          </a:xfrm>
        </p:grpSpPr>
        <p:sp>
          <p:nvSpPr>
            <p:cNvPr id="84" name="Google Shape;84;p18"/>
            <p:cNvSpPr txBox="1"/>
            <p:nvPr/>
          </p:nvSpPr>
          <p:spPr>
            <a:xfrm>
              <a:off x="1048450" y="4349650"/>
              <a:ext cx="1952400" cy="36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latin typeface="Roboto"/>
                  <a:ea typeface="Roboto"/>
                  <a:cs typeface="Roboto"/>
                  <a:sym typeface="Roboto"/>
                </a:rPr>
                <a:t>29</a:t>
              </a:r>
              <a:endParaRPr sz="1200" dirty="0">
                <a:latin typeface="Roboto"/>
                <a:ea typeface="Roboto"/>
                <a:cs typeface="Roboto"/>
                <a:sym typeface="Roboto"/>
              </a:endParaRPr>
            </a:p>
          </p:txBody>
        </p:sp>
        <p:sp>
          <p:nvSpPr>
            <p:cNvPr id="85" name="Google Shape;85;p18"/>
            <p:cNvSpPr txBox="1"/>
            <p:nvPr/>
          </p:nvSpPr>
          <p:spPr>
            <a:xfrm>
              <a:off x="1048438" y="4009750"/>
              <a:ext cx="19524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700" dirty="0">
                  <a:solidFill>
                    <a:schemeClr val="dk2"/>
                  </a:solidFill>
                  <a:latin typeface="Fira Sans Extra Condensed Medium"/>
                  <a:ea typeface="Fira Sans Extra Condensed Medium"/>
                  <a:cs typeface="Fira Sans Extra Condensed Medium"/>
                  <a:sym typeface="Fira Sans Extra Condensed Medium"/>
                </a:rPr>
                <a:t>Columns</a:t>
              </a:r>
              <a:endParaRPr sz="1700" dirty="0">
                <a:solidFill>
                  <a:schemeClr val="dk2"/>
                </a:solidFill>
                <a:latin typeface="Fira Sans Extra Condensed Medium"/>
                <a:ea typeface="Fira Sans Extra Condensed Medium"/>
                <a:cs typeface="Fira Sans Extra Condensed Medium"/>
                <a:sym typeface="Fira Sans Extra Condensed Medium"/>
              </a:endParaRPr>
            </a:p>
          </p:txBody>
        </p:sp>
      </p:grpSp>
      <p:grpSp>
        <p:nvGrpSpPr>
          <p:cNvPr id="119" name="Google Shape;119;p18"/>
          <p:cNvGrpSpPr/>
          <p:nvPr/>
        </p:nvGrpSpPr>
        <p:grpSpPr>
          <a:xfrm>
            <a:off x="3595788" y="4009750"/>
            <a:ext cx="1952413" cy="709800"/>
            <a:chOff x="3595788" y="4009750"/>
            <a:chExt cx="1952413" cy="709800"/>
          </a:xfrm>
        </p:grpSpPr>
        <p:sp>
          <p:nvSpPr>
            <p:cNvPr id="120" name="Google Shape;120;p18"/>
            <p:cNvSpPr txBox="1"/>
            <p:nvPr/>
          </p:nvSpPr>
          <p:spPr>
            <a:xfrm>
              <a:off x="3595800" y="4349650"/>
              <a:ext cx="1952400" cy="36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2240</a:t>
              </a:r>
              <a:endParaRPr sz="1200" dirty="0">
                <a:latin typeface="Roboto"/>
                <a:ea typeface="Roboto"/>
                <a:cs typeface="Roboto"/>
                <a:sym typeface="Roboto"/>
              </a:endParaRPr>
            </a:p>
          </p:txBody>
        </p:sp>
        <p:sp>
          <p:nvSpPr>
            <p:cNvPr id="121" name="Google Shape;121;p18"/>
            <p:cNvSpPr txBox="1"/>
            <p:nvPr/>
          </p:nvSpPr>
          <p:spPr>
            <a:xfrm>
              <a:off x="3595788" y="4009750"/>
              <a:ext cx="19524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dirty="0">
                  <a:solidFill>
                    <a:schemeClr val="lt2"/>
                  </a:solidFill>
                  <a:latin typeface="Fira Sans Extra Condensed Medium"/>
                  <a:ea typeface="Fira Sans Extra Condensed Medium"/>
                  <a:cs typeface="Fira Sans Extra Condensed Medium"/>
                  <a:sym typeface="Fira Sans Extra Condensed Medium"/>
                </a:rPr>
                <a:t>Observations</a:t>
              </a:r>
              <a:endParaRPr sz="1700" dirty="0">
                <a:solidFill>
                  <a:schemeClr val="lt2"/>
                </a:solidFill>
                <a:latin typeface="Fira Sans Extra Condensed Medium"/>
                <a:ea typeface="Fira Sans Extra Condensed Medium"/>
                <a:cs typeface="Fira Sans Extra Condensed Medium"/>
                <a:sym typeface="Fira Sans Extra Condensed Medium"/>
              </a:endParaRPr>
            </a:p>
          </p:txBody>
        </p:sp>
      </p:grpSp>
      <p:grpSp>
        <p:nvGrpSpPr>
          <p:cNvPr id="122" name="Google Shape;122;p18"/>
          <p:cNvGrpSpPr/>
          <p:nvPr/>
        </p:nvGrpSpPr>
        <p:grpSpPr>
          <a:xfrm>
            <a:off x="6143138" y="4009750"/>
            <a:ext cx="1952413" cy="709800"/>
            <a:chOff x="6143138" y="4009750"/>
            <a:chExt cx="1952413" cy="709800"/>
          </a:xfrm>
        </p:grpSpPr>
        <p:sp>
          <p:nvSpPr>
            <p:cNvPr id="123" name="Google Shape;123;p18"/>
            <p:cNvSpPr txBox="1"/>
            <p:nvPr/>
          </p:nvSpPr>
          <p:spPr>
            <a:xfrm>
              <a:off x="6143150" y="4349650"/>
              <a:ext cx="1952400" cy="36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8/1/2012 - 6/12/2014</a:t>
              </a:r>
              <a:endParaRPr sz="1200" dirty="0">
                <a:latin typeface="Roboto"/>
                <a:ea typeface="Roboto"/>
                <a:cs typeface="Roboto"/>
                <a:sym typeface="Roboto"/>
              </a:endParaRPr>
            </a:p>
          </p:txBody>
        </p:sp>
        <p:sp>
          <p:nvSpPr>
            <p:cNvPr id="124" name="Google Shape;124;p18"/>
            <p:cNvSpPr txBox="1"/>
            <p:nvPr/>
          </p:nvSpPr>
          <p:spPr>
            <a:xfrm>
              <a:off x="6143138" y="4009750"/>
              <a:ext cx="19524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700" dirty="0">
                  <a:solidFill>
                    <a:schemeClr val="accent1"/>
                  </a:solidFill>
                  <a:latin typeface="Fira Sans Extra Condensed Medium"/>
                  <a:ea typeface="Fira Sans Extra Condensed Medium"/>
                  <a:cs typeface="Fira Sans Extra Condensed Medium"/>
                  <a:sym typeface="Fira Sans Extra Condensed Medium"/>
                </a:rPr>
                <a:t>Observation Window</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grpSp>
      <p:grpSp>
        <p:nvGrpSpPr>
          <p:cNvPr id="125" name="Google Shape;125;p18"/>
          <p:cNvGrpSpPr/>
          <p:nvPr/>
        </p:nvGrpSpPr>
        <p:grpSpPr>
          <a:xfrm>
            <a:off x="947221" y="1249988"/>
            <a:ext cx="2259380" cy="2267127"/>
            <a:chOff x="1137353" y="1249942"/>
            <a:chExt cx="2050813" cy="2057845"/>
          </a:xfrm>
        </p:grpSpPr>
        <p:sp>
          <p:nvSpPr>
            <p:cNvPr id="126" name="Google Shape;126;p18"/>
            <p:cNvSpPr/>
            <p:nvPr/>
          </p:nvSpPr>
          <p:spPr>
            <a:xfrm>
              <a:off x="1137353" y="1249942"/>
              <a:ext cx="2050813" cy="2055555"/>
            </a:xfrm>
            <a:custGeom>
              <a:avLst/>
              <a:gdLst/>
              <a:ahLst/>
              <a:cxnLst/>
              <a:rect l="l" t="t" r="r" b="b"/>
              <a:pathLst>
                <a:path w="9514" h="9536" extrusionOk="0">
                  <a:moveTo>
                    <a:pt x="4757" y="0"/>
                  </a:moveTo>
                  <a:cubicBezTo>
                    <a:pt x="2130" y="0"/>
                    <a:pt x="0" y="2134"/>
                    <a:pt x="0" y="4757"/>
                  </a:cubicBezTo>
                  <a:cubicBezTo>
                    <a:pt x="0" y="7402"/>
                    <a:pt x="2130" y="9535"/>
                    <a:pt x="4757" y="9535"/>
                  </a:cubicBezTo>
                  <a:cubicBezTo>
                    <a:pt x="7384" y="9535"/>
                    <a:pt x="9514" y="7402"/>
                    <a:pt x="9514" y="4757"/>
                  </a:cubicBezTo>
                  <a:cubicBezTo>
                    <a:pt x="9514" y="2134"/>
                    <a:pt x="7384" y="0"/>
                    <a:pt x="4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1394950" y="1475855"/>
              <a:ext cx="1535632" cy="1831931"/>
            </a:xfrm>
            <a:custGeom>
              <a:avLst/>
              <a:gdLst/>
              <a:ahLst/>
              <a:cxnLst/>
              <a:rect l="l" t="t" r="r" b="b"/>
              <a:pathLst>
                <a:path w="7124" h="8512" extrusionOk="0">
                  <a:moveTo>
                    <a:pt x="3599" y="0"/>
                  </a:moveTo>
                  <a:cubicBezTo>
                    <a:pt x="3167" y="0"/>
                    <a:pt x="2737" y="130"/>
                    <a:pt x="2407" y="391"/>
                  </a:cubicBezTo>
                  <a:cubicBezTo>
                    <a:pt x="2222" y="537"/>
                    <a:pt x="2054" y="757"/>
                    <a:pt x="2076" y="978"/>
                  </a:cubicBezTo>
                  <a:cubicBezTo>
                    <a:pt x="2029" y="964"/>
                    <a:pt x="1980" y="958"/>
                    <a:pt x="1931" y="958"/>
                  </a:cubicBezTo>
                  <a:cubicBezTo>
                    <a:pt x="1656" y="958"/>
                    <a:pt x="1371" y="1154"/>
                    <a:pt x="1248" y="1401"/>
                  </a:cubicBezTo>
                  <a:cubicBezTo>
                    <a:pt x="1102" y="1696"/>
                    <a:pt x="1120" y="2044"/>
                    <a:pt x="1137" y="2393"/>
                  </a:cubicBezTo>
                  <a:cubicBezTo>
                    <a:pt x="1195" y="3367"/>
                    <a:pt x="1340" y="4359"/>
                    <a:pt x="1084" y="5315"/>
                  </a:cubicBezTo>
                  <a:cubicBezTo>
                    <a:pt x="1636" y="5333"/>
                    <a:pt x="2187" y="5333"/>
                    <a:pt x="2716" y="5351"/>
                  </a:cubicBezTo>
                  <a:lnTo>
                    <a:pt x="2716" y="5589"/>
                  </a:lnTo>
                  <a:cubicBezTo>
                    <a:pt x="1578" y="5756"/>
                    <a:pt x="604" y="6232"/>
                    <a:pt x="0" y="6894"/>
                  </a:cubicBezTo>
                  <a:cubicBezTo>
                    <a:pt x="864" y="7885"/>
                    <a:pt x="2129" y="8511"/>
                    <a:pt x="3562" y="8511"/>
                  </a:cubicBezTo>
                  <a:cubicBezTo>
                    <a:pt x="4977" y="8511"/>
                    <a:pt x="6264" y="7885"/>
                    <a:pt x="7124" y="6894"/>
                  </a:cubicBezTo>
                  <a:cubicBezTo>
                    <a:pt x="6502" y="6232"/>
                    <a:pt x="5528" y="5756"/>
                    <a:pt x="4391" y="5589"/>
                  </a:cubicBezTo>
                  <a:lnTo>
                    <a:pt x="4391" y="5386"/>
                  </a:lnTo>
                  <a:cubicBezTo>
                    <a:pt x="4762" y="5365"/>
                    <a:pt x="5135" y="5314"/>
                    <a:pt x="5498" y="5314"/>
                  </a:cubicBezTo>
                  <a:cubicBezTo>
                    <a:pt x="5760" y="5314"/>
                    <a:pt x="6017" y="5341"/>
                    <a:pt x="6264" y="5426"/>
                  </a:cubicBezTo>
                  <a:cubicBezTo>
                    <a:pt x="6022" y="4747"/>
                    <a:pt x="5876" y="4011"/>
                    <a:pt x="5841" y="3274"/>
                  </a:cubicBezTo>
                  <a:cubicBezTo>
                    <a:pt x="5784" y="2688"/>
                    <a:pt x="5801" y="2080"/>
                    <a:pt x="5621" y="1529"/>
                  </a:cubicBezTo>
                  <a:cubicBezTo>
                    <a:pt x="5400" y="889"/>
                    <a:pt x="4920" y="356"/>
                    <a:pt x="4298" y="118"/>
                  </a:cubicBezTo>
                  <a:cubicBezTo>
                    <a:pt x="4076" y="40"/>
                    <a:pt x="3837" y="0"/>
                    <a:pt x="3599" y="0"/>
                  </a:cubicBezTo>
                  <a:close/>
                </a:path>
              </a:pathLst>
            </a:custGeom>
            <a:solidFill>
              <a:srgbClr val="FFFFFF">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96216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8"/>
          <p:cNvSpPr/>
          <p:nvPr/>
        </p:nvSpPr>
        <p:spPr>
          <a:xfrm>
            <a:off x="947200" y="4039600"/>
            <a:ext cx="2154900" cy="7356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9" name="Google Shape;79;p18"/>
          <p:cNvSpPr/>
          <p:nvPr/>
        </p:nvSpPr>
        <p:spPr>
          <a:xfrm>
            <a:off x="3494550" y="4039600"/>
            <a:ext cx="2154900" cy="7356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0" name="Google Shape;80;p18"/>
          <p:cNvSpPr/>
          <p:nvPr/>
        </p:nvSpPr>
        <p:spPr>
          <a:xfrm>
            <a:off x="6041900" y="4039600"/>
            <a:ext cx="2154900" cy="735600"/>
          </a:xfrm>
          <a:prstGeom prst="roundRect">
            <a:avLst>
              <a:gd name="adj" fmla="val 16667"/>
            </a:avLst>
          </a:prstGeom>
          <a:solidFill>
            <a:srgbClr val="FFD234">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 name="Google Shape;81;p18"/>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Dataset</a:t>
            </a:r>
            <a:endParaRPr dirty="0"/>
          </a:p>
        </p:txBody>
      </p:sp>
      <p:sp>
        <p:nvSpPr>
          <p:cNvPr id="82" name="Google Shape;82;p18"/>
          <p:cNvSpPr/>
          <p:nvPr/>
        </p:nvSpPr>
        <p:spPr>
          <a:xfrm>
            <a:off x="4954734" y="2026203"/>
            <a:ext cx="123" cy="123"/>
          </a:xfrm>
          <a:custGeom>
            <a:avLst/>
            <a:gdLst/>
            <a:ahLst/>
            <a:cxnLst/>
            <a:rect l="l" t="t" r="r" b="b"/>
            <a:pathLst>
              <a:path w="1" h="1" extrusionOk="0">
                <a:moveTo>
                  <a:pt x="0" y="0"/>
                </a:moveTo>
                <a:close/>
              </a:path>
            </a:pathLst>
          </a:custGeom>
          <a:solidFill>
            <a:srgbClr val="009688"/>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nvGrpSpPr>
          <p:cNvPr id="83" name="Google Shape;83;p18"/>
          <p:cNvGrpSpPr/>
          <p:nvPr/>
        </p:nvGrpSpPr>
        <p:grpSpPr>
          <a:xfrm>
            <a:off x="1048438" y="4009750"/>
            <a:ext cx="1952413" cy="709800"/>
            <a:chOff x="1048438" y="4009750"/>
            <a:chExt cx="1952413" cy="709800"/>
          </a:xfrm>
        </p:grpSpPr>
        <p:sp>
          <p:nvSpPr>
            <p:cNvPr id="84" name="Google Shape;84;p18"/>
            <p:cNvSpPr txBox="1"/>
            <p:nvPr/>
          </p:nvSpPr>
          <p:spPr>
            <a:xfrm>
              <a:off x="1048450" y="4349650"/>
              <a:ext cx="1952400" cy="36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latin typeface="Roboto"/>
                  <a:ea typeface="Roboto"/>
                  <a:cs typeface="Roboto"/>
                  <a:sym typeface="Roboto"/>
                </a:rPr>
                <a:t>29</a:t>
              </a:r>
              <a:endParaRPr sz="1200" dirty="0">
                <a:latin typeface="Roboto"/>
                <a:ea typeface="Roboto"/>
                <a:cs typeface="Roboto"/>
                <a:sym typeface="Roboto"/>
              </a:endParaRPr>
            </a:p>
          </p:txBody>
        </p:sp>
        <p:sp>
          <p:nvSpPr>
            <p:cNvPr id="85" name="Google Shape;85;p18"/>
            <p:cNvSpPr txBox="1"/>
            <p:nvPr/>
          </p:nvSpPr>
          <p:spPr>
            <a:xfrm>
              <a:off x="1048438" y="4009750"/>
              <a:ext cx="19524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700" dirty="0">
                  <a:solidFill>
                    <a:schemeClr val="dk2"/>
                  </a:solidFill>
                  <a:latin typeface="Fira Sans Extra Condensed Medium"/>
                  <a:ea typeface="Fira Sans Extra Condensed Medium"/>
                  <a:cs typeface="Fira Sans Extra Condensed Medium"/>
                  <a:sym typeface="Fira Sans Extra Condensed Medium"/>
                </a:rPr>
                <a:t>Columns</a:t>
              </a:r>
              <a:endParaRPr sz="1700" dirty="0">
                <a:solidFill>
                  <a:schemeClr val="dk2"/>
                </a:solidFill>
                <a:latin typeface="Fira Sans Extra Condensed Medium"/>
                <a:ea typeface="Fira Sans Extra Condensed Medium"/>
                <a:cs typeface="Fira Sans Extra Condensed Medium"/>
                <a:sym typeface="Fira Sans Extra Condensed Medium"/>
              </a:endParaRPr>
            </a:p>
          </p:txBody>
        </p:sp>
      </p:grpSp>
      <p:sp>
        <p:nvSpPr>
          <p:cNvPr id="116" name="Google Shape;116;p18"/>
          <p:cNvSpPr/>
          <p:nvPr/>
        </p:nvSpPr>
        <p:spPr>
          <a:xfrm>
            <a:off x="4457887" y="1883513"/>
            <a:ext cx="4196713" cy="369900"/>
          </a:xfrm>
          <a:prstGeom prst="roundRect">
            <a:avLst>
              <a:gd name="adj" fmla="val 16667"/>
            </a:avLst>
          </a:prstGeom>
          <a:solidFill>
            <a:srgbClr val="FFBA55">
              <a:alpha val="2321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50" dirty="0">
                <a:solidFill>
                  <a:schemeClr val="dk1"/>
                </a:solidFill>
                <a:latin typeface="Roboto"/>
                <a:ea typeface="Roboto"/>
                <a:cs typeface="Roboto"/>
                <a:sym typeface="Roboto"/>
              </a:rPr>
              <a:t>Date became a customer, Days since last purchase</a:t>
            </a:r>
            <a:endParaRPr sz="1050" dirty="0">
              <a:solidFill>
                <a:schemeClr val="dk1"/>
              </a:solidFill>
              <a:latin typeface="Roboto"/>
              <a:ea typeface="Roboto"/>
              <a:cs typeface="Roboto"/>
              <a:sym typeface="Roboto"/>
            </a:endParaRPr>
          </a:p>
        </p:txBody>
      </p:sp>
      <p:sp>
        <p:nvSpPr>
          <p:cNvPr id="117" name="Google Shape;117;p18"/>
          <p:cNvSpPr/>
          <p:nvPr/>
        </p:nvSpPr>
        <p:spPr>
          <a:xfrm>
            <a:off x="4457887" y="2981838"/>
            <a:ext cx="4196715" cy="369900"/>
          </a:xfrm>
          <a:prstGeom prst="roundRect">
            <a:avLst>
              <a:gd name="adj" fmla="val 16667"/>
            </a:avLst>
          </a:prstGeom>
          <a:solidFill>
            <a:srgbClr val="FFBA55">
              <a:alpha val="2321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50" dirty="0">
                <a:solidFill>
                  <a:schemeClr val="dk1"/>
                </a:solidFill>
                <a:latin typeface="Roboto"/>
                <a:ea typeface="Roboto"/>
                <a:cs typeface="Roboto"/>
                <a:sym typeface="Roboto"/>
              </a:rPr>
              <a:t>Deals-Web-Catalogue purchases, Campaigns accepted, complains</a:t>
            </a:r>
            <a:endParaRPr sz="1050" dirty="0">
              <a:solidFill>
                <a:schemeClr val="dk1"/>
              </a:solidFill>
              <a:latin typeface="Roboto"/>
              <a:ea typeface="Roboto"/>
              <a:cs typeface="Roboto"/>
              <a:sym typeface="Roboto"/>
            </a:endParaRPr>
          </a:p>
        </p:txBody>
      </p:sp>
      <p:sp>
        <p:nvSpPr>
          <p:cNvPr id="118" name="Google Shape;118;p18"/>
          <p:cNvSpPr/>
          <p:nvPr/>
        </p:nvSpPr>
        <p:spPr>
          <a:xfrm>
            <a:off x="4457888" y="2432675"/>
            <a:ext cx="4196714" cy="369900"/>
          </a:xfrm>
          <a:prstGeom prst="roundRect">
            <a:avLst>
              <a:gd name="adj" fmla="val 16667"/>
            </a:avLst>
          </a:prstGeom>
          <a:solidFill>
            <a:srgbClr val="FFBA55">
              <a:alpha val="2321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50" dirty="0">
                <a:solidFill>
                  <a:schemeClr val="dk1"/>
                </a:solidFill>
                <a:latin typeface="Roboto"/>
                <a:ea typeface="Roboto"/>
                <a:cs typeface="Roboto"/>
                <a:sym typeface="Roboto"/>
              </a:rPr>
              <a:t>Spent in: Meat, Fish, Sweets, Fruits, Wines, Jewelry</a:t>
            </a:r>
            <a:endParaRPr sz="1050" dirty="0">
              <a:solidFill>
                <a:schemeClr val="dk1"/>
              </a:solidFill>
              <a:latin typeface="Roboto"/>
              <a:ea typeface="Roboto"/>
              <a:cs typeface="Roboto"/>
              <a:sym typeface="Roboto"/>
            </a:endParaRPr>
          </a:p>
        </p:txBody>
      </p:sp>
      <p:grpSp>
        <p:nvGrpSpPr>
          <p:cNvPr id="119" name="Google Shape;119;p18"/>
          <p:cNvGrpSpPr/>
          <p:nvPr/>
        </p:nvGrpSpPr>
        <p:grpSpPr>
          <a:xfrm>
            <a:off x="3595788" y="4009750"/>
            <a:ext cx="1952413" cy="709800"/>
            <a:chOff x="3595788" y="4009750"/>
            <a:chExt cx="1952413" cy="709800"/>
          </a:xfrm>
        </p:grpSpPr>
        <p:sp>
          <p:nvSpPr>
            <p:cNvPr id="120" name="Google Shape;120;p18"/>
            <p:cNvSpPr txBox="1"/>
            <p:nvPr/>
          </p:nvSpPr>
          <p:spPr>
            <a:xfrm>
              <a:off x="3595800" y="4349650"/>
              <a:ext cx="1952400" cy="36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2240</a:t>
              </a:r>
              <a:endParaRPr sz="1200" dirty="0">
                <a:latin typeface="Roboto"/>
                <a:ea typeface="Roboto"/>
                <a:cs typeface="Roboto"/>
                <a:sym typeface="Roboto"/>
              </a:endParaRPr>
            </a:p>
          </p:txBody>
        </p:sp>
        <p:sp>
          <p:nvSpPr>
            <p:cNvPr id="121" name="Google Shape;121;p18"/>
            <p:cNvSpPr txBox="1"/>
            <p:nvPr/>
          </p:nvSpPr>
          <p:spPr>
            <a:xfrm>
              <a:off x="3595788" y="4009750"/>
              <a:ext cx="19524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dirty="0">
                  <a:solidFill>
                    <a:schemeClr val="lt2"/>
                  </a:solidFill>
                  <a:latin typeface="Fira Sans Extra Condensed Medium"/>
                  <a:ea typeface="Fira Sans Extra Condensed Medium"/>
                  <a:cs typeface="Fira Sans Extra Condensed Medium"/>
                  <a:sym typeface="Fira Sans Extra Condensed Medium"/>
                </a:rPr>
                <a:t>Observations</a:t>
              </a:r>
              <a:endParaRPr sz="1700" dirty="0">
                <a:solidFill>
                  <a:schemeClr val="lt2"/>
                </a:solidFill>
                <a:latin typeface="Fira Sans Extra Condensed Medium"/>
                <a:ea typeface="Fira Sans Extra Condensed Medium"/>
                <a:cs typeface="Fira Sans Extra Condensed Medium"/>
                <a:sym typeface="Fira Sans Extra Condensed Medium"/>
              </a:endParaRPr>
            </a:p>
          </p:txBody>
        </p:sp>
      </p:grpSp>
      <p:grpSp>
        <p:nvGrpSpPr>
          <p:cNvPr id="122" name="Google Shape;122;p18"/>
          <p:cNvGrpSpPr/>
          <p:nvPr/>
        </p:nvGrpSpPr>
        <p:grpSpPr>
          <a:xfrm>
            <a:off x="6143138" y="4009750"/>
            <a:ext cx="1952413" cy="709800"/>
            <a:chOff x="6143138" y="4009750"/>
            <a:chExt cx="1952413" cy="709800"/>
          </a:xfrm>
        </p:grpSpPr>
        <p:sp>
          <p:nvSpPr>
            <p:cNvPr id="123" name="Google Shape;123;p18"/>
            <p:cNvSpPr txBox="1"/>
            <p:nvPr/>
          </p:nvSpPr>
          <p:spPr>
            <a:xfrm>
              <a:off x="6143150" y="4349650"/>
              <a:ext cx="1952400" cy="36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8/1/2012 - 6/12/2014</a:t>
              </a:r>
              <a:endParaRPr sz="1200" dirty="0">
                <a:latin typeface="Roboto"/>
                <a:ea typeface="Roboto"/>
                <a:cs typeface="Roboto"/>
                <a:sym typeface="Roboto"/>
              </a:endParaRPr>
            </a:p>
          </p:txBody>
        </p:sp>
        <p:sp>
          <p:nvSpPr>
            <p:cNvPr id="124" name="Google Shape;124;p18"/>
            <p:cNvSpPr txBox="1"/>
            <p:nvPr/>
          </p:nvSpPr>
          <p:spPr>
            <a:xfrm>
              <a:off x="6143138" y="4009750"/>
              <a:ext cx="19524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700" dirty="0">
                  <a:solidFill>
                    <a:schemeClr val="accent1"/>
                  </a:solidFill>
                  <a:latin typeface="Fira Sans Extra Condensed Medium"/>
                  <a:ea typeface="Fira Sans Extra Condensed Medium"/>
                  <a:cs typeface="Fira Sans Extra Condensed Medium"/>
                  <a:sym typeface="Fira Sans Extra Condensed Medium"/>
                </a:rPr>
                <a:t>Observation Window</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grpSp>
      <p:grpSp>
        <p:nvGrpSpPr>
          <p:cNvPr id="125" name="Google Shape;125;p18"/>
          <p:cNvGrpSpPr/>
          <p:nvPr/>
        </p:nvGrpSpPr>
        <p:grpSpPr>
          <a:xfrm>
            <a:off x="947221" y="1249988"/>
            <a:ext cx="2259380" cy="2267127"/>
            <a:chOff x="1137353" y="1249942"/>
            <a:chExt cx="2050813" cy="2057845"/>
          </a:xfrm>
        </p:grpSpPr>
        <p:sp>
          <p:nvSpPr>
            <p:cNvPr id="126" name="Google Shape;126;p18"/>
            <p:cNvSpPr/>
            <p:nvPr/>
          </p:nvSpPr>
          <p:spPr>
            <a:xfrm>
              <a:off x="1137353" y="1249942"/>
              <a:ext cx="2050813" cy="2055555"/>
            </a:xfrm>
            <a:custGeom>
              <a:avLst/>
              <a:gdLst/>
              <a:ahLst/>
              <a:cxnLst/>
              <a:rect l="l" t="t" r="r" b="b"/>
              <a:pathLst>
                <a:path w="9514" h="9536" extrusionOk="0">
                  <a:moveTo>
                    <a:pt x="4757" y="0"/>
                  </a:moveTo>
                  <a:cubicBezTo>
                    <a:pt x="2130" y="0"/>
                    <a:pt x="0" y="2134"/>
                    <a:pt x="0" y="4757"/>
                  </a:cubicBezTo>
                  <a:cubicBezTo>
                    <a:pt x="0" y="7402"/>
                    <a:pt x="2130" y="9535"/>
                    <a:pt x="4757" y="9535"/>
                  </a:cubicBezTo>
                  <a:cubicBezTo>
                    <a:pt x="7384" y="9535"/>
                    <a:pt x="9514" y="7402"/>
                    <a:pt x="9514" y="4757"/>
                  </a:cubicBezTo>
                  <a:cubicBezTo>
                    <a:pt x="9514" y="2134"/>
                    <a:pt x="7384" y="0"/>
                    <a:pt x="4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1394950" y="1475855"/>
              <a:ext cx="1535632" cy="1831931"/>
            </a:xfrm>
            <a:custGeom>
              <a:avLst/>
              <a:gdLst/>
              <a:ahLst/>
              <a:cxnLst/>
              <a:rect l="l" t="t" r="r" b="b"/>
              <a:pathLst>
                <a:path w="7124" h="8512" extrusionOk="0">
                  <a:moveTo>
                    <a:pt x="3599" y="0"/>
                  </a:moveTo>
                  <a:cubicBezTo>
                    <a:pt x="3167" y="0"/>
                    <a:pt x="2737" y="130"/>
                    <a:pt x="2407" y="391"/>
                  </a:cubicBezTo>
                  <a:cubicBezTo>
                    <a:pt x="2222" y="537"/>
                    <a:pt x="2054" y="757"/>
                    <a:pt x="2076" y="978"/>
                  </a:cubicBezTo>
                  <a:cubicBezTo>
                    <a:pt x="2029" y="964"/>
                    <a:pt x="1980" y="958"/>
                    <a:pt x="1931" y="958"/>
                  </a:cubicBezTo>
                  <a:cubicBezTo>
                    <a:pt x="1656" y="958"/>
                    <a:pt x="1371" y="1154"/>
                    <a:pt x="1248" y="1401"/>
                  </a:cubicBezTo>
                  <a:cubicBezTo>
                    <a:pt x="1102" y="1696"/>
                    <a:pt x="1120" y="2044"/>
                    <a:pt x="1137" y="2393"/>
                  </a:cubicBezTo>
                  <a:cubicBezTo>
                    <a:pt x="1195" y="3367"/>
                    <a:pt x="1340" y="4359"/>
                    <a:pt x="1084" y="5315"/>
                  </a:cubicBezTo>
                  <a:cubicBezTo>
                    <a:pt x="1636" y="5333"/>
                    <a:pt x="2187" y="5333"/>
                    <a:pt x="2716" y="5351"/>
                  </a:cubicBezTo>
                  <a:lnTo>
                    <a:pt x="2716" y="5589"/>
                  </a:lnTo>
                  <a:cubicBezTo>
                    <a:pt x="1578" y="5756"/>
                    <a:pt x="604" y="6232"/>
                    <a:pt x="0" y="6894"/>
                  </a:cubicBezTo>
                  <a:cubicBezTo>
                    <a:pt x="864" y="7885"/>
                    <a:pt x="2129" y="8511"/>
                    <a:pt x="3562" y="8511"/>
                  </a:cubicBezTo>
                  <a:cubicBezTo>
                    <a:pt x="4977" y="8511"/>
                    <a:pt x="6264" y="7885"/>
                    <a:pt x="7124" y="6894"/>
                  </a:cubicBezTo>
                  <a:cubicBezTo>
                    <a:pt x="6502" y="6232"/>
                    <a:pt x="5528" y="5756"/>
                    <a:pt x="4391" y="5589"/>
                  </a:cubicBezTo>
                  <a:lnTo>
                    <a:pt x="4391" y="5386"/>
                  </a:lnTo>
                  <a:cubicBezTo>
                    <a:pt x="4762" y="5365"/>
                    <a:pt x="5135" y="5314"/>
                    <a:pt x="5498" y="5314"/>
                  </a:cubicBezTo>
                  <a:cubicBezTo>
                    <a:pt x="5760" y="5314"/>
                    <a:pt x="6017" y="5341"/>
                    <a:pt x="6264" y="5426"/>
                  </a:cubicBezTo>
                  <a:cubicBezTo>
                    <a:pt x="6022" y="4747"/>
                    <a:pt x="5876" y="4011"/>
                    <a:pt x="5841" y="3274"/>
                  </a:cubicBezTo>
                  <a:cubicBezTo>
                    <a:pt x="5784" y="2688"/>
                    <a:pt x="5801" y="2080"/>
                    <a:pt x="5621" y="1529"/>
                  </a:cubicBezTo>
                  <a:cubicBezTo>
                    <a:pt x="5400" y="889"/>
                    <a:pt x="4920" y="356"/>
                    <a:pt x="4298" y="118"/>
                  </a:cubicBezTo>
                  <a:cubicBezTo>
                    <a:pt x="4076" y="40"/>
                    <a:pt x="3837" y="0"/>
                    <a:pt x="3599" y="0"/>
                  </a:cubicBezTo>
                  <a:close/>
                </a:path>
              </a:pathLst>
            </a:custGeom>
            <a:solidFill>
              <a:srgbClr val="FFFFFF">
                <a:alpha val="8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34;p18">
            <a:extLst>
              <a:ext uri="{FF2B5EF4-FFF2-40B4-BE49-F238E27FC236}">
                <a16:creationId xmlns:a16="http://schemas.microsoft.com/office/drawing/2014/main" id="{324E0B7D-2F47-1971-CD83-DC41E5541346}"/>
              </a:ext>
            </a:extLst>
          </p:cNvPr>
          <p:cNvSpPr/>
          <p:nvPr/>
        </p:nvSpPr>
        <p:spPr>
          <a:xfrm>
            <a:off x="4457879" y="1323490"/>
            <a:ext cx="4196712" cy="369900"/>
          </a:xfrm>
          <a:prstGeom prst="roundRect">
            <a:avLst>
              <a:gd name="adj" fmla="val 16667"/>
            </a:avLst>
          </a:prstGeom>
          <a:solidFill>
            <a:srgbClr val="FFBA55">
              <a:alpha val="2321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50" dirty="0">
                <a:solidFill>
                  <a:schemeClr val="dk1"/>
                </a:solidFill>
                <a:latin typeface="Roboto"/>
                <a:ea typeface="Roboto"/>
                <a:cs typeface="Roboto"/>
                <a:sym typeface="Roboto"/>
              </a:rPr>
              <a:t>Year of birth, Marital status, Number of children</a:t>
            </a:r>
            <a:endParaRPr sz="1050" dirty="0">
              <a:solidFill>
                <a:schemeClr val="dk1"/>
              </a:solidFill>
              <a:latin typeface="Roboto"/>
              <a:ea typeface="Roboto"/>
              <a:cs typeface="Roboto"/>
              <a:sym typeface="Roboto"/>
            </a:endParaRPr>
          </a:p>
        </p:txBody>
      </p:sp>
      <p:sp>
        <p:nvSpPr>
          <p:cNvPr id="4" name="Google Shape;310;p24">
            <a:extLst>
              <a:ext uri="{FF2B5EF4-FFF2-40B4-BE49-F238E27FC236}">
                <a16:creationId xmlns:a16="http://schemas.microsoft.com/office/drawing/2014/main" id="{44B3A0D5-735A-577C-82B4-4F376C04043B}"/>
              </a:ext>
            </a:extLst>
          </p:cNvPr>
          <p:cNvSpPr/>
          <p:nvPr/>
        </p:nvSpPr>
        <p:spPr>
          <a:xfrm>
            <a:off x="3909609" y="1315862"/>
            <a:ext cx="337200" cy="4446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10;p24">
            <a:extLst>
              <a:ext uri="{FF2B5EF4-FFF2-40B4-BE49-F238E27FC236}">
                <a16:creationId xmlns:a16="http://schemas.microsoft.com/office/drawing/2014/main" id="{E7FD36C4-C58F-803E-A5A0-D70B7EC44E06}"/>
              </a:ext>
            </a:extLst>
          </p:cNvPr>
          <p:cNvSpPr/>
          <p:nvPr/>
        </p:nvSpPr>
        <p:spPr>
          <a:xfrm>
            <a:off x="3909609" y="2974210"/>
            <a:ext cx="337200" cy="4446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9;p24">
            <a:extLst>
              <a:ext uri="{FF2B5EF4-FFF2-40B4-BE49-F238E27FC236}">
                <a16:creationId xmlns:a16="http://schemas.microsoft.com/office/drawing/2014/main" id="{DA36794A-454D-FFF5-25F5-7295C35C2E05}"/>
              </a:ext>
            </a:extLst>
          </p:cNvPr>
          <p:cNvSpPr/>
          <p:nvPr/>
        </p:nvSpPr>
        <p:spPr>
          <a:xfrm>
            <a:off x="3909609" y="1869299"/>
            <a:ext cx="337200" cy="444600"/>
          </a:xfrm>
          <a:prstGeom prst="chevron">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11;p24">
            <a:extLst>
              <a:ext uri="{FF2B5EF4-FFF2-40B4-BE49-F238E27FC236}">
                <a16:creationId xmlns:a16="http://schemas.microsoft.com/office/drawing/2014/main" id="{F958C18B-725A-AB82-1EA8-31AD34008907}"/>
              </a:ext>
            </a:extLst>
          </p:cNvPr>
          <p:cNvSpPr/>
          <p:nvPr/>
        </p:nvSpPr>
        <p:spPr>
          <a:xfrm>
            <a:off x="3909609" y="2422736"/>
            <a:ext cx="337200" cy="444600"/>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8447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13" name="Google Shape;213;p21"/>
          <p:cNvSpPr txBox="1">
            <a:spLocks noGrp="1"/>
          </p:cNvSpPr>
          <p:nvPr>
            <p:ph type="title"/>
          </p:nvPr>
        </p:nvSpPr>
        <p:spPr>
          <a:xfrm>
            <a:off x="2891994" y="186539"/>
            <a:ext cx="3360012" cy="59819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Exploratory Data Analysis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13" name="Google Shape;213;p21"/>
          <p:cNvSpPr txBox="1">
            <a:spLocks noGrp="1"/>
          </p:cNvSpPr>
          <p:nvPr>
            <p:ph type="title"/>
          </p:nvPr>
        </p:nvSpPr>
        <p:spPr>
          <a:xfrm>
            <a:off x="2891994" y="186539"/>
            <a:ext cx="3360012" cy="59819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Exploratory Data Analysis</a:t>
            </a:r>
            <a:endParaRPr dirty="0"/>
          </a:p>
        </p:txBody>
      </p:sp>
      <p:pic>
        <p:nvPicPr>
          <p:cNvPr id="4" name="Picture 3">
            <a:extLst>
              <a:ext uri="{FF2B5EF4-FFF2-40B4-BE49-F238E27FC236}">
                <a16:creationId xmlns:a16="http://schemas.microsoft.com/office/drawing/2014/main" id="{21E08905-556E-3373-2364-1CA06D5CC8D6}"/>
              </a:ext>
            </a:extLst>
          </p:cNvPr>
          <p:cNvPicPr>
            <a:picLocks noChangeAspect="1"/>
          </p:cNvPicPr>
          <p:nvPr/>
        </p:nvPicPr>
        <p:blipFill>
          <a:blip r:embed="rId3"/>
          <a:stretch>
            <a:fillRect/>
          </a:stretch>
        </p:blipFill>
        <p:spPr>
          <a:xfrm>
            <a:off x="45507" y="1073809"/>
            <a:ext cx="4107498" cy="2995882"/>
          </a:xfrm>
          <a:prstGeom prst="rect">
            <a:avLst/>
          </a:prstGeom>
        </p:spPr>
      </p:pic>
      <p:pic>
        <p:nvPicPr>
          <p:cNvPr id="3" name="Picture 2">
            <a:extLst>
              <a:ext uri="{FF2B5EF4-FFF2-40B4-BE49-F238E27FC236}">
                <a16:creationId xmlns:a16="http://schemas.microsoft.com/office/drawing/2014/main" id="{FC6192B8-C640-C4BD-2E1B-0C830F0BD5FB}"/>
              </a:ext>
            </a:extLst>
          </p:cNvPr>
          <p:cNvPicPr>
            <a:picLocks noChangeAspect="1"/>
          </p:cNvPicPr>
          <p:nvPr/>
        </p:nvPicPr>
        <p:blipFill>
          <a:blip r:embed="rId4"/>
          <a:stretch>
            <a:fillRect/>
          </a:stretch>
        </p:blipFill>
        <p:spPr>
          <a:xfrm>
            <a:off x="4334561" y="1168758"/>
            <a:ext cx="4809439" cy="2805984"/>
          </a:xfrm>
          <a:prstGeom prst="rect">
            <a:avLst/>
          </a:prstGeom>
        </p:spPr>
      </p:pic>
    </p:spTree>
    <p:extLst>
      <p:ext uri="{BB962C8B-B14F-4D97-AF65-F5344CB8AC3E}">
        <p14:creationId xmlns:p14="http://schemas.microsoft.com/office/powerpoint/2010/main" val="69727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13" name="Google Shape;213;p21"/>
          <p:cNvSpPr txBox="1">
            <a:spLocks noGrp="1"/>
          </p:cNvSpPr>
          <p:nvPr>
            <p:ph type="title"/>
          </p:nvPr>
        </p:nvSpPr>
        <p:spPr>
          <a:xfrm>
            <a:off x="2891994" y="186539"/>
            <a:ext cx="3360012" cy="59819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Exploratory Data Analysis</a:t>
            </a:r>
            <a:endParaRPr dirty="0"/>
          </a:p>
        </p:txBody>
      </p:sp>
      <p:pic>
        <p:nvPicPr>
          <p:cNvPr id="2" name="Picture 1">
            <a:extLst>
              <a:ext uri="{FF2B5EF4-FFF2-40B4-BE49-F238E27FC236}">
                <a16:creationId xmlns:a16="http://schemas.microsoft.com/office/drawing/2014/main" id="{D633156D-7BE7-3DFD-F3B7-2C6F14CDAF0F}"/>
              </a:ext>
            </a:extLst>
          </p:cNvPr>
          <p:cNvPicPr>
            <a:picLocks noChangeAspect="1"/>
          </p:cNvPicPr>
          <p:nvPr/>
        </p:nvPicPr>
        <p:blipFill>
          <a:blip r:embed="rId3"/>
          <a:stretch>
            <a:fillRect/>
          </a:stretch>
        </p:blipFill>
        <p:spPr>
          <a:xfrm>
            <a:off x="4263773" y="1155878"/>
            <a:ext cx="4332008" cy="3140836"/>
          </a:xfrm>
          <a:prstGeom prst="rect">
            <a:avLst/>
          </a:prstGeom>
        </p:spPr>
      </p:pic>
      <p:pic>
        <p:nvPicPr>
          <p:cNvPr id="5" name="Picture 4">
            <a:extLst>
              <a:ext uri="{FF2B5EF4-FFF2-40B4-BE49-F238E27FC236}">
                <a16:creationId xmlns:a16="http://schemas.microsoft.com/office/drawing/2014/main" id="{491D2C6F-FA63-ADDA-74E7-5D5661936EAF}"/>
              </a:ext>
            </a:extLst>
          </p:cNvPr>
          <p:cNvPicPr>
            <a:picLocks noChangeAspect="1"/>
          </p:cNvPicPr>
          <p:nvPr/>
        </p:nvPicPr>
        <p:blipFill>
          <a:blip r:embed="rId4"/>
          <a:stretch>
            <a:fillRect/>
          </a:stretch>
        </p:blipFill>
        <p:spPr>
          <a:xfrm>
            <a:off x="144123" y="1343788"/>
            <a:ext cx="3811918" cy="2765016"/>
          </a:xfrm>
          <a:prstGeom prst="rect">
            <a:avLst/>
          </a:prstGeom>
        </p:spPr>
      </p:pic>
    </p:spTree>
    <p:extLst>
      <p:ext uri="{BB962C8B-B14F-4D97-AF65-F5344CB8AC3E}">
        <p14:creationId xmlns:p14="http://schemas.microsoft.com/office/powerpoint/2010/main" val="2665158701"/>
      </p:ext>
    </p:extLst>
  </p:cSld>
  <p:clrMapOvr>
    <a:masterClrMapping/>
  </p:clrMapOvr>
</p:sld>
</file>

<file path=ppt/theme/theme1.xml><?xml version="1.0" encoding="utf-8"?>
<a:theme xmlns:a="http://schemas.openxmlformats.org/drawingml/2006/main" name="Ideal Customer Profile (ICP) Infographics Infographics">
  <a:themeElements>
    <a:clrScheme name="Simple Light">
      <a:dk1>
        <a:srgbClr val="000000"/>
      </a:dk1>
      <a:lt1>
        <a:srgbClr val="FFFFFF"/>
      </a:lt1>
      <a:dk2>
        <a:srgbClr val="2F8CA6"/>
      </a:dk2>
      <a:lt2>
        <a:srgbClr val="009688"/>
      </a:lt2>
      <a:accent1>
        <a:srgbClr val="FFD234"/>
      </a:accent1>
      <a:accent2>
        <a:srgbClr val="FFBA55"/>
      </a:accent2>
      <a:accent3>
        <a:srgbClr val="F36A5D"/>
      </a:accent3>
      <a:accent4>
        <a:srgbClr val="FF99B1"/>
      </a:accent4>
      <a:accent5>
        <a:srgbClr val="E7F4F8"/>
      </a:accent5>
      <a:accent6>
        <a:srgbClr val="EEF8F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887</Words>
  <Application>Microsoft Office PowerPoint</Application>
  <PresentationFormat>Προβολή στην οθόνη (16:9)</PresentationFormat>
  <Paragraphs>149</Paragraphs>
  <Slides>28</Slides>
  <Notes>28</Notes>
  <HiddenSlides>0</HiddenSlides>
  <MMClips>0</MMClips>
  <ScaleCrop>false</ScaleCrop>
  <HeadingPairs>
    <vt:vector size="6" baseType="variant">
      <vt:variant>
        <vt:lpstr>Γραμματοσειρές που χρησιμοποιούνται</vt:lpstr>
      </vt:variant>
      <vt:variant>
        <vt:i4>7</vt:i4>
      </vt:variant>
      <vt:variant>
        <vt:lpstr>Θέμα</vt:lpstr>
      </vt:variant>
      <vt:variant>
        <vt:i4>2</vt:i4>
      </vt:variant>
      <vt:variant>
        <vt:lpstr>Τίτλοι διαφανειών</vt:lpstr>
      </vt:variant>
      <vt:variant>
        <vt:i4>28</vt:i4>
      </vt:variant>
    </vt:vector>
  </HeadingPairs>
  <TitlesOfParts>
    <vt:vector size="37" baseType="lpstr">
      <vt:lpstr>Fira Sans Extra Condensed Medium</vt:lpstr>
      <vt:lpstr>Proxima Nova</vt:lpstr>
      <vt:lpstr>Proxima Nova Semibold</vt:lpstr>
      <vt:lpstr>Consolas</vt:lpstr>
      <vt:lpstr>Arial</vt:lpstr>
      <vt:lpstr>Fira Sans Extra Condensed</vt:lpstr>
      <vt:lpstr>Roboto</vt:lpstr>
      <vt:lpstr>Ideal Customer Profile (ICP) Infographics Infographics</vt:lpstr>
      <vt:lpstr>Slidesgo Final Pages</vt:lpstr>
      <vt:lpstr>Customer Segmentation Infographics</vt:lpstr>
      <vt:lpstr>The Dataset</vt:lpstr>
      <vt:lpstr>The Dataset</vt:lpstr>
      <vt:lpstr>The Dataset</vt:lpstr>
      <vt:lpstr>The Dataset</vt:lpstr>
      <vt:lpstr>The Dataset</vt:lpstr>
      <vt:lpstr>Exploratory Data Analysis</vt:lpstr>
      <vt:lpstr>Exploratory Data Analysis</vt:lpstr>
      <vt:lpstr>Exploratory Data Analysis</vt:lpstr>
      <vt:lpstr>Exploratory Data Analysis</vt:lpstr>
      <vt:lpstr>Customer Segmentation Infographics</vt:lpstr>
      <vt:lpstr>Customer Segmentation Infographics</vt:lpstr>
      <vt:lpstr>Customer Segmentation Infographics</vt:lpstr>
      <vt:lpstr>Customer Segmentation Infographics</vt:lpstr>
      <vt:lpstr>Graphs on our clusters</vt:lpstr>
      <vt:lpstr>Graphs on our clusters</vt:lpstr>
      <vt:lpstr>Graphs on our clusters</vt:lpstr>
      <vt:lpstr>Graphs on our clusters</vt:lpstr>
      <vt:lpstr>Factors Considered in Clustering Analysis</vt:lpstr>
      <vt:lpstr>Factors Considered in Clustering Analysis</vt:lpstr>
      <vt:lpstr>Customer Segmentation Results</vt:lpstr>
      <vt:lpstr>Customer Segmentation Results</vt:lpstr>
      <vt:lpstr>Customer Segmentation Results</vt:lpstr>
      <vt:lpstr>Customer Segmentation Results</vt:lpstr>
      <vt:lpstr>Customer Segmentation Results</vt:lpstr>
      <vt:lpstr>Customer Segmentation Results</vt:lpstr>
      <vt:lpstr>Proposals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Andrew</dc:creator>
  <cp:lastModifiedBy>Dimitris Farantos</cp:lastModifiedBy>
  <cp:revision>7</cp:revision>
  <dcterms:modified xsi:type="dcterms:W3CDTF">2024-06-11T15:17:16Z</dcterms:modified>
</cp:coreProperties>
</file>