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9" r:id="rId13"/>
    <p:sldId id="290" r:id="rId14"/>
    <p:sldId id="288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124"/>
    <a:srgbClr val="EB3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C76D8-0F29-40C8-AA1B-1CF362F10CFA}" v="107" dt="2025-01-20T13:18:05.689"/>
    <p1510:client id="{8B22BB8C-F3E0-2641-04E6-62C9BD15D331}" v="316" dt="2025-01-20T12:46:50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96489" autoAdjust="0"/>
  </p:normalViewPr>
  <p:slideViewPr>
    <p:cSldViewPr snapToGrid="0" snapToObjects="1">
      <p:cViewPr varScale="1">
        <p:scale>
          <a:sx n="130" d="100"/>
          <a:sy n="130" d="100"/>
        </p:scale>
        <p:origin x="12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5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C68A3-539B-614C-AEED-9F3672566120}" type="datetimeFigureOut">
              <a:rPr lang="it-IT" smtClean="0"/>
              <a:t>01/02/25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7824B-A553-014E-91C5-21C7C50A6C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26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825F9-C3E2-E147-B6D3-335C60204E37}" type="datetimeFigureOut">
              <a:rPr lang="it-IT" smtClean="0"/>
              <a:t>01/02/25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8AB75-C383-C444-BAD8-6C37ACA01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6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AB75-C383-C444-BAD8-6C37ACA013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77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AB75-C383-C444-BAD8-6C37ACA013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98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456309" y="2493698"/>
            <a:ext cx="8231383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1600" y="2988000"/>
            <a:ext cx="64008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4392000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6022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86400" y="306000"/>
            <a:ext cx="71712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0600" y="2394000"/>
            <a:ext cx="65628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29600" y="5943600"/>
            <a:ext cx="914400" cy="9144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00" y="842400"/>
            <a:ext cx="71712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6264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986400" y="306000"/>
            <a:ext cx="71712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290600" y="2394000"/>
            <a:ext cx="65628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29600" y="5943600"/>
            <a:ext cx="914400" cy="9144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00" y="842400"/>
            <a:ext cx="71712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78375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4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A2B452F2-7C9E-4D68-846A-18C2E61A0D60}"/>
              </a:ext>
            </a:extLst>
          </p:cNvPr>
          <p:cNvSpPr/>
          <p:nvPr/>
        </p:nvSpPr>
        <p:spPr>
          <a:xfrm>
            <a:off x="100" y="2288090"/>
            <a:ext cx="9143800" cy="4569910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2596B8F-7E00-4A04-8E1A-DEFCCC11F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" y="2284768"/>
            <a:ext cx="9142690" cy="1831192"/>
          </a:xfrm>
        </p:spPr>
        <p:txBody>
          <a:bodyPr lIns="91440" tIns="45720" rIns="91440" bIns="45720" anchor="ctr" anchorCtr="0"/>
          <a:lstStyle/>
          <a:p>
            <a:pPr algn="ctr">
              <a:lnSpc>
                <a:spcPct val="100000"/>
              </a:lnSpc>
            </a:pPr>
            <a:r>
              <a:rPr lang="en-US" sz="2400" dirty="0"/>
              <a:t>Evaluating Explainability of Graph Neural Networks for Network Intrusion Detection with Structural Attacks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632CED0B-6EFE-4B09-8710-73C87AC9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" y="4115704"/>
            <a:ext cx="9142913" cy="458869"/>
          </a:xfrm>
        </p:spPr>
        <p:txBody>
          <a:bodyPr lIns="91440" tIns="45720" rIns="91440" bIns="45720" anchor="ctr"/>
          <a:lstStyle/>
          <a:p>
            <a:pPr algn="ctr"/>
            <a:r>
              <a:rPr lang="en-US" sz="1600" b="1" u="sng" dirty="0">
                <a:latin typeface="Helvetica Neue"/>
              </a:rPr>
              <a:t>Dimitri Galli</a:t>
            </a:r>
            <a:r>
              <a:rPr lang="en-US" sz="1600" b="1" dirty="0">
                <a:latin typeface="Helvetica Neue"/>
              </a:rPr>
              <a:t>, Andrea Venturi, Isabella Marasco, Mirco Marchetti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A0BF1E2-7028-4B1F-A36B-26745585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55" y="462396"/>
            <a:ext cx="3814758" cy="1374051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F690581E-7396-1165-38FF-0E33411D1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73" y="919595"/>
            <a:ext cx="1402348" cy="457641"/>
          </a:xfrm>
          <a:prstGeom prst="rect">
            <a:avLst/>
          </a:prstGeom>
        </p:spPr>
      </p:pic>
      <p:sp>
        <p:nvSpPr>
          <p:cNvPr id="6" name="Sottotitolo 4">
            <a:extLst>
              <a:ext uri="{FF2B5EF4-FFF2-40B4-BE49-F238E27FC236}">
                <a16:creationId xmlns:a16="http://schemas.microsoft.com/office/drawing/2014/main" id="{93E4A597-87AD-1847-2D7C-A1036EAA3E23}"/>
              </a:ext>
            </a:extLst>
          </p:cNvPr>
          <p:cNvSpPr txBox="1">
            <a:spLocks/>
          </p:cNvSpPr>
          <p:nvPr/>
        </p:nvSpPr>
        <p:spPr>
          <a:xfrm>
            <a:off x="543" y="4570517"/>
            <a:ext cx="9142914" cy="4572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u="sng" dirty="0">
                <a:latin typeface="Helvetica Neue"/>
              </a:rPr>
              <a:t>dimitri.galli@unimore.it</a:t>
            </a:r>
            <a:r>
              <a:rPr lang="en-US" sz="1200" i="1" dirty="0">
                <a:latin typeface="Helvetica Neue"/>
              </a:rPr>
              <a:t>, andrea.venturi@unimore.it, isabella.marasco4@unibo.it, mirco.marchetti@unimore.it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443CB6B1-A683-3B1C-1B94-BE69B04D7BB3}"/>
              </a:ext>
            </a:extLst>
          </p:cNvPr>
          <p:cNvSpPr txBox="1">
            <a:spLocks/>
          </p:cNvSpPr>
          <p:nvPr/>
        </p:nvSpPr>
        <p:spPr>
          <a:xfrm>
            <a:off x="543" y="5025773"/>
            <a:ext cx="9142915" cy="183222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ITASEC25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February 3-8, 2025 - Bologna, Italy</a:t>
            </a:r>
          </a:p>
        </p:txBody>
      </p:sp>
    </p:spTree>
    <p:extLst>
      <p:ext uri="{BB962C8B-B14F-4D97-AF65-F5344CB8AC3E}">
        <p14:creationId xmlns:p14="http://schemas.microsoft.com/office/powerpoint/2010/main" val="370342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033783-DE26-0EA0-4C69-BCA5028F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805EE19-0C16-7933-D61B-BF661BC9F776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E9AC63FD-C138-8DE6-B3F7-A34B6E793EAF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DA2CBBA4-32AA-7A01-B2F1-9A724B8D2673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FDED457-AEEC-FF32-5261-3C372DE8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Detectors Performance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55CBCFE-C9C8-10BA-B04A-6F6CF75B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dirty="0"/>
              <a:t>We evaluate GNN detectors on clean network graphs</a:t>
            </a:r>
          </a:p>
          <a:p>
            <a:pPr marL="273050" indent="-273050">
              <a:buChar char="•"/>
            </a:pPr>
            <a:r>
              <a:rPr lang="en-US" sz="1600" dirty="0"/>
              <a:t>Graphs are built from test sets and fed to GraphSAGE instances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GraphSAGE is a solid target for structural attacks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A3D4D10-2567-BF48-C13B-1B98315C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66321"/>
              </p:ext>
            </p:extLst>
          </p:nvPr>
        </p:nvGraphicFramePr>
        <p:xfrm>
          <a:off x="1699154" y="3147591"/>
          <a:ext cx="2160000" cy="2160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24686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89088667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CTU-13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6072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Botnet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8766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Neris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0.846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3415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Rbot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2208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Virut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08897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Menti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85574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Murlo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3623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Average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47186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79D462CF-C117-01A0-1A21-21721B47F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49814"/>
              </p:ext>
            </p:extLst>
          </p:nvPr>
        </p:nvGraphicFramePr>
        <p:xfrm>
          <a:off x="5301292" y="2742591"/>
          <a:ext cx="2160000" cy="2970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83269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9390349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ToN-IoT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776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Attack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5310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Bkdr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1852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2996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8977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0453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Pswd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374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Rans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0701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Scan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00563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XSS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38165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Average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73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59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D09359-1C61-4DE8-AE61-A2F15C91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B7B500-FFBD-C2C4-0ECB-3BDF30F7A6CF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437782BA-790A-E962-7848-138680601839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9BC76F2-65AE-CBAF-64ED-33AC950C167A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9ABE48A-CB45-A182-9F12-E81A0A2C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Explainers Performance (1)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8186CD6-487D-716C-F629-AE3BE869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dirty="0"/>
              <a:t>We evaluate GNN explainers on manipulated network graphs</a:t>
            </a:r>
          </a:p>
          <a:p>
            <a:pPr marL="273050" indent="-273050">
              <a:buChar char="•"/>
            </a:pPr>
            <a:r>
              <a:rPr lang="en-US" sz="1600" dirty="0"/>
              <a:t>Graphs are perturbed with relevant nodes and submitted to GraphSAGE instances</a:t>
            </a: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IG allows more effective attacks than those exploiting random samples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F842DFA-33ED-C63E-662D-11248673A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83274"/>
              </p:ext>
            </p:extLst>
          </p:nvPr>
        </p:nvGraphicFramePr>
        <p:xfrm>
          <a:off x="792000" y="2742014"/>
          <a:ext cx="7560000" cy="2970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4675263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640660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462677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807198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43775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043775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6782263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Dataset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Threat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76710"/>
                  </a:ext>
                </a:extLst>
              </a:tr>
              <a:tr h="2700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CTU-13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Neris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2607"/>
                  </a:ext>
                </a:extLst>
              </a:tr>
              <a:tr h="270000">
                <a:tc vMerge="1">
                  <a:txBody>
                    <a:bodyPr/>
                    <a:lstStyle/>
                    <a:p>
                      <a:pPr algn="ctr"/>
                      <a:endParaRPr lang="it-IT" sz="1100" b="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Virut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53685"/>
                  </a:ext>
                </a:extLst>
              </a:tr>
              <a:tr h="270000">
                <a:tc vMerge="1">
                  <a:txBody>
                    <a:bodyPr/>
                    <a:lstStyle/>
                    <a:p>
                      <a:pPr algn="ctr"/>
                      <a:endParaRPr lang="it-IT" sz="1100" b="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Menti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0.457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0.728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0.538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0.402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91763"/>
                  </a:ext>
                </a:extLst>
              </a:tr>
              <a:tr h="270000">
                <a:tc vMerge="1">
                  <a:txBody>
                    <a:bodyPr/>
                    <a:lstStyle/>
                    <a:p>
                      <a:pPr algn="ctr"/>
                      <a:endParaRPr lang="it-IT" sz="1100" b="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Murlo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0.668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0.798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0.675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0.478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00935"/>
                  </a:ext>
                </a:extLst>
              </a:tr>
              <a:tr h="270000">
                <a:tc rowSpan="6"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ToN-IoT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Bkdr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014554"/>
                  </a:ext>
                </a:extLst>
              </a:tr>
              <a:tr h="270000">
                <a:tc vMerge="1">
                  <a:txBody>
                    <a:bodyPr/>
                    <a:lstStyle/>
                    <a:p>
                      <a:pPr algn="ctr"/>
                      <a:endParaRPr lang="it-IT" sz="1100" b="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610288"/>
                  </a:ext>
                </a:extLst>
              </a:tr>
              <a:tr h="270000">
                <a:tc vMerge="1">
                  <a:txBody>
                    <a:bodyPr/>
                    <a:lstStyle/>
                    <a:p>
                      <a:pPr algn="ctr"/>
                      <a:endParaRPr lang="it-IT" sz="1100" b="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Pswd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80188"/>
                  </a:ext>
                </a:extLst>
              </a:tr>
              <a:tr h="270000">
                <a:tc vMerge="1">
                  <a:txBody>
                    <a:bodyPr/>
                    <a:lstStyle/>
                    <a:p>
                      <a:pPr algn="ctr"/>
                      <a:endParaRPr lang="it-IT" sz="1100" b="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00210"/>
                  </a:ext>
                </a:extLst>
              </a:tr>
              <a:tr h="270000">
                <a:tc vMerge="1">
                  <a:txBody>
                    <a:bodyPr/>
                    <a:lstStyle/>
                    <a:p>
                      <a:pPr algn="ctr"/>
                      <a:endParaRPr lang="it-IT" sz="1100" b="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Scan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54719"/>
                  </a:ext>
                </a:extLst>
              </a:tr>
              <a:tr h="270000">
                <a:tc vMerge="1">
                  <a:txBody>
                    <a:bodyPr/>
                    <a:lstStyle/>
                    <a:p>
                      <a:pPr algn="ctr"/>
                      <a:endParaRPr lang="it-IT" sz="1100" b="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XSS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2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77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09949-56B9-45BD-7151-B00FA2AE8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7B9BF6-3632-FF0A-8B04-58F0F895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2F2AFEF-6100-059A-EC11-352FC00805F5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7F17B590-7C91-5869-F706-A5DB712A9A90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47C1189C-5697-6C0F-2DA5-FB6E7CEE5781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69CC104-B850-34FC-4036-F801B207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Explainers Performance (2)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AC6AFEE-1944-FCB6-AAA2-49A040F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dirty="0"/>
              <a:t>We evaluate GNN explainers on manipulated network graphs</a:t>
            </a:r>
          </a:p>
          <a:p>
            <a:pPr marL="273050" indent="-273050">
              <a:buChar char="•"/>
            </a:pPr>
            <a:r>
              <a:rPr lang="en-US" sz="1600" dirty="0"/>
              <a:t>Graphs are perturbed with relevant nodes and submitted to GraphSAGE instances</a:t>
            </a: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SA identifies netflow features that rarely influence GNN model predictions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66331B9-4441-2482-0692-B5BBCA220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43666"/>
              </p:ext>
            </p:extLst>
          </p:nvPr>
        </p:nvGraphicFramePr>
        <p:xfrm>
          <a:off x="792000" y="3953828"/>
          <a:ext cx="7560000" cy="540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4675263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640660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462677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807198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43775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043775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6782263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Dataset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Threat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767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CTU-13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2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13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DC2D2-1C13-B992-6955-41E2E128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60A5CD-4058-FA3A-E74E-C5491428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3E4954E-688C-1CC2-2979-9EE02CE448D7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51B80CD9-ED5E-621B-9080-AE6292043CF1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9BB6BE8F-346B-9595-C128-18085D31C976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817B0B1D-F72A-FEAD-4A6A-8701B4B0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Explainers Performance (3)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0F59163-C1A9-0D58-263D-01D509858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dirty="0"/>
              <a:t>We evaluate GNN explainers on manipulated network graphs</a:t>
            </a:r>
          </a:p>
          <a:p>
            <a:pPr marL="273050" indent="-273050">
              <a:buChar char="•"/>
            </a:pPr>
            <a:r>
              <a:rPr lang="en-US" sz="1600" dirty="0"/>
              <a:t>Graphs are perturbed with relevant nodes and submitted to GraphSAGE instances</a:t>
            </a: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GM exposes structural vulnerabilities when dealing with highly structured attacks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0ED1962-5874-61C2-1900-77653A1AD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76028"/>
              </p:ext>
            </p:extLst>
          </p:nvPr>
        </p:nvGraphicFramePr>
        <p:xfrm>
          <a:off x="792000" y="3825967"/>
          <a:ext cx="7560000" cy="8100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4675263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640660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462677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807198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43775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043775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6782263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Dataset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Threat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276710"/>
                  </a:ext>
                </a:extLst>
              </a:tr>
              <a:tr h="27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ToN-IoT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0.273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79242"/>
                  </a:ext>
                </a:extLst>
              </a:tr>
              <a:tr h="270000">
                <a:tc vMerge="1">
                  <a:txBody>
                    <a:bodyPr/>
                    <a:lstStyle/>
                    <a:p>
                      <a:pPr algn="ctr"/>
                      <a:endParaRPr lang="it-IT" sz="1100" b="0" i="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0.023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27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56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64CA1-E630-6BC3-4777-27C7C3E1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9769A80-3EB5-CC45-0AFF-E03604782932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32172B12-1958-700C-E839-03AF60E436D5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A11736-CDF0-4DFF-7D12-039E2405D558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25B7E97-1554-DB17-F590-84F2766A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Conclusions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F3579F2-E25D-D692-6BA4-2A0EA725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dirty="0"/>
              <a:t>Lack of standardized evaluation approaches for XAI in GNN-based NIDS</a:t>
            </a:r>
          </a:p>
          <a:p>
            <a:endParaRPr lang="en-US" sz="1600" dirty="0"/>
          </a:p>
          <a:p>
            <a:r>
              <a:rPr lang="en-US" sz="1600" dirty="0"/>
              <a:t>We propose an evaluation framework tailored to real-world scenarios</a:t>
            </a:r>
          </a:p>
          <a:p>
            <a:pPr marL="273050" indent="-273050">
              <a:buChar char="•"/>
            </a:pPr>
            <a:r>
              <a:rPr lang="en-US" sz="1600" dirty="0"/>
              <a:t>Explainability method defines an explanatory graph highlighting relevant flows</a:t>
            </a:r>
          </a:p>
          <a:p>
            <a:pPr marL="273050" indent="-273050">
              <a:buChar char="•"/>
            </a:pPr>
            <a:r>
              <a:rPr lang="en-US" sz="1600" dirty="0"/>
              <a:t>Explainer performance depends on the severity of explanation-guided attacks</a:t>
            </a:r>
          </a:p>
          <a:p>
            <a:endParaRPr lang="en-US" sz="1600" dirty="0"/>
          </a:p>
          <a:p>
            <a:r>
              <a:rPr lang="en-US" sz="1600" dirty="0"/>
              <a:t>We test our methodology through a case study involving different explainers</a:t>
            </a:r>
          </a:p>
          <a:p>
            <a:pPr marL="273050" indent="-273050">
              <a:buChar char="•"/>
            </a:pPr>
            <a:r>
              <a:rPr lang="en-US" sz="1600" dirty="0"/>
              <a:t>IG consistently generates explanations leading to targeted attacks</a:t>
            </a:r>
          </a:p>
          <a:p>
            <a:pPr marL="273050" indent="-273050">
              <a:buChar char="•"/>
            </a:pPr>
            <a:r>
              <a:rPr lang="en-US" sz="1600" dirty="0"/>
              <a:t>Other explanations are not representative of topological vulnerabilities</a:t>
            </a:r>
          </a:p>
          <a:p>
            <a:endParaRPr lang="en-US" sz="1600" dirty="0"/>
          </a:p>
          <a:p>
            <a:r>
              <a:rPr lang="en-US" sz="1600" b="1" dirty="0"/>
              <a:t>Future research should validate our results across different settings and strategies</a:t>
            </a:r>
          </a:p>
        </p:txBody>
      </p:sp>
    </p:spTree>
    <p:extLst>
      <p:ext uri="{BB962C8B-B14F-4D97-AF65-F5344CB8AC3E}">
        <p14:creationId xmlns:p14="http://schemas.microsoft.com/office/powerpoint/2010/main" val="90790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53363F03-0F3B-1EB4-8408-6FA10BAB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6" y="2604487"/>
            <a:ext cx="4304174" cy="237862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0B66949-E8D6-20AD-0FA1-6F3A4C42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962" y="2878840"/>
            <a:ext cx="4304174" cy="182486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865782-090F-5DF0-79EB-352199A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065CFAF-600E-E9F1-F22A-35F37252FC6C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33332776-2F87-D9FB-E66A-4179104DA083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45639262-AB66-DA1B-D5D3-C0B03DBE4772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68C533AD-EEE7-6ACE-0C50-ED7AF1BF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ML-based NIDS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D7139D1-E16D-E71F-1AA1-4292744C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b="1" dirty="0"/>
              <a:t>ML</a:t>
            </a:r>
            <a:r>
              <a:rPr lang="en-US" sz="1600" dirty="0"/>
              <a:t> can enhance the detection capabilities of modern cyber threat detectors</a:t>
            </a:r>
            <a:endParaRPr lang="en-US" sz="1600" b="1" dirty="0"/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Traditional ML-based NIDS analyze features of individual</a:t>
            </a:r>
            <a:r>
              <a:rPr lang="en-US" sz="1600" b="1" dirty="0">
                <a:solidFill>
                  <a:srgbClr val="7F7F7F"/>
                </a:solidFill>
                <a:latin typeface="Helvetica Neue"/>
              </a:rPr>
              <a:t> flows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Limitations: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ML algorithms fail to capture interdependencies in multi-flow attacks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ML classifiers are vulnerable to adversarial manipulations of netflow features</a:t>
            </a:r>
          </a:p>
        </p:txBody>
      </p:sp>
    </p:spTree>
    <p:extLst>
      <p:ext uri="{BB962C8B-B14F-4D97-AF65-F5344CB8AC3E}">
        <p14:creationId xmlns:p14="http://schemas.microsoft.com/office/powerpoint/2010/main" val="196545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6836CA2A-9799-069E-AD62-AF2E70CE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8" y="2604489"/>
            <a:ext cx="4304172" cy="237862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0870186-6C85-699D-2B67-688D50AB0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962" y="2878837"/>
            <a:ext cx="4304172" cy="1824868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80E57E-D70C-D70B-0BCF-BAFC103B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ABD67DB-6D7C-733A-F10E-AD600D0E178F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D6734871-B509-7935-35E4-CA89441FEB5B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2C7D76F9-BA83-2914-AD68-BF83056A6485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BEB3F4-E9BF-7EF2-3347-133B25A4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GNN-based NIDS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C9F17B8-3270-DB3C-BEED-4272A59A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b="1" dirty="0"/>
              <a:t>GNN</a:t>
            </a:r>
            <a:r>
              <a:rPr lang="en-US" sz="1600" dirty="0"/>
              <a:t> can improve performance by learning flow features and structural similarities</a:t>
            </a:r>
            <a:endParaRPr lang="en-US" sz="1600" b="1" dirty="0"/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GNN-based NIDS analyze network topology represented as </a:t>
            </a:r>
            <a:r>
              <a:rPr lang="en-US" sz="1600" b="1" dirty="0">
                <a:solidFill>
                  <a:srgbClr val="7F7F7F"/>
                </a:solidFill>
                <a:latin typeface="Helvetica Neue"/>
              </a:rPr>
              <a:t>graphs</a:t>
            </a: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Limitations: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GNN are opaque, acting as black boxes and lacking transparency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GNN are vulnerable to adversarial perturbations of graph topology</a:t>
            </a:r>
          </a:p>
        </p:txBody>
      </p:sp>
    </p:spTree>
    <p:extLst>
      <p:ext uri="{BB962C8B-B14F-4D97-AF65-F5344CB8AC3E}">
        <p14:creationId xmlns:p14="http://schemas.microsoft.com/office/powerpoint/2010/main" val="177749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D6E4CFB-DF32-05BD-1620-48FC4205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2724194"/>
            <a:ext cx="7473950" cy="214598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F465FC-ACE6-EC43-F997-F2011285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2F64DE-6E6D-6195-057B-F797608E3934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57FFBE2F-13B1-F8C1-1A3B-00674240B0A2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AE5AA713-0399-93F6-FA18-33A00EA5F47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6D6D60A-99A7-189D-6679-E40B78DF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XAI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6391200-603F-E79F-B69C-3D7FB543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b="1" dirty="0"/>
              <a:t>XAI</a:t>
            </a:r>
            <a:r>
              <a:rPr lang="en-US" sz="1600" dirty="0"/>
              <a:t> helps security practitioners understand GNN predictions</a:t>
            </a:r>
            <a:endParaRPr lang="en-US" sz="1600" b="1" dirty="0"/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Explainability methods define </a:t>
            </a:r>
            <a:r>
              <a:rPr lang="en-US" sz="1600" b="1" dirty="0">
                <a:solidFill>
                  <a:srgbClr val="7F7F7F"/>
                </a:solidFill>
                <a:latin typeface="Helvetica Neue"/>
              </a:rPr>
              <a:t>masks</a:t>
            </a:r>
            <a:r>
              <a:rPr lang="en-US" sz="1600" dirty="0">
                <a:solidFill>
                  <a:srgbClr val="7F7F7F"/>
                </a:solidFill>
                <a:latin typeface="Helvetica Neue"/>
              </a:rPr>
              <a:t> that contain relevance scores</a:t>
            </a:r>
            <a:endParaRPr lang="en-US" sz="1600" b="1" dirty="0"/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Explainers identify </a:t>
            </a:r>
            <a:r>
              <a:rPr lang="en-US" sz="1600" b="1" dirty="0">
                <a:solidFill>
                  <a:srgbClr val="7F7F7F"/>
                </a:solidFill>
                <a:latin typeface="Helvetica Neue"/>
              </a:rPr>
              <a:t>subgraphs</a:t>
            </a:r>
            <a:r>
              <a:rPr lang="en-US" sz="1600" dirty="0">
                <a:solidFill>
                  <a:srgbClr val="7F7F7F"/>
                </a:solidFill>
                <a:latin typeface="Helvetica Neue"/>
              </a:rPr>
              <a:t> that contribute most to intrusion detections</a:t>
            </a:r>
            <a:endParaRPr lang="en-US" sz="1600" dirty="0"/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2592CA6-E893-A63A-C8AE-B720A7AC47ED}"/>
              </a:ext>
            </a:extLst>
          </p:cNvPr>
          <p:cNvSpPr txBox="1">
            <a:spLocks/>
          </p:cNvSpPr>
          <p:nvPr/>
        </p:nvSpPr>
        <p:spPr>
          <a:xfrm>
            <a:off x="460800" y="4275667"/>
            <a:ext cx="4110070" cy="2131867"/>
          </a:xfrm>
          <a:prstGeom prst="rect">
            <a:avLst/>
          </a:prstGeom>
        </p:spPr>
        <p:txBody>
          <a:bodyPr lIns="91440" tIns="45720" rIns="91440" bIns="45720" numCol="1" spcCol="360000" anchor="t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7F7F7F"/>
              </a:solidFill>
              <a:latin typeface="Helvetica Neue"/>
            </a:endParaRPr>
          </a:p>
          <a:p>
            <a:endParaRPr lang="en-US" sz="1600" dirty="0">
              <a:solidFill>
                <a:srgbClr val="7F7F7F"/>
              </a:solidFill>
            </a:endParaRPr>
          </a:p>
          <a:p>
            <a:r>
              <a:rPr lang="en-US" sz="1600" b="1" dirty="0">
                <a:solidFill>
                  <a:srgbClr val="7F7F7F"/>
                </a:solidFill>
                <a:latin typeface="Helvetica Neue"/>
              </a:rPr>
              <a:t>Approaches to evaluate explanations:</a:t>
            </a:r>
          </a:p>
          <a:p>
            <a:pPr marL="273050" indent="-273050">
              <a:buFont typeface="Arial"/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Supervised approaches compare explanations with ground truth</a:t>
            </a:r>
          </a:p>
          <a:p>
            <a:pPr marL="273050" indent="-273050">
              <a:buFont typeface="Arial"/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Unsupervised approaches evaluate how explanations impact predictions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38E63-D2E4-1BF0-483A-F0B29BACC506}"/>
              </a:ext>
            </a:extLst>
          </p:cNvPr>
          <p:cNvSpPr txBox="1">
            <a:spLocks/>
          </p:cNvSpPr>
          <p:nvPr/>
        </p:nvSpPr>
        <p:spPr>
          <a:xfrm>
            <a:off x="4581832" y="4275667"/>
            <a:ext cx="4101368" cy="2131867"/>
          </a:xfrm>
          <a:prstGeom prst="rect">
            <a:avLst/>
          </a:prstGeom>
        </p:spPr>
        <p:txBody>
          <a:bodyPr lIns="91440" tIns="45720" rIns="91440" bIns="45720" numCol="1" spcCol="360000" anchor="t">
            <a:normAutofit/>
          </a:bodyPr>
          <a:lstStyle>
            <a:lvl1pPr marL="0" indent="0" algn="just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7F7F7F"/>
              </a:solidFill>
              <a:latin typeface="Helvetica Neue"/>
            </a:endParaRPr>
          </a:p>
          <a:p>
            <a:endParaRPr lang="en-US" sz="1600" dirty="0">
              <a:solidFill>
                <a:srgbClr val="7F7F7F"/>
              </a:solidFill>
            </a:endParaRPr>
          </a:p>
          <a:p>
            <a:r>
              <a:rPr lang="en-US" sz="1600" b="1" dirty="0">
                <a:solidFill>
                  <a:srgbClr val="7F7F7F"/>
                </a:solidFill>
                <a:latin typeface="Helvetica Neue"/>
              </a:rPr>
              <a:t>Challenges in evaluating explanations:</a:t>
            </a:r>
          </a:p>
          <a:p>
            <a:pPr marL="273050" indent="-273050">
              <a:buFont typeface="Arial"/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Generating ground truth labels is expensive</a:t>
            </a:r>
          </a:p>
          <a:p>
            <a:pPr marL="273050" indent="-273050">
              <a:buFont typeface="Arial"/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Isolating subgraphs leads to breaking the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254075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506825-EA03-555D-C56E-36CCE96B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32B791-7FAA-E627-DF0B-2698850450D5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DB04AD66-A790-EDD3-A181-DE88D0A1ECF8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521233C2-635F-5006-C223-F2392A20D860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E220AB78-6696-16AF-9598-16670B9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Contributions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E827278-44C9-8B4D-7C11-8B597823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dirty="0"/>
              <a:t>We develop an </a:t>
            </a:r>
            <a:r>
              <a:rPr lang="en-US" sz="1600" b="1" dirty="0"/>
              <a:t>evaluation framework</a:t>
            </a:r>
            <a:r>
              <a:rPr lang="en-US" sz="1600" dirty="0"/>
              <a:t> with key properties: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Agnostic, i.e., independent of explainability methods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Flexible, i.e., usable without ground truths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Practical, i.e., useful in realistic scenarios</a:t>
            </a:r>
          </a:p>
          <a:p>
            <a:endParaRPr lang="en-US" sz="1600" dirty="0"/>
          </a:p>
          <a:p>
            <a:r>
              <a:rPr lang="en-US" sz="1600" dirty="0"/>
              <a:t>We present an </a:t>
            </a:r>
            <a:r>
              <a:rPr lang="en-US" sz="1600" b="1" dirty="0"/>
              <a:t>innovative methodology</a:t>
            </a:r>
            <a:r>
              <a:rPr lang="en-US" sz="1600" dirty="0"/>
              <a:t> to evaluate XAI methods in GNN-based NIDS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Explainers identify important components within the graph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Influential netflow records change the graph structure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Perturbed network graphs fool the cyber detector</a:t>
            </a:r>
          </a:p>
          <a:p>
            <a:endParaRPr lang="en-US" sz="1600" dirty="0">
              <a:solidFill>
                <a:srgbClr val="7F7F7F"/>
              </a:solidFill>
              <a:latin typeface="Helvetica Neue"/>
            </a:endParaRPr>
          </a:p>
          <a:p>
            <a:r>
              <a:rPr lang="en-US" sz="1600" dirty="0"/>
              <a:t>We propose a </a:t>
            </a:r>
            <a:r>
              <a:rPr lang="en-US" sz="1600" b="1" dirty="0"/>
              <a:t>case study</a:t>
            </a:r>
            <a:r>
              <a:rPr lang="en-US" sz="1600" dirty="0"/>
              <a:t> to validate our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Two popular real-world datasets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Thirteen SOTA attack-specific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7F7F"/>
                </a:solidFill>
              </a:rPr>
              <a:t>Five different post-hoc explainers</a:t>
            </a:r>
          </a:p>
        </p:txBody>
      </p:sp>
    </p:spTree>
    <p:extLst>
      <p:ext uri="{BB962C8B-B14F-4D97-AF65-F5344CB8AC3E}">
        <p14:creationId xmlns:p14="http://schemas.microsoft.com/office/powerpoint/2010/main" val="31918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17990C0C-9BD5-C741-86C7-709C22BB77D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02" y="1132621"/>
            <a:ext cx="4309200" cy="531733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5A7CAF-782E-DB9A-E970-17135782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03B7C38-3B5F-3EFB-3C74-39F5E53FEEC6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1E895473-1291-529F-A4C0-BCE9872FA088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A70F39AD-C402-8379-130F-07EC6835779B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7260F8C-AF1F-1607-FBB7-058A428E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Methodology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F47A7C8-E817-F910-09F0-42611FF8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411007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dirty="0">
                <a:solidFill>
                  <a:srgbClr val="7F7F7F"/>
                </a:solidFill>
                <a:latin typeface="Helvetica Neue"/>
              </a:rPr>
              <a:t>We compare </a:t>
            </a:r>
            <a:r>
              <a:rPr lang="en-US" sz="1600" b="1" dirty="0">
                <a:solidFill>
                  <a:srgbClr val="7F7F7F"/>
                </a:solidFill>
                <a:latin typeface="Helvetica Neue"/>
              </a:rPr>
              <a:t>XAI methods</a:t>
            </a:r>
            <a:r>
              <a:rPr lang="en-US" sz="1600" dirty="0">
                <a:solidFill>
                  <a:srgbClr val="7F7F7F"/>
                </a:solidFill>
                <a:latin typeface="Helvetica Neue"/>
              </a:rPr>
              <a:t> based on:</a:t>
            </a:r>
          </a:p>
          <a:p>
            <a:pPr marL="273050" indent="-273050">
              <a:buChar char="•"/>
            </a:pPr>
            <a:r>
              <a:rPr lang="en-US" sz="1600" dirty="0"/>
              <a:t>Accuracy in identifying key components within the graph structure</a:t>
            </a:r>
          </a:p>
          <a:p>
            <a:pPr marL="273050" indent="-273050">
              <a:buChar char="•"/>
            </a:pPr>
            <a:r>
              <a:rPr lang="en-US" sz="1600" dirty="0"/>
              <a:t>Effectiveness in evading GNN detectors through adversarial attacks</a:t>
            </a:r>
          </a:p>
          <a:p>
            <a:endParaRPr lang="en-US" sz="1600" dirty="0"/>
          </a:p>
          <a:p>
            <a:r>
              <a:rPr lang="en-US" sz="1600" b="1" dirty="0"/>
              <a:t>Explaining</a:t>
            </a:r>
            <a:r>
              <a:rPr lang="en-US" sz="1600" dirty="0"/>
              <a:t> phase</a:t>
            </a:r>
            <a:endParaRPr lang="en-US" sz="1600" dirty="0">
              <a:solidFill>
                <a:srgbClr val="7F7F7F"/>
              </a:solidFill>
              <a:latin typeface="Helvetica Neue"/>
            </a:endParaRP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Explanations are extracted to identify structural vulnerabilities, offering insights into the GNN model</a:t>
            </a:r>
          </a:p>
          <a:p>
            <a:endParaRPr lang="en-US" sz="1600" dirty="0">
              <a:solidFill>
                <a:srgbClr val="7F7F7F"/>
              </a:solidFill>
              <a:latin typeface="Helvetica Neue"/>
            </a:endParaRPr>
          </a:p>
          <a:p>
            <a:r>
              <a:rPr lang="en-US" sz="1600" b="1" dirty="0"/>
              <a:t>Evaluation</a:t>
            </a:r>
            <a:r>
              <a:rPr lang="en-US" sz="1600" dirty="0"/>
              <a:t> phase</a:t>
            </a:r>
          </a:p>
          <a:p>
            <a:pPr marL="273050" indent="-273050">
              <a:buChar char="•"/>
            </a:pPr>
            <a:r>
              <a:rPr lang="en-US" sz="1600" dirty="0"/>
              <a:t>Explanations are injected into the graph, modifying the resultant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376932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34349CE-FD72-FCE3-2468-D33A5279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2" y="4162525"/>
            <a:ext cx="8622890" cy="173732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1B4991-7E4A-8510-3D28-9E6096A2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F4D56CD-211C-EA41-0341-E546170ECF30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CA758C7B-44DF-757C-DA0A-CB440FFDAB21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C966C693-A91D-859F-7DB0-3DF7C553B357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6821A333-A3E8-2084-0735-CFDF8141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Explaining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29461AD-7F23-C84D-81B7-9134F1F4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dirty="0"/>
              <a:t>We apply explainers to the graph to extract key components</a:t>
            </a:r>
          </a:p>
          <a:p>
            <a:endParaRPr lang="en-US" sz="1600" dirty="0"/>
          </a:p>
          <a:p>
            <a:r>
              <a:rPr lang="en-US" sz="1600" dirty="0"/>
              <a:t>Each explainer generates an </a:t>
            </a:r>
            <a:r>
              <a:rPr lang="en-US" sz="1600" b="1" dirty="0"/>
              <a:t>explanation mask</a:t>
            </a:r>
          </a:p>
          <a:p>
            <a:pPr marL="273050" indent="-273050">
              <a:buChar char="•"/>
            </a:pPr>
            <a:r>
              <a:rPr lang="en-US" sz="1600" dirty="0">
                <a:solidFill>
                  <a:srgbClr val="7F7F7F"/>
                </a:solidFill>
                <a:latin typeface="Helvetica Neue"/>
              </a:rPr>
              <a:t>Explanatory subgraph whose elements have relevance values</a:t>
            </a:r>
          </a:p>
          <a:p>
            <a:endParaRPr lang="en-US" sz="1600" dirty="0"/>
          </a:p>
          <a:p>
            <a:r>
              <a:rPr lang="en-US" sz="1600" dirty="0"/>
              <a:t>Flows are ranked to identify the most important </a:t>
            </a:r>
            <a:r>
              <a:rPr lang="en-US" sz="1600" b="1" dirty="0"/>
              <a:t>legitimate records</a:t>
            </a:r>
          </a:p>
          <a:p>
            <a:pPr marL="273050" indent="-273050">
              <a:buChar char="•"/>
            </a:pPr>
            <a:r>
              <a:rPr lang="en-US" sz="1600" dirty="0"/>
              <a:t>Network communications that contribute most to detector predictions</a:t>
            </a:r>
          </a:p>
        </p:txBody>
      </p:sp>
    </p:spTree>
    <p:extLst>
      <p:ext uri="{BB962C8B-B14F-4D97-AF65-F5344CB8AC3E}">
        <p14:creationId xmlns:p14="http://schemas.microsoft.com/office/powerpoint/2010/main" val="244461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CE458DC-8A53-623F-BF96-E324372C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2" y="4162526"/>
            <a:ext cx="8622890" cy="173732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A312BA-2536-42AE-179B-C9FE766F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B1BC24-0C11-5B3E-73EB-8548F98422A9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4342BA2B-79F0-C1AF-E743-0221D602F6F8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C7E369D3-0531-F5AD-4A14-8C2ABA5720B5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41E3FA9-9094-8238-B0C9-141F7AD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Evaluation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593C05D-1A7F-9692-FFAB-988B5CA39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dirty="0"/>
              <a:t>We assess explanations by measuring how well they evade detection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7F7F7F"/>
                </a:solidFill>
                <a:latin typeface="Helvetica Neue"/>
              </a:rPr>
              <a:t>Attackers alter graph patterns carrying out </a:t>
            </a:r>
            <a:r>
              <a:rPr lang="en-US" sz="1600" b="1" dirty="0">
                <a:solidFill>
                  <a:srgbClr val="7F7F7F"/>
                </a:solidFill>
                <a:latin typeface="Helvetica Neue"/>
              </a:rPr>
              <a:t>structural attacks</a:t>
            </a:r>
          </a:p>
          <a:p>
            <a:pPr marL="273050" indent="-273050">
              <a:buChar char="•"/>
            </a:pPr>
            <a:r>
              <a:rPr lang="en-US" sz="1600" dirty="0"/>
              <a:t>Important legitimate communications are injected into the graph</a:t>
            </a:r>
          </a:p>
          <a:p>
            <a:endParaRPr lang="en-US" sz="1600" dirty="0"/>
          </a:p>
          <a:p>
            <a:r>
              <a:rPr lang="en-US" sz="1600" dirty="0"/>
              <a:t>Manipulated graph is fed to the detector leading to </a:t>
            </a:r>
            <a:r>
              <a:rPr lang="en-US" sz="1600" b="1" dirty="0"/>
              <a:t>misclassifications</a:t>
            </a:r>
          </a:p>
          <a:p>
            <a:pPr marL="273050" indent="-273050">
              <a:buChar char="•"/>
            </a:pPr>
            <a:r>
              <a:rPr lang="en-US" sz="1600" dirty="0"/>
              <a:t>Most effective explanations are those that enable most successful attacks</a:t>
            </a:r>
          </a:p>
        </p:txBody>
      </p:sp>
    </p:spTree>
    <p:extLst>
      <p:ext uri="{BB962C8B-B14F-4D97-AF65-F5344CB8AC3E}">
        <p14:creationId xmlns:p14="http://schemas.microsoft.com/office/powerpoint/2010/main" val="194339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1683DB-E029-EB26-9B89-B99E2F6E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AEF987D-B429-9B2D-75CD-AA03D308B9A8}"/>
              </a:ext>
            </a:extLst>
          </p:cNvPr>
          <p:cNvSpPr/>
          <p:nvPr/>
        </p:nvSpPr>
        <p:spPr>
          <a:xfrm>
            <a:off x="100" y="0"/>
            <a:ext cx="9143800" cy="915687"/>
          </a:xfrm>
          <a:prstGeom prst="rect">
            <a:avLst/>
          </a:prstGeom>
          <a:solidFill>
            <a:srgbClr val="D141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ottotitolo 4">
            <a:extLst>
              <a:ext uri="{FF2B5EF4-FFF2-40B4-BE49-F238E27FC236}">
                <a16:creationId xmlns:a16="http://schemas.microsoft.com/office/drawing/2014/main" id="{AC3D036B-3199-AEFC-2879-9D51704BABD2}"/>
              </a:ext>
            </a:extLst>
          </p:cNvPr>
          <p:cNvSpPr txBox="1">
            <a:spLocks/>
          </p:cNvSpPr>
          <p:nvPr/>
        </p:nvSpPr>
        <p:spPr>
          <a:xfrm>
            <a:off x="453957" y="0"/>
            <a:ext cx="4116913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"/>
              </a:rPr>
              <a:t>Evaluating XAI of GNN for NID with Structural Attacks</a:t>
            </a:r>
            <a:endParaRPr lang="en-US" sz="1200" dirty="0"/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6A955731-08E4-48A8-C6BF-469B28B1FF1B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111736" cy="918907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l" defTabSz="457200" rtl="0" eaLnBrk="1" latinLnBrk="0" hangingPunct="1">
              <a:lnSpc>
                <a:spcPts val="3120"/>
              </a:lnSpc>
              <a:spcBef>
                <a:spcPct val="20000"/>
              </a:spcBef>
              <a:buFont typeface="Arial"/>
              <a:buNone/>
              <a:defRPr sz="3000" kern="1200">
                <a:solidFill>
                  <a:srgbClr val="FFFFFF"/>
                </a:solidFill>
                <a:latin typeface="Helvetica Neue LT Std 55 Roman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Helvetica Neue"/>
              </a:rPr>
              <a:t>Galli et al.</a:t>
            </a:r>
            <a:endParaRPr lang="en-US" sz="12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A0864CC-13C2-FAFF-350F-0502E2D5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9" y="924159"/>
            <a:ext cx="8223883" cy="914567"/>
          </a:xfrm>
        </p:spPr>
        <p:txBody>
          <a:bodyPr lIns="91440" tIns="45720" rIns="91440" bIns="45720" anchor="ctr" anchorCtr="0"/>
          <a:lstStyle/>
          <a:p>
            <a:r>
              <a:rPr lang="en-US" sz="2400" dirty="0"/>
              <a:t>Case Study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BA57ACB9-B42F-D9B3-EAB6-CCE23B5E2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00" y="1836385"/>
            <a:ext cx="8222400" cy="4571443"/>
          </a:xfrm>
        </p:spPr>
        <p:txBody>
          <a:bodyPr lIns="91440" tIns="45720" rIns="91440" bIns="45720" numCol="1" spcCol="360000" anchor="t">
            <a:normAutofit/>
          </a:bodyPr>
          <a:lstStyle/>
          <a:p>
            <a:r>
              <a:rPr lang="en-US" sz="1600" dirty="0"/>
              <a:t>We consider two real-world </a:t>
            </a:r>
            <a:r>
              <a:rPr lang="en-US" sz="1600" b="1" dirty="0"/>
              <a:t>traffic datasets</a:t>
            </a:r>
            <a:r>
              <a:rPr lang="en-US" sz="1600" dirty="0"/>
              <a:t>:</a:t>
            </a:r>
          </a:p>
          <a:p>
            <a:pPr marL="273050" indent="-273050">
              <a:buChar char="•"/>
            </a:pPr>
            <a:r>
              <a:rPr lang="en-US" sz="1600" i="1" dirty="0"/>
              <a:t>CTU-13:</a:t>
            </a:r>
            <a:r>
              <a:rPr lang="en-US" sz="1600" dirty="0"/>
              <a:t> enterprise network traces that contain botnet traffic</a:t>
            </a:r>
          </a:p>
          <a:p>
            <a:pPr marL="273050" indent="-273050">
              <a:buChar char="•"/>
            </a:pPr>
            <a:r>
              <a:rPr lang="en-US" sz="1600" i="1" dirty="0"/>
              <a:t>ToN-IoT:</a:t>
            </a:r>
            <a:r>
              <a:rPr lang="en-US" sz="1600" dirty="0"/>
              <a:t> IoT network traces that include attack traffic</a:t>
            </a:r>
          </a:p>
          <a:p>
            <a:endParaRPr lang="en-US" sz="1600" dirty="0"/>
          </a:p>
          <a:p>
            <a:r>
              <a:rPr lang="en-US" sz="1600" dirty="0"/>
              <a:t>We evaluate thirteen attack-specific </a:t>
            </a:r>
            <a:r>
              <a:rPr lang="en-US" sz="1600" b="1" dirty="0"/>
              <a:t>cyber detectors</a:t>
            </a:r>
            <a:r>
              <a:rPr lang="en-US" sz="1600" dirty="0"/>
              <a:t>:</a:t>
            </a:r>
          </a:p>
          <a:p>
            <a:pPr marL="273050" indent="-273050">
              <a:buChar char="•"/>
            </a:pPr>
            <a:r>
              <a:rPr lang="en-US" sz="1600" i="1" dirty="0"/>
              <a:t>GraphSAGE:</a:t>
            </a:r>
            <a:r>
              <a:rPr lang="en-US" sz="1600" dirty="0"/>
              <a:t> inductive GNN model designed for large-scale graphs</a:t>
            </a:r>
          </a:p>
          <a:p>
            <a:endParaRPr lang="en-US" sz="1600" dirty="0"/>
          </a:p>
          <a:p>
            <a:r>
              <a:rPr lang="en-US" sz="1600" dirty="0"/>
              <a:t>We test five post-hoc </a:t>
            </a:r>
            <a:r>
              <a:rPr lang="en-US" sz="1600" b="1" dirty="0"/>
              <a:t>explainability methods</a:t>
            </a:r>
            <a:r>
              <a:rPr lang="en-US" sz="1600" dirty="0"/>
              <a:t>:</a:t>
            </a:r>
          </a:p>
          <a:p>
            <a:pPr marL="273050" indent="-273050">
              <a:buChar char="•"/>
            </a:pPr>
            <a:r>
              <a:rPr lang="en-US" sz="1600" i="1" dirty="0">
                <a:solidFill>
                  <a:srgbClr val="7F7F7F"/>
                </a:solidFill>
                <a:latin typeface="Helvetica Neue"/>
              </a:rPr>
              <a:t>Dummy Explainer:</a:t>
            </a:r>
            <a:r>
              <a:rPr lang="en-US" sz="1600" dirty="0">
                <a:solidFill>
                  <a:srgbClr val="7F7F7F"/>
                </a:solidFill>
                <a:latin typeface="Helvetica Neue"/>
              </a:rPr>
              <a:t> assigns random scores to graph components</a:t>
            </a:r>
            <a:endParaRPr lang="en-US" sz="1600" b="1" dirty="0">
              <a:solidFill>
                <a:srgbClr val="7F7F7F"/>
              </a:solidFill>
              <a:latin typeface="Helvetica Neue"/>
            </a:endParaRPr>
          </a:p>
          <a:p>
            <a:pPr marL="273050" indent="-273050">
              <a:buChar char="•"/>
            </a:pPr>
            <a:r>
              <a:rPr lang="en-US" sz="1600" i="1" dirty="0">
                <a:solidFill>
                  <a:srgbClr val="7F7F7F"/>
                </a:solidFill>
                <a:latin typeface="Helvetica Neue"/>
              </a:rPr>
              <a:t>Integrated Gradients:</a:t>
            </a:r>
            <a:r>
              <a:rPr lang="en-US" sz="1600" b="1" dirty="0">
                <a:solidFill>
                  <a:srgbClr val="7F7F7F"/>
                </a:solidFill>
                <a:latin typeface="Helvetica Neue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Helvetica Neue"/>
              </a:rPr>
              <a:t>calculates explanations by integrating gradients</a:t>
            </a:r>
            <a:endParaRPr lang="en-US" sz="1600" b="1" dirty="0">
              <a:solidFill>
                <a:srgbClr val="7F7F7F"/>
              </a:solidFill>
              <a:latin typeface="Helvetica Neue"/>
            </a:endParaRPr>
          </a:p>
          <a:p>
            <a:pPr marL="273050" indent="-273050">
              <a:buChar char="•"/>
            </a:pPr>
            <a:r>
              <a:rPr lang="en-US" sz="1600" i="1" dirty="0">
                <a:solidFill>
                  <a:srgbClr val="7F7F7F"/>
                </a:solidFill>
              </a:rPr>
              <a:t>Saliency:</a:t>
            </a:r>
            <a:r>
              <a:rPr lang="en-US" sz="1600" dirty="0">
                <a:solidFill>
                  <a:srgbClr val="7F7F7F"/>
                </a:solidFill>
              </a:rPr>
              <a:t> computes importances by measuring gradients</a:t>
            </a:r>
            <a:endParaRPr lang="en-US" sz="1600" b="1" dirty="0">
              <a:solidFill>
                <a:srgbClr val="7F7F7F"/>
              </a:solidFill>
            </a:endParaRPr>
          </a:p>
          <a:p>
            <a:pPr marL="273050" indent="-273050">
              <a:buChar char="•"/>
            </a:pPr>
            <a:r>
              <a:rPr lang="en-US" sz="1600" i="1" dirty="0">
                <a:solidFill>
                  <a:srgbClr val="7F7F7F"/>
                </a:solidFill>
                <a:latin typeface="Helvetica Neue"/>
              </a:rPr>
              <a:t>GNNExplainer:</a:t>
            </a:r>
            <a:r>
              <a:rPr lang="en-US" sz="1600" dirty="0">
                <a:solidFill>
                  <a:srgbClr val="7F7F7F"/>
                </a:solidFill>
                <a:latin typeface="Helvetica Neue"/>
              </a:rPr>
              <a:t> defines subgraphs by estimating the </a:t>
            </a:r>
            <a:r>
              <a:rPr lang="en-US" sz="1600" dirty="0">
                <a:solidFill>
                  <a:srgbClr val="7F7F7F"/>
                </a:solidFill>
              </a:rPr>
              <a:t>mutual information</a:t>
            </a:r>
            <a:endParaRPr lang="en-US" sz="1600" b="1" dirty="0">
              <a:solidFill>
                <a:srgbClr val="7F7F7F"/>
              </a:solidFill>
              <a:latin typeface="Helvetica Neue"/>
            </a:endParaRPr>
          </a:p>
          <a:p>
            <a:pPr marL="273050" indent="-273050">
              <a:buChar char="•"/>
            </a:pPr>
            <a:r>
              <a:rPr lang="en-US" sz="1600" i="1" dirty="0">
                <a:solidFill>
                  <a:srgbClr val="7F7F7F"/>
                </a:solidFill>
                <a:latin typeface="Helvetica Neue"/>
              </a:rPr>
              <a:t>GraphMask:</a:t>
            </a:r>
            <a:r>
              <a:rPr lang="en-US" sz="1600" dirty="0">
                <a:solidFill>
                  <a:srgbClr val="7F7F7F"/>
                </a:solidFill>
                <a:latin typeface="Helvetica Neue"/>
              </a:rPr>
              <a:t> generates subgraphs by iteratively removing edges</a:t>
            </a:r>
            <a:endParaRPr lang="en-US" sz="1600" b="1" dirty="0">
              <a:solidFill>
                <a:srgbClr val="7F7F7F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48011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12435</TotalTime>
  <Words>1071</Words>
  <Application>Microsoft Macintosh PowerPoint</Application>
  <PresentationFormat>Presentazione su schermo (4:3)</PresentationFormat>
  <Paragraphs>362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Neue</vt:lpstr>
      <vt:lpstr>Helvetica Neue Light</vt:lpstr>
      <vt:lpstr>Helvetica Neue LT Std 55 Roman</vt:lpstr>
      <vt:lpstr>Helvetica Neue Medium</vt:lpstr>
      <vt:lpstr>Tema di Office</vt:lpstr>
      <vt:lpstr>Evaluating Explainability of Graph Neural Networks for Network Intrusion Detection with Structural Attacks</vt:lpstr>
      <vt:lpstr>ML-based NIDS</vt:lpstr>
      <vt:lpstr>GNN-based NIDS</vt:lpstr>
      <vt:lpstr>XAI</vt:lpstr>
      <vt:lpstr>Contributions</vt:lpstr>
      <vt:lpstr>Methodology</vt:lpstr>
      <vt:lpstr>Explaining</vt:lpstr>
      <vt:lpstr>Evaluation</vt:lpstr>
      <vt:lpstr>Case Study</vt:lpstr>
      <vt:lpstr>Detectors Performance</vt:lpstr>
      <vt:lpstr>Explainers Performance (1)</vt:lpstr>
      <vt:lpstr>Explainers Performance (2)</vt:lpstr>
      <vt:lpstr>Explainers Performance (3)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DIMITRI GALLI</cp:lastModifiedBy>
  <cp:revision>3185</cp:revision>
  <dcterms:created xsi:type="dcterms:W3CDTF">2015-06-30T14:46:04Z</dcterms:created>
  <dcterms:modified xsi:type="dcterms:W3CDTF">2025-02-01T17:00:07Z</dcterms:modified>
  <cp:category/>
</cp:coreProperties>
</file>