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8" r:id="rId5"/>
    <p:sldId id="260" r:id="rId6"/>
    <p:sldId id="269" r:id="rId7"/>
    <p:sldId id="263" r:id="rId8"/>
    <p:sldId id="265" r:id="rId9"/>
    <p:sldId id="264"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28" autoAdjust="0"/>
    <p:restoredTop sz="86856" autoAdjust="0"/>
  </p:normalViewPr>
  <p:slideViewPr>
    <p:cSldViewPr>
      <p:cViewPr>
        <p:scale>
          <a:sx n="125" d="100"/>
          <a:sy n="125" d="100"/>
        </p:scale>
        <p:origin x="-1140" y="4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32E830-51D4-4960-AFEF-13C76DA7CAFF}" type="datetimeFigureOut">
              <a:rPr lang="en-US" smtClean="0"/>
              <a:t>11/29/2015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A3D61C-243E-4A16-948D-B2B06D66EEBE}" type="slidenum">
              <a:rPr lang="en-US" smtClean="0"/>
              <a:t>‹#›</a:t>
            </a:fld>
            <a:endParaRPr lang="en-US"/>
          </a:p>
        </p:txBody>
      </p:sp>
    </p:spTree>
    <p:extLst>
      <p:ext uri="{BB962C8B-B14F-4D97-AF65-F5344CB8AC3E}">
        <p14:creationId xmlns:p14="http://schemas.microsoft.com/office/powerpoint/2010/main" val="257954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israelweather.co.il/forecast/week_11.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r" rtl="1"/>
            <a:r>
              <a:rPr lang="he-IL" dirty="0" smtClean="0"/>
              <a:t>מבוא – חופש</a:t>
            </a:r>
            <a:r>
              <a:rPr lang="he-IL" baseline="0" dirty="0" smtClean="0"/>
              <a:t> חנוכה - </a:t>
            </a:r>
            <a:r>
              <a:rPr lang="he-IL" dirty="0" smtClean="0"/>
              <a:t>החלטתי לצאת לחופשה,</a:t>
            </a:r>
            <a:r>
              <a:rPr lang="he-IL" baseline="0" dirty="0" smtClean="0"/>
              <a:t> עם בריכה. מחירים</a:t>
            </a:r>
            <a:endParaRPr lang="en-US" dirty="0"/>
          </a:p>
        </p:txBody>
      </p:sp>
      <p:sp>
        <p:nvSpPr>
          <p:cNvPr id="4" name="Slide Number Placeholder 3"/>
          <p:cNvSpPr>
            <a:spLocks noGrp="1"/>
          </p:cNvSpPr>
          <p:nvPr>
            <p:ph type="sldNum" sz="quarter" idx="10"/>
          </p:nvPr>
        </p:nvSpPr>
        <p:spPr/>
        <p:txBody>
          <a:bodyPr/>
          <a:lstStyle/>
          <a:p>
            <a:fld id="{DFA3D61C-243E-4A16-948D-B2B06D66EEBE}" type="slidenum">
              <a:rPr lang="en-US" smtClean="0"/>
              <a:t>1</a:t>
            </a:fld>
            <a:endParaRPr lang="en-US"/>
          </a:p>
        </p:txBody>
      </p:sp>
    </p:spTree>
    <p:extLst>
      <p:ext uri="{BB962C8B-B14F-4D97-AF65-F5344CB8AC3E}">
        <p14:creationId xmlns:p14="http://schemas.microsoft.com/office/powerpoint/2010/main" val="3456853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 בשביל</a:t>
            </a:r>
            <a:r>
              <a:rPr lang="he-IL" baseline="0" dirty="0" smtClean="0"/>
              <a:t> בריכה בחוץ חשוב שיהיה מזג אוויר. אז נכנסו לאינטרנט, בדקנו מזג אוויר בשבועיים הקרובים, ונראה שלמרות שאנחנו בעיצומו של החורף, המזג אוויר מתחמם</a:t>
            </a:r>
            <a:endParaRPr lang="en-US" dirty="0"/>
          </a:p>
        </p:txBody>
      </p:sp>
      <p:sp>
        <p:nvSpPr>
          <p:cNvPr id="4" name="Slide Number Placeholder 3"/>
          <p:cNvSpPr>
            <a:spLocks noGrp="1"/>
          </p:cNvSpPr>
          <p:nvPr>
            <p:ph type="sldNum" sz="quarter" idx="10"/>
          </p:nvPr>
        </p:nvSpPr>
        <p:spPr/>
        <p:txBody>
          <a:bodyPr/>
          <a:lstStyle/>
          <a:p>
            <a:fld id="{DFA3D61C-243E-4A16-948D-B2B06D66EEBE}" type="slidenum">
              <a:rPr lang="en-US" smtClean="0"/>
              <a:t>2</a:t>
            </a:fld>
            <a:endParaRPr lang="en-US"/>
          </a:p>
        </p:txBody>
      </p:sp>
    </p:spTree>
    <p:extLst>
      <p:ext uri="{BB962C8B-B14F-4D97-AF65-F5344CB8AC3E}">
        <p14:creationId xmlns:p14="http://schemas.microsoft.com/office/powerpoint/2010/main" val="3252323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hlinkClick r:id="rId3"/>
              </a:rPr>
              <a:t>אז בצעתי</a:t>
            </a:r>
            <a:r>
              <a:rPr lang="he-IL" baseline="0" dirty="0" smtClean="0">
                <a:hlinkClick r:id="rId3"/>
              </a:rPr>
              <a:t> את ההזמנה, אבל אז כשאשתי ראתה את הגרף, הבנו שעבדו עלינו. במקום בריכה עם נוף, נצטרך </a:t>
            </a:r>
            <a:r>
              <a:rPr lang="he-IL" baseline="0" dirty="0" err="1" smtClean="0">
                <a:hlinkClick r:id="rId3"/>
              </a:rPr>
              <a:t>להתחממם</a:t>
            </a:r>
            <a:r>
              <a:rPr lang="he-IL" baseline="0" dirty="0" smtClean="0">
                <a:hlinkClick r:id="rId3"/>
              </a:rPr>
              <a:t>, והכל בגלל שמישהו לא ידע איך לעשות גרף. וזו הבעיה שנדבר עליה היום – כיווני קריאה של גרפים.</a:t>
            </a:r>
            <a:endParaRPr lang="he-IL" dirty="0" smtClean="0">
              <a:hlinkClick r:id="rId3"/>
            </a:endParaRPr>
          </a:p>
          <a:p>
            <a:endParaRPr lang="he-IL" dirty="0" smtClean="0">
              <a:hlinkClick r:id="rId3"/>
            </a:endParaRPr>
          </a:p>
          <a:p>
            <a:r>
              <a:rPr lang="en-US" dirty="0" smtClean="0">
                <a:hlinkClick r:id="rId3"/>
              </a:rPr>
              <a:t>http://www.israelweather.co.il/forecast/week_11.html</a:t>
            </a:r>
            <a:endParaRPr lang="en-US" dirty="0" smtClean="0"/>
          </a:p>
        </p:txBody>
      </p:sp>
      <p:sp>
        <p:nvSpPr>
          <p:cNvPr id="4" name="Slide Number Placeholder 3"/>
          <p:cNvSpPr>
            <a:spLocks noGrp="1"/>
          </p:cNvSpPr>
          <p:nvPr>
            <p:ph type="sldNum" sz="quarter" idx="10"/>
          </p:nvPr>
        </p:nvSpPr>
        <p:spPr/>
        <p:txBody>
          <a:bodyPr/>
          <a:lstStyle/>
          <a:p>
            <a:fld id="{DFA3D61C-243E-4A16-948D-B2B06D66EEBE}" type="slidenum">
              <a:rPr lang="en-US" smtClean="0"/>
              <a:t>3</a:t>
            </a:fld>
            <a:endParaRPr lang="en-US"/>
          </a:p>
        </p:txBody>
      </p:sp>
    </p:spTree>
    <p:extLst>
      <p:ext uri="{BB962C8B-B14F-4D97-AF65-F5344CB8AC3E}">
        <p14:creationId xmlns:p14="http://schemas.microsoft.com/office/powerpoint/2010/main" val="1811934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נתחיל מהסטנדרט</a:t>
            </a:r>
            <a:r>
              <a:rPr lang="he-IL" baseline="0" dirty="0" smtClean="0"/>
              <a:t>. ואם מדברים על </a:t>
            </a:r>
            <a:r>
              <a:rPr lang="he-IL" baseline="0" dirty="0" err="1" smtClean="0"/>
              <a:t>סטדנטרט</a:t>
            </a:r>
            <a:r>
              <a:rPr lang="he-IL" baseline="0" dirty="0" smtClean="0"/>
              <a:t> – גוגל זו דוגמה טובה.</a:t>
            </a:r>
          </a:p>
          <a:p>
            <a:pPr algn="r" rtl="1"/>
            <a:r>
              <a:rPr lang="he-IL" baseline="0" dirty="0" smtClean="0"/>
              <a:t>גרף עם כיוון זמן בדרך כלל מיוצג משמאל מימין וכפי שאנחנו רואים פה" החיפושים לסופגניות....</a:t>
            </a:r>
            <a:endParaRPr lang="en-US" dirty="0"/>
          </a:p>
        </p:txBody>
      </p:sp>
      <p:sp>
        <p:nvSpPr>
          <p:cNvPr id="4" name="Slide Number Placeholder 3"/>
          <p:cNvSpPr>
            <a:spLocks noGrp="1"/>
          </p:cNvSpPr>
          <p:nvPr>
            <p:ph type="sldNum" sz="quarter" idx="10"/>
          </p:nvPr>
        </p:nvSpPr>
        <p:spPr/>
        <p:txBody>
          <a:bodyPr/>
          <a:lstStyle/>
          <a:p>
            <a:fld id="{DFA3D61C-243E-4A16-948D-B2B06D66EEBE}" type="slidenum">
              <a:rPr lang="en-US" smtClean="0"/>
              <a:t>4</a:t>
            </a:fld>
            <a:endParaRPr lang="en-US"/>
          </a:p>
        </p:txBody>
      </p:sp>
    </p:spTree>
    <p:extLst>
      <p:ext uri="{BB962C8B-B14F-4D97-AF65-F5344CB8AC3E}">
        <p14:creationId xmlns:p14="http://schemas.microsoft.com/office/powerpoint/2010/main" val="1886390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הרבה שפות משמאל</a:t>
            </a:r>
            <a:r>
              <a:rPr lang="he-IL" baseline="0" dirty="0" smtClean="0"/>
              <a:t> לימין ושלנו מימין לשמאל.</a:t>
            </a:r>
          </a:p>
          <a:p>
            <a:pPr algn="r" rtl="1"/>
            <a:r>
              <a:rPr lang="he-IL" baseline="0" dirty="0" smtClean="0"/>
              <a:t>אבל יש גם.... וצריך להתחשב בכל ההבדלים האלה כשמתכננים גרף</a:t>
            </a:r>
            <a:endParaRPr lang="he-IL" dirty="0" smtClean="0"/>
          </a:p>
          <a:p>
            <a:pPr algn="r" rtl="1"/>
            <a:endParaRPr lang="he-IL" dirty="0" smtClean="0"/>
          </a:p>
          <a:p>
            <a:pPr algn="r" rtl="1"/>
            <a:r>
              <a:rPr lang="he-IL" dirty="0" smtClean="0"/>
              <a:t>כיווני כתיבה בשפות</a:t>
            </a:r>
          </a:p>
          <a:p>
            <a:pPr algn="r" rtl="1"/>
            <a:r>
              <a:rPr lang="en-US" dirty="0" smtClean="0"/>
              <a:t>http://www.omniglot.com/writing/direction.htm</a:t>
            </a:r>
            <a:endParaRPr lang="en-US" dirty="0"/>
          </a:p>
        </p:txBody>
      </p:sp>
      <p:sp>
        <p:nvSpPr>
          <p:cNvPr id="4" name="Slide Number Placeholder 3"/>
          <p:cNvSpPr>
            <a:spLocks noGrp="1"/>
          </p:cNvSpPr>
          <p:nvPr>
            <p:ph type="sldNum" sz="quarter" idx="10"/>
          </p:nvPr>
        </p:nvSpPr>
        <p:spPr/>
        <p:txBody>
          <a:bodyPr/>
          <a:lstStyle/>
          <a:p>
            <a:fld id="{DFA3D61C-243E-4A16-948D-B2B06D66EEBE}" type="slidenum">
              <a:rPr lang="en-US" smtClean="0"/>
              <a:t>5</a:t>
            </a:fld>
            <a:endParaRPr lang="en-US"/>
          </a:p>
        </p:txBody>
      </p:sp>
    </p:spTree>
    <p:extLst>
      <p:ext uri="{BB962C8B-B14F-4D97-AF65-F5344CB8AC3E}">
        <p14:creationId xmlns:p14="http://schemas.microsoft.com/office/powerpoint/2010/main" val="95910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אבל בעיה קטנה לא פחות היא</a:t>
            </a:r>
            <a:r>
              <a:rPr lang="he-IL" baseline="0" dirty="0" smtClean="0"/>
              <a:t> שאין אחידות בתוך השפה. למשל גרף </a:t>
            </a:r>
            <a:r>
              <a:rPr lang="he-IL" baseline="0" dirty="0" err="1" smtClean="0"/>
              <a:t>גאנט</a:t>
            </a:r>
            <a:r>
              <a:rPr lang="he-IL" baseline="0" dirty="0" smtClean="0"/>
              <a:t>....</a:t>
            </a:r>
            <a:endParaRPr lang="he-IL" dirty="0" smtClean="0"/>
          </a:p>
          <a:p>
            <a:pPr algn="r" rtl="1"/>
            <a:endParaRPr lang="he-IL" dirty="0" smtClean="0"/>
          </a:p>
          <a:p>
            <a:pPr algn="r" rtl="1"/>
            <a:r>
              <a:rPr lang="he-IL" dirty="0" smtClean="0"/>
              <a:t>אין אחידות בתוך השפות</a:t>
            </a:r>
            <a:endParaRPr lang="en-US" dirty="0"/>
          </a:p>
        </p:txBody>
      </p:sp>
      <p:sp>
        <p:nvSpPr>
          <p:cNvPr id="4" name="Slide Number Placeholder 3"/>
          <p:cNvSpPr>
            <a:spLocks noGrp="1"/>
          </p:cNvSpPr>
          <p:nvPr>
            <p:ph type="sldNum" sz="quarter" idx="10"/>
          </p:nvPr>
        </p:nvSpPr>
        <p:spPr/>
        <p:txBody>
          <a:bodyPr/>
          <a:lstStyle/>
          <a:p>
            <a:fld id="{DFA3D61C-243E-4A16-948D-B2B06D66EEBE}" type="slidenum">
              <a:rPr lang="en-US" smtClean="0"/>
              <a:t>6</a:t>
            </a:fld>
            <a:endParaRPr lang="en-US"/>
          </a:p>
        </p:txBody>
      </p:sp>
    </p:spTree>
    <p:extLst>
      <p:ext uri="{BB962C8B-B14F-4D97-AF65-F5344CB8AC3E}">
        <p14:creationId xmlns:p14="http://schemas.microsoft.com/office/powerpoint/2010/main" val="1593787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dirty="0" smtClean="0"/>
              <a:t>הפער</a:t>
            </a:r>
            <a:r>
              <a:rPr lang="he-IL" baseline="0" dirty="0" smtClean="0"/>
              <a:t> המרכזי בין דוברי השפות השונות ביצירה ובקריאה של הגרפים הוא בהתייחס לביטוי כיוון הזמן. הבעיה שכאן אנחנו אף רואים את מערכת הצירים המתמטית (משמאל) ועדיין אמורים לקרוא את הגרף מימין. מפה לשם, מי שקרא את הגרף הבין בסופו של דבר שההכנסות הולכות וקטנות.</a:t>
            </a:r>
            <a:endParaRPr lang="en-US" dirty="0"/>
          </a:p>
        </p:txBody>
      </p:sp>
      <p:sp>
        <p:nvSpPr>
          <p:cNvPr id="4" name="Slide Number Placeholder 3"/>
          <p:cNvSpPr>
            <a:spLocks noGrp="1"/>
          </p:cNvSpPr>
          <p:nvPr>
            <p:ph type="sldNum" sz="quarter" idx="10"/>
          </p:nvPr>
        </p:nvSpPr>
        <p:spPr/>
        <p:txBody>
          <a:bodyPr/>
          <a:lstStyle/>
          <a:p>
            <a:fld id="{DFA3D61C-243E-4A16-948D-B2B06D66EEBE}" type="slidenum">
              <a:rPr lang="en-US" smtClean="0"/>
              <a:t>7</a:t>
            </a:fld>
            <a:endParaRPr lang="en-US"/>
          </a:p>
        </p:txBody>
      </p:sp>
    </p:spTree>
    <p:extLst>
      <p:ext uri="{BB962C8B-B14F-4D97-AF65-F5344CB8AC3E}">
        <p14:creationId xmlns:p14="http://schemas.microsoft.com/office/powerpoint/2010/main" val="532319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אנחנו מכירים את התסכול</a:t>
            </a:r>
            <a:r>
              <a:rPr lang="he-IL" baseline="0" dirty="0" smtClean="0"/>
              <a:t> הזה כבר בממשקי העבודה הקלאסיים, ומראשם כל מוצרי אופיס.</a:t>
            </a:r>
          </a:p>
          <a:p>
            <a:pPr algn="r" rtl="1"/>
            <a:r>
              <a:rPr lang="he-IL" baseline="0" dirty="0" smtClean="0"/>
              <a:t>למשל למרות הניסיון הרחב שלי עם וורד – עדיין לא ברור לי על מה צריך ללחוץ בשביל לסדר את הדבר הזה – או איפה בדיוק הכפתור הזה באקסל נמצא.</a:t>
            </a:r>
            <a:endParaRPr lang="en-US" dirty="0"/>
          </a:p>
        </p:txBody>
      </p:sp>
      <p:sp>
        <p:nvSpPr>
          <p:cNvPr id="4" name="Slide Number Placeholder 3"/>
          <p:cNvSpPr>
            <a:spLocks noGrp="1"/>
          </p:cNvSpPr>
          <p:nvPr>
            <p:ph type="sldNum" sz="quarter" idx="10"/>
          </p:nvPr>
        </p:nvSpPr>
        <p:spPr/>
        <p:txBody>
          <a:bodyPr/>
          <a:lstStyle/>
          <a:p>
            <a:fld id="{DFA3D61C-243E-4A16-948D-B2B06D66EEBE}" type="slidenum">
              <a:rPr lang="en-US" smtClean="0"/>
              <a:t>8</a:t>
            </a:fld>
            <a:endParaRPr lang="en-US"/>
          </a:p>
        </p:txBody>
      </p:sp>
    </p:spTree>
    <p:extLst>
      <p:ext uri="{BB962C8B-B14F-4D97-AF65-F5344CB8AC3E}">
        <p14:creationId xmlns:p14="http://schemas.microsoft.com/office/powerpoint/2010/main" val="3434741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מסקנות שגויות</a:t>
            </a:r>
          </a:p>
          <a:p>
            <a:pPr algn="r" rtl="1"/>
            <a:r>
              <a:rPr lang="he-IL" dirty="0" smtClean="0"/>
              <a:t>יותר זמן להבין</a:t>
            </a:r>
          </a:p>
          <a:p>
            <a:pPr algn="r" rtl="1"/>
            <a:r>
              <a:rPr lang="he-IL" dirty="0" smtClean="0"/>
              <a:t>או אפילו מיון אנשים על סמך יכולות אנליטיות</a:t>
            </a:r>
            <a:endParaRPr lang="en-US" dirty="0"/>
          </a:p>
        </p:txBody>
      </p:sp>
      <p:sp>
        <p:nvSpPr>
          <p:cNvPr id="4" name="Slide Number Placeholder 3"/>
          <p:cNvSpPr>
            <a:spLocks noGrp="1"/>
          </p:cNvSpPr>
          <p:nvPr>
            <p:ph type="sldNum" sz="quarter" idx="10"/>
          </p:nvPr>
        </p:nvSpPr>
        <p:spPr/>
        <p:txBody>
          <a:bodyPr/>
          <a:lstStyle/>
          <a:p>
            <a:fld id="{DFA3D61C-243E-4A16-948D-B2B06D66EEBE}" type="slidenum">
              <a:rPr lang="en-US" smtClean="0"/>
              <a:t>9</a:t>
            </a:fld>
            <a:endParaRPr lang="en-US"/>
          </a:p>
        </p:txBody>
      </p:sp>
    </p:spTree>
    <p:extLst>
      <p:ext uri="{BB962C8B-B14F-4D97-AF65-F5344CB8AC3E}">
        <p14:creationId xmlns:p14="http://schemas.microsoft.com/office/powerpoint/2010/main" val="3149560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11/29/2015</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israelweather.co.il/forecast/week_11.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notesSlide" Target="../notesSlides/notesSlide5.xml"/><Relationship Id="rId7" Type="http://schemas.openxmlformats.org/officeDocument/2006/relationships/image" Target="../media/image8.gif"/><Relationship Id="rId12" Type="http://schemas.openxmlformats.org/officeDocument/2006/relationships/image" Target="../media/image13.gif"/><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7.gif"/><Relationship Id="rId11" Type="http://schemas.openxmlformats.org/officeDocument/2006/relationships/image" Target="../media/image12.gif"/><Relationship Id="rId5" Type="http://schemas.openxmlformats.org/officeDocument/2006/relationships/image" Target="../media/image6.gif"/><Relationship Id="rId10" Type="http://schemas.openxmlformats.org/officeDocument/2006/relationships/image" Target="../media/image11.gif"/><Relationship Id="rId4" Type="http://schemas.openxmlformats.org/officeDocument/2006/relationships/image" Target="../media/image5.gif"/><Relationship Id="rId9" Type="http://schemas.openxmlformats.org/officeDocument/2006/relationships/image" Target="../media/image10.gif"/></Relationships>
</file>

<file path=ppt/slides/_rels/slide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nofshim.co.il/images/site_images1903X735/BI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0"/>
            <a:ext cx="1031924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176151"/>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sz="6000" dirty="0" smtClean="0">
                <a:latin typeface="Tahoma" panose="020B0604030504040204" pitchFamily="34" charset="0"/>
                <a:ea typeface="Tahoma" panose="020B0604030504040204" pitchFamily="34" charset="0"/>
                <a:cs typeface="Tahoma" panose="020B0604030504040204" pitchFamily="34" charset="0"/>
              </a:rPr>
              <a:t>מטרות</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pPr algn="r" rtl="1">
              <a:lnSpc>
                <a:spcPct val="150000"/>
              </a:lnSpc>
            </a:pPr>
            <a:r>
              <a:rPr lang="he-IL" dirty="0" smtClean="0">
                <a:latin typeface="Tahoma" panose="020B0604030504040204" pitchFamily="34" charset="0"/>
                <a:ea typeface="Tahoma" panose="020B0604030504040204" pitchFamily="34" charset="0"/>
                <a:cs typeface="Tahoma" panose="020B0604030504040204" pitchFamily="34" charset="0"/>
              </a:rPr>
              <a:t>לנתח הטעיות נפוצות</a:t>
            </a:r>
            <a:endParaRPr lang="en-US" dirty="0" smtClean="0">
              <a:latin typeface="Tahoma" panose="020B0604030504040204" pitchFamily="34" charset="0"/>
              <a:ea typeface="Tahoma" panose="020B0604030504040204" pitchFamily="34" charset="0"/>
              <a:cs typeface="Tahoma" panose="020B0604030504040204" pitchFamily="34" charset="0"/>
            </a:endParaRPr>
          </a:p>
          <a:p>
            <a:pPr algn="r" rtl="1">
              <a:lnSpc>
                <a:spcPct val="150000"/>
              </a:lnSpc>
            </a:pPr>
            <a:r>
              <a:rPr lang="he-IL" dirty="0" smtClean="0">
                <a:latin typeface="Tahoma" panose="020B0604030504040204" pitchFamily="34" charset="0"/>
                <a:ea typeface="Tahoma" panose="020B0604030504040204" pitchFamily="34" charset="0"/>
                <a:cs typeface="Tahoma" panose="020B0604030504040204" pitchFamily="34" charset="0"/>
              </a:rPr>
              <a:t>לזהות נקודות רגישות</a:t>
            </a:r>
          </a:p>
          <a:p>
            <a:pPr algn="r" rtl="1">
              <a:lnSpc>
                <a:spcPct val="150000"/>
              </a:lnSpc>
            </a:pPr>
            <a:r>
              <a:rPr lang="he-IL" dirty="0" smtClean="0">
                <a:latin typeface="Tahoma" panose="020B0604030504040204" pitchFamily="34" charset="0"/>
                <a:ea typeface="Tahoma" panose="020B0604030504040204" pitchFamily="34" charset="0"/>
                <a:cs typeface="Tahoma" panose="020B0604030504040204" pitchFamily="34" charset="0"/>
              </a:rPr>
              <a:t>למצוא קווים מנחים</a:t>
            </a:r>
          </a:p>
          <a:p>
            <a:pPr algn="r" rtl="1">
              <a:lnSpc>
                <a:spcPct val="150000"/>
              </a:lnSpc>
            </a:pPr>
            <a:r>
              <a:rPr lang="he-IL" dirty="0" smtClean="0">
                <a:latin typeface="Tahoma" panose="020B0604030504040204" pitchFamily="34" charset="0"/>
                <a:ea typeface="Tahoma" panose="020B0604030504040204" pitchFamily="34" charset="0"/>
                <a:cs typeface="Tahoma" panose="020B0604030504040204" pitchFamily="34" charset="0"/>
              </a:rPr>
              <a:t>זיהוי סטנדרטים אחידים</a:t>
            </a:r>
          </a:p>
          <a:p>
            <a:pPr algn="r" rtl="1"/>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5126" name="Picture 6" descr="http://images.sodahead.com/profiles/0/0/3/0/9/2/8/9/3/misdirection-7419345444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2665978"/>
            <a:ext cx="2590800" cy="3687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648311"/>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74" t="21593" r="1424" b="7017"/>
          <a:stretch/>
        </p:blipFill>
        <p:spPr bwMode="auto">
          <a:xfrm>
            <a:off x="0" y="2075544"/>
            <a:ext cx="9144000" cy="2481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6723950"/>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638800"/>
            <a:ext cx="6248400" cy="369332"/>
          </a:xfrm>
          <a:prstGeom prst="rect">
            <a:avLst/>
          </a:prstGeom>
        </p:spPr>
        <p:txBody>
          <a:bodyPr wrap="square">
            <a:spAutoFit/>
          </a:bodyPr>
          <a:lstStyle/>
          <a:p>
            <a:r>
              <a:rPr lang="en-US" dirty="0">
                <a:hlinkClick r:id="rId3"/>
              </a:rPr>
              <a:t>http://www.israelweather.co.il/forecast/week_11.html</a:t>
            </a:r>
            <a:endParaRPr lang="en-US" dirty="0"/>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674" t="3426" r="1424"/>
          <a:stretch/>
        </p:blipFill>
        <p:spPr bwMode="auto">
          <a:xfrm>
            <a:off x="0" y="1444171"/>
            <a:ext cx="9144000" cy="3356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9596493"/>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0" y="5562600"/>
            <a:ext cx="1981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800" b="1" dirty="0" smtClean="0"/>
              <a:t>סופגניות</a:t>
            </a:r>
            <a:endParaRPr lang="en-US" sz="2800" b="1" dirty="0"/>
          </a:p>
        </p:txBody>
      </p:sp>
      <p:sp>
        <p:nvSpPr>
          <p:cNvPr id="10" name="Rectangle 9"/>
          <p:cNvSpPr/>
          <p:nvPr/>
        </p:nvSpPr>
        <p:spPr>
          <a:xfrm>
            <a:off x="2057400" y="5562600"/>
            <a:ext cx="1981200"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he-IL" sz="2800" b="1" dirty="0" smtClean="0"/>
              <a:t>פיצה</a:t>
            </a:r>
            <a:endParaRPr lang="en-US" sz="2800" b="1" dirty="0"/>
          </a:p>
        </p:txBody>
      </p:sp>
      <p:pic>
        <p:nvPicPr>
          <p:cNvPr id="1028" name="Picture 4" descr="http://www.semrush.com/blog/wp-content/uploads/2013/04/google-trend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04800"/>
            <a:ext cx="2819400" cy="16623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003468"/>
            <a:ext cx="8262547" cy="3071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0659811"/>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xample of Etruscan written from right to lef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2996" y="57149"/>
            <a:ext cx="3404804" cy="25536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xample of Mongolian written from left to right in vertical lin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525712"/>
            <a:ext cx="2000250" cy="20462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xample of Armenian written from left to righ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2" y="145624"/>
            <a:ext cx="3478715" cy="214037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Example of Mongolian written from left to right in vertical lin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4120" y="2613382"/>
            <a:ext cx="1498081" cy="194750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ample of Left to right, vertical, bottom to top writing in Hanunó'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186" y="4627727"/>
            <a:ext cx="963339" cy="217687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Right to left, vertical, bottom to top in Ancient Berber (Punic)"/>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76595" y="4742284"/>
            <a:ext cx="942392" cy="196331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Example of Hungarian Runes written in boustrophedon styl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8446" y="685800"/>
            <a:ext cx="211455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Example of Chinese written horizontally and vertically"/>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2200" y="3581400"/>
            <a:ext cx="2628900" cy="2239963"/>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Example of Ogham writi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47290" y="2522537"/>
            <a:ext cx="1589088" cy="418306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46402634"/>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54"/>
                                        </p:tgtEl>
                                        <p:attrNameLst>
                                          <p:attrName>style.visibility</p:attrName>
                                        </p:attrNameLst>
                                      </p:cBhvr>
                                      <p:to>
                                        <p:strVal val="visible"/>
                                      </p:to>
                                    </p:set>
                                    <p:anim calcmode="lin" valueType="num">
                                      <p:cBhvr additive="base">
                                        <p:cTn id="7" dur="1000" fill="hold"/>
                                        <p:tgtEl>
                                          <p:spTgt spid="2054"/>
                                        </p:tgtEl>
                                        <p:attrNameLst>
                                          <p:attrName>ppt_x</p:attrName>
                                        </p:attrNameLst>
                                      </p:cBhvr>
                                      <p:tavLst>
                                        <p:tav tm="0">
                                          <p:val>
                                            <p:strVal val="0-#ppt_w/2"/>
                                          </p:val>
                                        </p:tav>
                                        <p:tav tm="100000">
                                          <p:val>
                                            <p:strVal val="#ppt_x"/>
                                          </p:val>
                                        </p:tav>
                                      </p:tavLst>
                                    </p:anim>
                                    <p:anim calcmode="lin" valueType="num">
                                      <p:cBhvr additive="base">
                                        <p:cTn id="8" dur="1000" fill="hold"/>
                                        <p:tgtEl>
                                          <p:spTgt spid="205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1000"/>
                                  </p:stCondLst>
                                  <p:childTnLst>
                                    <p:set>
                                      <p:cBhvr>
                                        <p:cTn id="11" dur="1" fill="hold">
                                          <p:stCondLst>
                                            <p:cond delay="0"/>
                                          </p:stCondLst>
                                        </p:cTn>
                                        <p:tgtEl>
                                          <p:spTgt spid="2050"/>
                                        </p:tgtEl>
                                        <p:attrNameLst>
                                          <p:attrName>style.visibility</p:attrName>
                                        </p:attrNameLst>
                                      </p:cBhvr>
                                      <p:to>
                                        <p:strVal val="visible"/>
                                      </p:to>
                                    </p:set>
                                    <p:anim calcmode="lin" valueType="num">
                                      <p:cBhvr additive="base">
                                        <p:cTn id="12" dur="1000" fill="hold"/>
                                        <p:tgtEl>
                                          <p:spTgt spid="2050"/>
                                        </p:tgtEl>
                                        <p:attrNameLst>
                                          <p:attrName>ppt_x</p:attrName>
                                        </p:attrNameLst>
                                      </p:cBhvr>
                                      <p:tavLst>
                                        <p:tav tm="0">
                                          <p:val>
                                            <p:strVal val="1+#ppt_w/2"/>
                                          </p:val>
                                        </p:tav>
                                        <p:tav tm="100000">
                                          <p:val>
                                            <p:strVal val="#ppt_x"/>
                                          </p:val>
                                        </p:tav>
                                      </p:tavLst>
                                    </p:anim>
                                    <p:anim calcmode="lin" valueType="num">
                                      <p:cBhvr additive="base">
                                        <p:cTn id="13" dur="1000" fill="hold"/>
                                        <p:tgtEl>
                                          <p:spTgt spid="2050"/>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1" fill="hold" nodeType="afterEffect">
                                  <p:stCondLst>
                                    <p:cond delay="3500"/>
                                  </p:stCondLst>
                                  <p:childTnLst>
                                    <p:set>
                                      <p:cBhvr>
                                        <p:cTn id="16" dur="1" fill="hold">
                                          <p:stCondLst>
                                            <p:cond delay="0"/>
                                          </p:stCondLst>
                                        </p:cTn>
                                        <p:tgtEl>
                                          <p:spTgt spid="2052"/>
                                        </p:tgtEl>
                                        <p:attrNameLst>
                                          <p:attrName>style.visibility</p:attrName>
                                        </p:attrNameLst>
                                      </p:cBhvr>
                                      <p:to>
                                        <p:strVal val="visible"/>
                                      </p:to>
                                    </p:set>
                                    <p:anim calcmode="lin" valueType="num">
                                      <p:cBhvr additive="base">
                                        <p:cTn id="17" dur="1000" fill="hold"/>
                                        <p:tgtEl>
                                          <p:spTgt spid="2052"/>
                                        </p:tgtEl>
                                        <p:attrNameLst>
                                          <p:attrName>ppt_x</p:attrName>
                                        </p:attrNameLst>
                                      </p:cBhvr>
                                      <p:tavLst>
                                        <p:tav tm="0">
                                          <p:val>
                                            <p:strVal val="#ppt_x"/>
                                          </p:val>
                                        </p:tav>
                                        <p:tav tm="100000">
                                          <p:val>
                                            <p:strVal val="#ppt_x"/>
                                          </p:val>
                                        </p:tav>
                                      </p:tavLst>
                                    </p:anim>
                                    <p:anim calcmode="lin" valueType="num">
                                      <p:cBhvr additive="base">
                                        <p:cTn id="18" dur="1000" fill="hold"/>
                                        <p:tgtEl>
                                          <p:spTgt spid="2052"/>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3500"/>
                                  </p:stCondLst>
                                  <p:childTnLst>
                                    <p:set>
                                      <p:cBhvr>
                                        <p:cTn id="20" dur="1" fill="hold">
                                          <p:stCondLst>
                                            <p:cond delay="0"/>
                                          </p:stCondLst>
                                        </p:cTn>
                                        <p:tgtEl>
                                          <p:spTgt spid="2056"/>
                                        </p:tgtEl>
                                        <p:attrNameLst>
                                          <p:attrName>style.visibility</p:attrName>
                                        </p:attrNameLst>
                                      </p:cBhvr>
                                      <p:to>
                                        <p:strVal val="visible"/>
                                      </p:to>
                                    </p:set>
                                    <p:anim calcmode="lin" valueType="num">
                                      <p:cBhvr additive="base">
                                        <p:cTn id="21" dur="1000" fill="hold"/>
                                        <p:tgtEl>
                                          <p:spTgt spid="2056"/>
                                        </p:tgtEl>
                                        <p:attrNameLst>
                                          <p:attrName>ppt_x</p:attrName>
                                        </p:attrNameLst>
                                      </p:cBhvr>
                                      <p:tavLst>
                                        <p:tav tm="0">
                                          <p:val>
                                            <p:strVal val="#ppt_x"/>
                                          </p:val>
                                        </p:tav>
                                        <p:tav tm="100000">
                                          <p:val>
                                            <p:strVal val="#ppt_x"/>
                                          </p:val>
                                        </p:tav>
                                      </p:tavLst>
                                    </p:anim>
                                    <p:anim calcmode="lin" valueType="num">
                                      <p:cBhvr additive="base">
                                        <p:cTn id="22" dur="1000" fill="hold"/>
                                        <p:tgtEl>
                                          <p:spTgt spid="2056"/>
                                        </p:tgtEl>
                                        <p:attrNameLst>
                                          <p:attrName>ppt_y</p:attrName>
                                        </p:attrNameLst>
                                      </p:cBhvr>
                                      <p:tavLst>
                                        <p:tav tm="0">
                                          <p:val>
                                            <p:strVal val="0-#ppt_h/2"/>
                                          </p:val>
                                        </p:tav>
                                        <p:tav tm="100000">
                                          <p:val>
                                            <p:strVal val="#ppt_y"/>
                                          </p:val>
                                        </p:tav>
                                      </p:tavLst>
                                    </p:anim>
                                  </p:childTnLst>
                                </p:cTn>
                              </p:par>
                            </p:childTnLst>
                          </p:cTn>
                        </p:par>
                        <p:par>
                          <p:cTn id="23" fill="hold">
                            <p:stCondLst>
                              <p:cond delay="7500"/>
                            </p:stCondLst>
                            <p:childTnLst>
                              <p:par>
                                <p:cTn id="24" presetID="2" presetClass="entr" presetSubtype="4" fill="hold" nodeType="afterEffect">
                                  <p:stCondLst>
                                    <p:cond delay="1500"/>
                                  </p:stCondLst>
                                  <p:childTnLst>
                                    <p:set>
                                      <p:cBhvr>
                                        <p:cTn id="25" dur="1" fill="hold">
                                          <p:stCondLst>
                                            <p:cond delay="0"/>
                                          </p:stCondLst>
                                        </p:cTn>
                                        <p:tgtEl>
                                          <p:spTgt spid="2060"/>
                                        </p:tgtEl>
                                        <p:attrNameLst>
                                          <p:attrName>style.visibility</p:attrName>
                                        </p:attrNameLst>
                                      </p:cBhvr>
                                      <p:to>
                                        <p:strVal val="visible"/>
                                      </p:to>
                                    </p:set>
                                    <p:anim calcmode="lin" valueType="num">
                                      <p:cBhvr additive="base">
                                        <p:cTn id="26" dur="1000" fill="hold"/>
                                        <p:tgtEl>
                                          <p:spTgt spid="2060"/>
                                        </p:tgtEl>
                                        <p:attrNameLst>
                                          <p:attrName>ppt_x</p:attrName>
                                        </p:attrNameLst>
                                      </p:cBhvr>
                                      <p:tavLst>
                                        <p:tav tm="0">
                                          <p:val>
                                            <p:strVal val="#ppt_x"/>
                                          </p:val>
                                        </p:tav>
                                        <p:tav tm="100000">
                                          <p:val>
                                            <p:strVal val="#ppt_x"/>
                                          </p:val>
                                        </p:tav>
                                      </p:tavLst>
                                    </p:anim>
                                    <p:anim calcmode="lin" valueType="num">
                                      <p:cBhvr additive="base">
                                        <p:cTn id="27" dur="1000" fill="hold"/>
                                        <p:tgtEl>
                                          <p:spTgt spid="2060"/>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1500"/>
                                  </p:stCondLst>
                                  <p:childTnLst>
                                    <p:set>
                                      <p:cBhvr>
                                        <p:cTn id="29" dur="1" fill="hold">
                                          <p:stCondLst>
                                            <p:cond delay="0"/>
                                          </p:stCondLst>
                                        </p:cTn>
                                        <p:tgtEl>
                                          <p:spTgt spid="2058"/>
                                        </p:tgtEl>
                                        <p:attrNameLst>
                                          <p:attrName>style.visibility</p:attrName>
                                        </p:attrNameLst>
                                      </p:cBhvr>
                                      <p:to>
                                        <p:strVal val="visible"/>
                                      </p:to>
                                    </p:set>
                                    <p:anim calcmode="lin" valueType="num">
                                      <p:cBhvr additive="base">
                                        <p:cTn id="30" dur="1000" fill="hold"/>
                                        <p:tgtEl>
                                          <p:spTgt spid="2058"/>
                                        </p:tgtEl>
                                        <p:attrNameLst>
                                          <p:attrName>ppt_x</p:attrName>
                                        </p:attrNameLst>
                                      </p:cBhvr>
                                      <p:tavLst>
                                        <p:tav tm="0">
                                          <p:val>
                                            <p:strVal val="#ppt_x"/>
                                          </p:val>
                                        </p:tav>
                                        <p:tav tm="100000">
                                          <p:val>
                                            <p:strVal val="#ppt_x"/>
                                          </p:val>
                                        </p:tav>
                                      </p:tavLst>
                                    </p:anim>
                                    <p:anim calcmode="lin" valueType="num">
                                      <p:cBhvr additive="base">
                                        <p:cTn id="31" dur="1000" fill="hold"/>
                                        <p:tgtEl>
                                          <p:spTgt spid="2058"/>
                                        </p:tgtEl>
                                        <p:attrNameLst>
                                          <p:attrName>ppt_y</p:attrName>
                                        </p:attrNameLst>
                                      </p:cBhvr>
                                      <p:tavLst>
                                        <p:tav tm="0">
                                          <p:val>
                                            <p:strVal val="1+#ppt_h/2"/>
                                          </p:val>
                                        </p:tav>
                                        <p:tav tm="100000">
                                          <p:val>
                                            <p:strVal val="#ppt_y"/>
                                          </p:val>
                                        </p:tav>
                                      </p:tavLst>
                                    </p:anim>
                                  </p:childTnLst>
                                </p:cTn>
                              </p:par>
                            </p:childTnLst>
                          </p:cTn>
                        </p:par>
                        <p:par>
                          <p:cTn id="32" fill="hold">
                            <p:stCondLst>
                              <p:cond delay="10000"/>
                            </p:stCondLst>
                            <p:childTnLst>
                              <p:par>
                                <p:cTn id="33" presetID="31" presetClass="entr" presetSubtype="0" fill="hold" nodeType="afterEffect">
                                  <p:stCondLst>
                                    <p:cond delay="500"/>
                                  </p:stCondLst>
                                  <p:childTnLst>
                                    <p:set>
                                      <p:cBhvr>
                                        <p:cTn id="34" dur="1" fill="hold">
                                          <p:stCondLst>
                                            <p:cond delay="0"/>
                                          </p:stCondLst>
                                        </p:cTn>
                                        <p:tgtEl>
                                          <p:spTgt spid="2062"/>
                                        </p:tgtEl>
                                        <p:attrNameLst>
                                          <p:attrName>style.visibility</p:attrName>
                                        </p:attrNameLst>
                                      </p:cBhvr>
                                      <p:to>
                                        <p:strVal val="visible"/>
                                      </p:to>
                                    </p:set>
                                    <p:anim calcmode="lin" valueType="num">
                                      <p:cBhvr>
                                        <p:cTn id="35" dur="1000" fill="hold"/>
                                        <p:tgtEl>
                                          <p:spTgt spid="2062"/>
                                        </p:tgtEl>
                                        <p:attrNameLst>
                                          <p:attrName>ppt_w</p:attrName>
                                        </p:attrNameLst>
                                      </p:cBhvr>
                                      <p:tavLst>
                                        <p:tav tm="0">
                                          <p:val>
                                            <p:fltVal val="0"/>
                                          </p:val>
                                        </p:tav>
                                        <p:tav tm="100000">
                                          <p:val>
                                            <p:strVal val="#ppt_w"/>
                                          </p:val>
                                        </p:tav>
                                      </p:tavLst>
                                    </p:anim>
                                    <p:anim calcmode="lin" valueType="num">
                                      <p:cBhvr>
                                        <p:cTn id="36" dur="1000" fill="hold"/>
                                        <p:tgtEl>
                                          <p:spTgt spid="2062"/>
                                        </p:tgtEl>
                                        <p:attrNameLst>
                                          <p:attrName>ppt_h</p:attrName>
                                        </p:attrNameLst>
                                      </p:cBhvr>
                                      <p:tavLst>
                                        <p:tav tm="0">
                                          <p:val>
                                            <p:fltVal val="0"/>
                                          </p:val>
                                        </p:tav>
                                        <p:tav tm="100000">
                                          <p:val>
                                            <p:strVal val="#ppt_h"/>
                                          </p:val>
                                        </p:tav>
                                      </p:tavLst>
                                    </p:anim>
                                    <p:anim calcmode="lin" valueType="num">
                                      <p:cBhvr>
                                        <p:cTn id="37" dur="1000" fill="hold"/>
                                        <p:tgtEl>
                                          <p:spTgt spid="2062"/>
                                        </p:tgtEl>
                                        <p:attrNameLst>
                                          <p:attrName>style.rotation</p:attrName>
                                        </p:attrNameLst>
                                      </p:cBhvr>
                                      <p:tavLst>
                                        <p:tav tm="0">
                                          <p:val>
                                            <p:fltVal val="90"/>
                                          </p:val>
                                        </p:tav>
                                        <p:tav tm="100000">
                                          <p:val>
                                            <p:fltVal val="0"/>
                                          </p:val>
                                        </p:tav>
                                      </p:tavLst>
                                    </p:anim>
                                    <p:animEffect transition="in" filter="fade">
                                      <p:cBhvr>
                                        <p:cTn id="38" dur="1000"/>
                                        <p:tgtEl>
                                          <p:spTgt spid="2062"/>
                                        </p:tgtEl>
                                      </p:cBhvr>
                                    </p:animEffect>
                                  </p:childTnLst>
                                </p:cTn>
                              </p:par>
                              <p:par>
                                <p:cTn id="39" presetID="31" presetClass="entr" presetSubtype="0" fill="hold" nodeType="withEffect">
                                  <p:stCondLst>
                                    <p:cond delay="500"/>
                                  </p:stCondLst>
                                  <p:childTnLst>
                                    <p:set>
                                      <p:cBhvr>
                                        <p:cTn id="40" dur="1" fill="hold">
                                          <p:stCondLst>
                                            <p:cond delay="0"/>
                                          </p:stCondLst>
                                        </p:cTn>
                                        <p:tgtEl>
                                          <p:spTgt spid="2064"/>
                                        </p:tgtEl>
                                        <p:attrNameLst>
                                          <p:attrName>style.visibility</p:attrName>
                                        </p:attrNameLst>
                                      </p:cBhvr>
                                      <p:to>
                                        <p:strVal val="visible"/>
                                      </p:to>
                                    </p:set>
                                    <p:anim calcmode="lin" valueType="num">
                                      <p:cBhvr>
                                        <p:cTn id="41" dur="1000" fill="hold"/>
                                        <p:tgtEl>
                                          <p:spTgt spid="2064"/>
                                        </p:tgtEl>
                                        <p:attrNameLst>
                                          <p:attrName>ppt_w</p:attrName>
                                        </p:attrNameLst>
                                      </p:cBhvr>
                                      <p:tavLst>
                                        <p:tav tm="0">
                                          <p:val>
                                            <p:fltVal val="0"/>
                                          </p:val>
                                        </p:tav>
                                        <p:tav tm="100000">
                                          <p:val>
                                            <p:strVal val="#ppt_w"/>
                                          </p:val>
                                        </p:tav>
                                      </p:tavLst>
                                    </p:anim>
                                    <p:anim calcmode="lin" valueType="num">
                                      <p:cBhvr>
                                        <p:cTn id="42" dur="1000" fill="hold"/>
                                        <p:tgtEl>
                                          <p:spTgt spid="2064"/>
                                        </p:tgtEl>
                                        <p:attrNameLst>
                                          <p:attrName>ppt_h</p:attrName>
                                        </p:attrNameLst>
                                      </p:cBhvr>
                                      <p:tavLst>
                                        <p:tav tm="0">
                                          <p:val>
                                            <p:fltVal val="0"/>
                                          </p:val>
                                        </p:tav>
                                        <p:tav tm="100000">
                                          <p:val>
                                            <p:strVal val="#ppt_h"/>
                                          </p:val>
                                        </p:tav>
                                      </p:tavLst>
                                    </p:anim>
                                    <p:anim calcmode="lin" valueType="num">
                                      <p:cBhvr>
                                        <p:cTn id="43" dur="1000" fill="hold"/>
                                        <p:tgtEl>
                                          <p:spTgt spid="2064"/>
                                        </p:tgtEl>
                                        <p:attrNameLst>
                                          <p:attrName>style.rotation</p:attrName>
                                        </p:attrNameLst>
                                      </p:cBhvr>
                                      <p:tavLst>
                                        <p:tav tm="0">
                                          <p:val>
                                            <p:fltVal val="90"/>
                                          </p:val>
                                        </p:tav>
                                        <p:tav tm="100000">
                                          <p:val>
                                            <p:fltVal val="0"/>
                                          </p:val>
                                        </p:tav>
                                      </p:tavLst>
                                    </p:anim>
                                    <p:animEffect transition="in" filter="fade">
                                      <p:cBhvr>
                                        <p:cTn id="44" dur="1000"/>
                                        <p:tgtEl>
                                          <p:spTgt spid="2064"/>
                                        </p:tgtEl>
                                      </p:cBhvr>
                                    </p:animEffect>
                                  </p:childTnLst>
                                </p:cTn>
                              </p:par>
                            </p:childTnLst>
                          </p:cTn>
                        </p:par>
                        <p:par>
                          <p:cTn id="45" fill="hold">
                            <p:stCondLst>
                              <p:cond delay="11500"/>
                            </p:stCondLst>
                            <p:childTnLst>
                              <p:par>
                                <p:cTn id="46" presetID="21" presetClass="entr" presetSubtype="2" fill="hold" nodeType="afterEffect">
                                  <p:stCondLst>
                                    <p:cond delay="1000"/>
                                  </p:stCondLst>
                                  <p:childTnLst>
                                    <p:set>
                                      <p:cBhvr>
                                        <p:cTn id="47" dur="1" fill="hold">
                                          <p:stCondLst>
                                            <p:cond delay="0"/>
                                          </p:stCondLst>
                                        </p:cTn>
                                        <p:tgtEl>
                                          <p:spTgt spid="2066"/>
                                        </p:tgtEl>
                                        <p:attrNameLst>
                                          <p:attrName>style.visibility</p:attrName>
                                        </p:attrNameLst>
                                      </p:cBhvr>
                                      <p:to>
                                        <p:strVal val="visible"/>
                                      </p:to>
                                    </p:set>
                                    <p:animEffect transition="in" filter="wheel(2)">
                                      <p:cBhvr>
                                        <p:cTn id="48" dur="2000"/>
                                        <p:tgtEl>
                                          <p:spTgt spid="2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sz="6000" dirty="0" smtClean="0">
                <a:latin typeface="Tahoma" panose="020B0604030504040204" pitchFamily="34" charset="0"/>
                <a:ea typeface="Tahoma" panose="020B0604030504040204" pitchFamily="34" charset="0"/>
                <a:cs typeface="Tahoma" panose="020B0604030504040204" pitchFamily="34" charset="0"/>
              </a:rPr>
              <a:t>אחידות ?</a:t>
            </a:r>
            <a:endParaRPr lang="en-US" sz="6000" dirty="0">
              <a:latin typeface="Tahoma" panose="020B0604030504040204" pitchFamily="34" charset="0"/>
              <a:ea typeface="Tahoma" panose="020B0604030504040204" pitchFamily="34" charset="0"/>
              <a:cs typeface="Tahoma" panose="020B0604030504040204" pitchFamily="34" charset="0"/>
            </a:endParaRPr>
          </a:p>
        </p:txBody>
      </p:sp>
      <p:pic>
        <p:nvPicPr>
          <p:cNvPr id="5122" name="Picture 2" descr="http://www.wleaf.co.il/articles/dss-fp/FP_FINAL_2011_135_files/image022.gif"/>
          <p:cNvPicPr>
            <a:picLocks noChangeAspect="1" noChangeArrowheads="1"/>
          </p:cNvPicPr>
          <p:nvPr/>
        </p:nvPicPr>
        <p:blipFill>
          <a:blip r:embed="rId3" cstate="print"/>
          <a:srcRect/>
          <a:stretch>
            <a:fillRect/>
          </a:stretch>
        </p:blipFill>
        <p:spPr bwMode="auto">
          <a:xfrm>
            <a:off x="228599" y="1752600"/>
            <a:ext cx="3810001" cy="4038600"/>
          </a:xfrm>
          <a:prstGeom prst="rect">
            <a:avLst/>
          </a:prstGeom>
          <a:noFill/>
        </p:spPr>
      </p:pic>
      <p:pic>
        <p:nvPicPr>
          <p:cNvPr id="5124" name="Picture 4" descr="http://liorz.co.il/wp-content/uploads/2011/12/clip_image0018.png"/>
          <p:cNvPicPr>
            <a:picLocks noChangeAspect="1" noChangeArrowheads="1"/>
          </p:cNvPicPr>
          <p:nvPr/>
        </p:nvPicPr>
        <p:blipFill>
          <a:blip r:embed="rId4" cstate="print"/>
          <a:srcRect/>
          <a:stretch>
            <a:fillRect/>
          </a:stretch>
        </p:blipFill>
        <p:spPr bwMode="auto">
          <a:xfrm>
            <a:off x="4343400" y="1676400"/>
            <a:ext cx="4572000" cy="4114800"/>
          </a:xfrm>
          <a:prstGeom prst="rect">
            <a:avLst/>
          </a:prstGeom>
          <a:noFill/>
        </p:spPr>
      </p:pic>
    </p:spTree>
    <p:extLst>
      <p:ext uri="{BB962C8B-B14F-4D97-AF65-F5344CB8AC3E}">
        <p14:creationId xmlns:p14="http://schemas.microsoft.com/office/powerpoint/2010/main" val="2991618911"/>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1000" fill="hold"/>
                                        <p:tgtEl>
                                          <p:spTgt spid="5122"/>
                                        </p:tgtEl>
                                        <p:attrNameLst>
                                          <p:attrName>ppt_x</p:attrName>
                                        </p:attrNameLst>
                                      </p:cBhvr>
                                      <p:tavLst>
                                        <p:tav tm="0">
                                          <p:val>
                                            <p:strVal val="0-#ppt_w/2"/>
                                          </p:val>
                                        </p:tav>
                                        <p:tav tm="100000">
                                          <p:val>
                                            <p:strVal val="#ppt_x"/>
                                          </p:val>
                                        </p:tav>
                                      </p:tavLst>
                                    </p:anim>
                                    <p:anim calcmode="lin" valueType="num">
                                      <p:cBhvr additive="base">
                                        <p:cTn id="8" dur="1000" fill="hold"/>
                                        <p:tgtEl>
                                          <p:spTgt spid="5122"/>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2" fill="hold" nodeType="afterEffect">
                                  <p:stCondLst>
                                    <p:cond delay="5000"/>
                                  </p:stCondLst>
                                  <p:childTnLst>
                                    <p:set>
                                      <p:cBhvr>
                                        <p:cTn id="11" dur="1" fill="hold">
                                          <p:stCondLst>
                                            <p:cond delay="0"/>
                                          </p:stCondLst>
                                        </p:cTn>
                                        <p:tgtEl>
                                          <p:spTgt spid="5124"/>
                                        </p:tgtEl>
                                        <p:attrNameLst>
                                          <p:attrName>style.visibility</p:attrName>
                                        </p:attrNameLst>
                                      </p:cBhvr>
                                      <p:to>
                                        <p:strVal val="visible"/>
                                      </p:to>
                                    </p:set>
                                    <p:anim calcmode="lin" valueType="num">
                                      <p:cBhvr additive="base">
                                        <p:cTn id="12" dur="1000" fill="hold"/>
                                        <p:tgtEl>
                                          <p:spTgt spid="5124"/>
                                        </p:tgtEl>
                                        <p:attrNameLst>
                                          <p:attrName>ppt_x</p:attrName>
                                        </p:attrNameLst>
                                      </p:cBhvr>
                                      <p:tavLst>
                                        <p:tav tm="0">
                                          <p:val>
                                            <p:strVal val="1+#ppt_w/2"/>
                                          </p:val>
                                        </p:tav>
                                        <p:tav tm="100000">
                                          <p:val>
                                            <p:strVal val="#ppt_x"/>
                                          </p:val>
                                        </p:tav>
                                      </p:tavLst>
                                    </p:anim>
                                    <p:anim calcmode="lin" valueType="num">
                                      <p:cBhvr additive="base">
                                        <p:cTn id="13" dur="1000" fill="hold"/>
                                        <p:tgtEl>
                                          <p:spTgt spid="5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sela.org.il/uploads/images/%D7%9E%D7%99%D7%93%D7%AA%20%D7%94%D7%A9%D7%A7%D7%99%D7%A4%D7%95%D7%AA%20-%20%D7%AA%D7%9E%D7%95%D7%A0%D7%95%D7%AA/%D7%92%D7%A8%D7%A3%20%D7%94%D7%9B%D7%A0%D7%A1%D7%95%D7%AA%20%D7%9E%D7%95%D7%91%D7%98%D7%97%D7%95%D7%AA.jpg"/>
          <p:cNvPicPr>
            <a:picLocks noChangeAspect="1" noChangeArrowheads="1"/>
          </p:cNvPicPr>
          <p:nvPr/>
        </p:nvPicPr>
        <p:blipFill>
          <a:blip r:embed="rId3" cstate="print"/>
          <a:srcRect/>
          <a:stretch>
            <a:fillRect/>
          </a:stretch>
        </p:blipFill>
        <p:spPr bwMode="auto">
          <a:xfrm>
            <a:off x="533400" y="914400"/>
            <a:ext cx="7804106" cy="4314370"/>
          </a:xfrm>
          <a:prstGeom prst="rect">
            <a:avLst/>
          </a:prstGeom>
          <a:noFill/>
        </p:spPr>
      </p:pic>
    </p:spTree>
    <p:extLst>
      <p:ext uri="{BB962C8B-B14F-4D97-AF65-F5344CB8AC3E}">
        <p14:creationId xmlns:p14="http://schemas.microsoft.com/office/powerpoint/2010/main" val="2117993544"/>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72" y="3429000"/>
            <a:ext cx="7392030" cy="3190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1371600"/>
            <a:ext cx="1943100" cy="1789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392827"/>
            <a:ext cx="6172200" cy="1807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a:xfrm>
            <a:off x="457200" y="228600"/>
            <a:ext cx="8229600" cy="1143000"/>
          </a:xfrm>
        </p:spPr>
        <p:txBody>
          <a:bodyPr>
            <a:normAutofit/>
          </a:bodyPr>
          <a:lstStyle/>
          <a:p>
            <a:r>
              <a:rPr lang="he-IL" sz="6000" dirty="0" smtClean="0">
                <a:latin typeface="Tahoma" panose="020B0604030504040204" pitchFamily="34" charset="0"/>
                <a:ea typeface="Tahoma" panose="020B0604030504040204" pitchFamily="34" charset="0"/>
                <a:cs typeface="Tahoma" panose="020B0604030504040204" pitchFamily="34" charset="0"/>
              </a:rPr>
              <a:t>ממשקי עבודה</a:t>
            </a:r>
            <a:endParaRPr lang="en-US" sz="6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88888172"/>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z="6000" dirty="0" smtClean="0">
                <a:latin typeface="Tahoma" panose="020B0604030504040204" pitchFamily="34" charset="0"/>
                <a:ea typeface="Tahoma" panose="020B0604030504040204" pitchFamily="34" charset="0"/>
                <a:cs typeface="Tahoma" panose="020B0604030504040204" pitchFamily="34" charset="0"/>
              </a:rPr>
              <a:t>השלכות</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pPr algn="r" rtl="1">
              <a:lnSpc>
                <a:spcPct val="150000"/>
              </a:lnSpc>
            </a:pPr>
            <a:r>
              <a:rPr lang="he-IL" dirty="0" smtClean="0">
                <a:latin typeface="Tahoma" panose="020B0604030504040204" pitchFamily="34" charset="0"/>
                <a:ea typeface="Tahoma" panose="020B0604030504040204" pitchFamily="34" charset="0"/>
                <a:cs typeface="Tahoma" panose="020B0604030504040204" pitchFamily="34" charset="0"/>
              </a:rPr>
              <a:t>טעויות בחיזוי והערכה</a:t>
            </a:r>
            <a:endParaRPr lang="he-IL" dirty="0">
              <a:latin typeface="Tahoma" panose="020B0604030504040204" pitchFamily="34" charset="0"/>
              <a:ea typeface="Tahoma" panose="020B0604030504040204" pitchFamily="34" charset="0"/>
              <a:cs typeface="Tahoma" panose="020B0604030504040204" pitchFamily="34" charset="0"/>
            </a:endParaRPr>
          </a:p>
          <a:p>
            <a:pPr algn="r" rtl="1">
              <a:lnSpc>
                <a:spcPct val="150000"/>
              </a:lnSpc>
            </a:pPr>
            <a:r>
              <a:rPr lang="he-IL" dirty="0" smtClean="0">
                <a:latin typeface="Tahoma" panose="020B0604030504040204" pitchFamily="34" charset="0"/>
                <a:ea typeface="Tahoma" panose="020B0604030504040204" pitchFamily="34" charset="0"/>
                <a:cs typeface="Tahoma" panose="020B0604030504040204" pitchFamily="34" charset="0"/>
              </a:rPr>
              <a:t>הארכת זמן להבנה</a:t>
            </a:r>
          </a:p>
          <a:p>
            <a:pPr algn="r" rtl="1">
              <a:lnSpc>
                <a:spcPct val="150000"/>
              </a:lnSpc>
            </a:pPr>
            <a:r>
              <a:rPr lang="he-IL" dirty="0" smtClean="0">
                <a:latin typeface="Tahoma" panose="020B0604030504040204" pitchFamily="34" charset="0"/>
                <a:ea typeface="Tahoma" panose="020B0604030504040204" pitchFamily="34" charset="0"/>
                <a:cs typeface="Tahoma" panose="020B0604030504040204" pitchFamily="34" charset="0"/>
              </a:rPr>
              <a:t>כשלים באבחון</a:t>
            </a:r>
          </a:p>
          <a:p>
            <a:pPr marL="0" indent="0" algn="r" rtl="1">
              <a:buNone/>
            </a:pPr>
            <a:endParaRPr lang="he-IL" dirty="0" smtClean="0">
              <a:latin typeface="Tahoma" panose="020B0604030504040204" pitchFamily="34" charset="0"/>
              <a:ea typeface="Tahoma" panose="020B0604030504040204" pitchFamily="34" charset="0"/>
              <a:cs typeface="Tahoma" panose="020B0604030504040204" pitchFamily="34" charset="0"/>
            </a:endParaRPr>
          </a:p>
        </p:txBody>
      </p:sp>
      <p:pic>
        <p:nvPicPr>
          <p:cNvPr id="4100" name="Picture 4" descr="http://1.bp.blogspot.com/-8hbrorqx53I/UAPnJiLi6LI/AAAAAAAAJ6M/pWgonseWtPc/s1600/keep-right-misdire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38" y="1676400"/>
            <a:ext cx="1926077" cy="1926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www.karnigan.co.il/wp-content/uploads/open-hours.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378" t="29412" r="8275" b="21535"/>
          <a:stretch/>
        </p:blipFill>
        <p:spPr bwMode="auto">
          <a:xfrm>
            <a:off x="5791200" y="4724400"/>
            <a:ext cx="2886075" cy="16784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anni.co.il/img/l_26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419600"/>
            <a:ext cx="4537387" cy="2098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495341"/>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311</Words>
  <Application>Microsoft Office PowerPoint</Application>
  <PresentationFormat>On-screen Show (4:3)</PresentationFormat>
  <Paragraphs>44</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אחידות ?</vt:lpstr>
      <vt:lpstr>PowerPoint Presentation</vt:lpstr>
      <vt:lpstr>ממשקי עבודה</vt:lpstr>
      <vt:lpstr>השלכות</vt:lpstr>
      <vt:lpstr>מטרות</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Dima Goldenberg</cp:lastModifiedBy>
  <cp:revision>27</cp:revision>
  <dcterms:created xsi:type="dcterms:W3CDTF">2006-08-16T00:00:00Z</dcterms:created>
  <dcterms:modified xsi:type="dcterms:W3CDTF">2015-11-29T14:09:09Z</dcterms:modified>
</cp:coreProperties>
</file>