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  <p:sldMasterId id="2147483719" r:id="rId5"/>
  </p:sldMasterIdLst>
  <p:notesMasterIdLst>
    <p:notesMasterId r:id="rId16"/>
  </p:notesMasterIdLst>
  <p:sldIdLst>
    <p:sldId id="256" r:id="rId6"/>
    <p:sldId id="341" r:id="rId7"/>
    <p:sldId id="339" r:id="rId8"/>
    <p:sldId id="280" r:id="rId9"/>
    <p:sldId id="283" r:id="rId10"/>
    <p:sldId id="342" r:id="rId11"/>
    <p:sldId id="288" r:id="rId12"/>
    <p:sldId id="343" r:id="rId13"/>
    <p:sldId id="344" r:id="rId14"/>
    <p:sldId id="34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mitri Schepers (BE)" initials="" lastIdx="1" clrIdx="0"/>
  <p:cmAuthor id="1" name="Laurens Vercauteren (BE)" initials="" lastIdx="1" clrIdx="1"/>
  <p:cmAuthor id="2" name="De Keyzer Michiel" initials="DM" lastIdx="9" clrIdx="2">
    <p:extLst>
      <p:ext uri="{19B8F6BF-5375-455C-9EA6-DF929625EA0E}">
        <p15:presenceInfo xmlns:p15="http://schemas.microsoft.com/office/powerpoint/2012/main" userId="S::michiel.dekeyzer@vlaanderen.be::5919b3ef-000e-4ca1-9196-cffa285786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879EB-E84E-A2C8-C8F7-4BE2BDDE9F4E}" v="27" dt="2020-02-25T12:13:55.278"/>
    <p1510:client id="{5545BD40-4740-F8A2-641C-D0B996BAFB2F}" v="320" dt="2020-03-30T08:38:58.128"/>
    <p1510:client id="{7144DF56-40C5-13DC-7F52-23AFD311594B}" v="260" dt="2020-03-27T10:00:55.806"/>
    <p1510:client id="{76BF3484-FEAD-AE89-25B0-865C9325E21E}" v="154" dt="2020-03-30T09:58:09.808"/>
    <p1510:client id="{907FB71D-7E70-4662-72DE-2FE4F9E1C922}" v="80" dt="2020-03-30T14:56:34.178"/>
    <p1510:client id="{C0BBE0B5-3BE9-EDDA-CB2C-29CFB8A8AD2A}" v="1647" dt="2020-03-30T11:42:42.533"/>
    <p1510:client id="{ED477A99-4BE0-506D-D432-DF414808685F}" v="48" dt="2020-03-27T09:13:47.352"/>
  </p1510:revLst>
</p1510:revInfo>
</file>

<file path=ppt/tableStyles.xml><?xml version="1.0" encoding="utf-8"?>
<a:tblStyleLst xmlns:a="http://schemas.openxmlformats.org/drawingml/2006/main" def="{0E1E974F-3DDB-4C6A-87D4-28D1829C75F8}">
  <a:tblStyle styleId="{0E1E974F-3DDB-4C6A-87D4-28D1829C75F8}" styleName="Table_0">
    <a:wholeTbl>
      <a:tcTxStyle b="off" i="off">
        <a:font>
          <a:latin typeface="Calibri"/>
          <a:ea typeface="Calibri"/>
          <a:cs typeface="Calibri"/>
        </a:font>
        <a:srgbClr val="373636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6"/>
          </a:solidFill>
        </a:fill>
      </a:tcStyle>
    </a:wholeTbl>
    <a:band1H>
      <a:tcTxStyle/>
      <a:tcStyle>
        <a:tcBdr/>
        <a:fill>
          <a:solidFill>
            <a:srgbClr val="FFF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FF20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FF2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2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2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8EA5D8-C1C0-4E4E-901B-78666515D81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FEF"/>
          </a:solidFill>
        </a:fill>
      </a:tcStyle>
    </a:wholeTbl>
    <a:band1H>
      <a:tcTxStyle/>
      <a:tcStyle>
        <a:tcBdr/>
        <a:fill>
          <a:solidFill>
            <a:srgbClr val="DDDD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DD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16C98E-0A31-45E3-A1E9-6728386A4D0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051E53-6F29-4D76-875D-1FCEDA312124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F2A67D-4B62-4BCE-98AC-AFA60594BD59}" styleName="Table_4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476670" y="179512"/>
            <a:ext cx="3407942" cy="27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5c9cfba08_0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75c9cfba0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71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c83d03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5c83d03b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75c83d03b3_0_7:notes"/>
          <p:cNvSpPr txBox="1">
            <a:spLocks noGrp="1"/>
          </p:cNvSpPr>
          <p:nvPr>
            <p:ph type="sldNum" idx="12"/>
          </p:nvPr>
        </p:nvSpPr>
        <p:spPr>
          <a:xfrm>
            <a:off x="5661248" y="8685213"/>
            <a:ext cx="763200" cy="27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003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9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5c83d03b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5c83d03b3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75c83d03b3_0_31:notes"/>
          <p:cNvSpPr txBox="1">
            <a:spLocks noGrp="1"/>
          </p:cNvSpPr>
          <p:nvPr>
            <p:ph type="sldNum" idx="12"/>
          </p:nvPr>
        </p:nvSpPr>
        <p:spPr>
          <a:xfrm>
            <a:off x="5661248" y="8685213"/>
            <a:ext cx="763200" cy="27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cdbf8833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75cdbf88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c83d03b3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c83d03b3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75c83d03b3_0_189:notes"/>
          <p:cNvSpPr txBox="1">
            <a:spLocks noGrp="1"/>
          </p:cNvSpPr>
          <p:nvPr>
            <p:ph type="sldNum" idx="12"/>
          </p:nvPr>
        </p:nvSpPr>
        <p:spPr>
          <a:xfrm>
            <a:off x="5661248" y="8685213"/>
            <a:ext cx="763200" cy="27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30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5c9cfba08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75c9cfba0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c83d03b3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c83d03b3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75c83d03b3_0_189:notes"/>
          <p:cNvSpPr txBox="1">
            <a:spLocks noGrp="1"/>
          </p:cNvSpPr>
          <p:nvPr>
            <p:ph type="sldNum" idx="12"/>
          </p:nvPr>
        </p:nvSpPr>
        <p:spPr>
          <a:xfrm>
            <a:off x="5661248" y="8685213"/>
            <a:ext cx="763200" cy="27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8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c83d03b3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c83d03b3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75c83d03b3_0_189:notes"/>
          <p:cNvSpPr txBox="1">
            <a:spLocks noGrp="1"/>
          </p:cNvSpPr>
          <p:nvPr>
            <p:ph type="sldNum" idx="12"/>
          </p:nvPr>
        </p:nvSpPr>
        <p:spPr>
          <a:xfrm>
            <a:off x="5661248" y="8685213"/>
            <a:ext cx="763200" cy="27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783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2">
  <p:cSld name="Titel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78519" y="-15980"/>
            <a:ext cx="6065483" cy="423274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1" y="-15979"/>
            <a:ext cx="6334146" cy="5159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314" y="519521"/>
            <a:ext cx="1347591" cy="55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46330" y="3274425"/>
            <a:ext cx="4702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646329" y="1178314"/>
            <a:ext cx="39105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323" y="4327650"/>
            <a:ext cx="1056115" cy="2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6025494" y="4548634"/>
            <a:ext cx="2952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 sz="12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marL="2743200" lvl="5" indent="-30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marL="3200400" lvl="6" indent="-30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marL="3657600" lvl="7" indent="-30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marL="4114800" lvl="8" indent="-304800" algn="l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B13F-71E0-4FBC-A05C-8619F197D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10A7-84A8-4972-AA1D-A2695E39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8250-AAF9-4F81-8B67-ECAC18F7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B927-7DDF-4AE9-B0E3-4830E350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8242-BF39-4C8C-A199-A16DEC33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15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8D16-E029-4519-B463-0C35093C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CBC-A633-416A-8A9F-33E2CC49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05AB-877D-4C15-A679-F92033C7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F022-C32C-4834-B2E2-2E7B16A1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5C96A-002B-4F47-A430-F6444DB5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880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168-DA24-4CC3-8D2F-BDFD7183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34814-ED00-4E61-9A1E-473EE862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467C-EA3D-4DB2-A5FE-02C87851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7E7C-7D71-4CBA-818B-4B23A8C7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5A80-0865-4116-A141-19A40AA8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108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548D-CF05-4309-910D-99032027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0602-013B-408B-8974-459C1EEA0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20E3C-1F61-435C-9B9E-87144784A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2E9C-B6E8-47F5-9C89-E7E3C9FB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F199D-8FAA-409D-8DD9-B105F875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ABD48-FAA6-406C-A64A-DF0F6C05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64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C203-89FC-443A-9786-02D2035D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6FD7B-4C44-428B-8A17-2F68F8C8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AB2C7-12D1-4A64-842A-25DF6F1C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F4FC8-BCCF-4E40-AA58-B30B188C5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CBDAD-7182-4847-8C4F-9FD0E578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11F3A-8E4D-4BB4-8C1B-EF987833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BF77A-33FC-46BE-BA3B-C5550E4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8DC8D-2E9A-4DCA-B5E8-5852022A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48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5EBE-0F6E-4BF6-BE0A-E8A262D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37AED-6F14-48D3-9BAA-78729429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85A6-A539-4781-8A3A-B1A86469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7AD32-A487-459D-9270-C9B1BD75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53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2AFCC-F2F7-4CE0-A473-F142E804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DE074-4DE9-4D24-BBDB-4D4F0931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047F7-B2AD-4D07-8D3D-2FDA5D52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657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3910-ADB0-4286-8B66-CA89714F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2977-DFDC-4B6C-8738-534DF2C6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F8DEA-698C-4EC9-BCCD-9244C45E5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5DD45-5D47-46DA-96A3-F6AF131C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C29D-DB3F-43B5-9C2C-706DD91A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7204-CC39-4197-871C-C707E89E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7273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15F-360F-451F-AE32-78DC9B91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9E557-FD9D-4B11-989F-A42CD257C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664E7-AEA1-44E3-96D0-77A9BD33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A082-4FA7-4011-AE55-8B2DC2D2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856AD-18D3-4253-A977-48D5C877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8C32-562D-4624-8B30-D292397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651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Inhoud">
  <p:cSld name="Titel en Inhoud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111661"/>
            <a:ext cx="78867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164677" y="4855953"/>
            <a:ext cx="682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5A20-9847-4E1C-AEF2-4A5B3874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398DC-32DB-4337-8882-D105197BB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2077-5503-42B9-896D-3F0BEA5F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7D50-8148-44C4-8A01-4D9955B2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40AB-750C-4EE6-AB6D-E24A3A16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2919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8DF0E-135E-4D91-972B-56CAE0457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34178-6548-4C1B-AECD-9D7B62AC4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00C5-1743-4FEC-BD4F-894EE6A2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E1FD7-8D15-44BC-8338-6D4AADED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1340-34DD-4EEC-B67A-8502F9D5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841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3C3F2-D28D-4F86-BBD6-6E31C8C6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A134D1-212D-457C-9DA1-BDCD41D6F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75B45E-E5FB-488B-A043-04DFED6BF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>
                <a:uFillTx/>
              </a:rPr>
              <a:t>OSLO² Persoon - Publieke werkgroep 12/01/2017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8AAB056-CA9C-4910-875E-604F50455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406F6-A053-43CA-AEC8-FA3EEE83A3FB}" type="slidenum">
              <a:rPr lang="nl-BE" smtClean="0">
                <a:uFillTx/>
              </a:rPr>
              <a:pPr/>
              <a:t>‹#›</a:t>
            </a:fld>
            <a:endParaRPr lang="nl-BE">
              <a:uFillTx/>
            </a:endParaRP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1C7E4A78-FD11-4C0F-B45D-5EE1B52DE3D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r>
              <a:rPr lang="nl-BE">
                <a:uFillTx/>
              </a:rPr>
              <a:t>Sessie 7 – Basisregisters</a:t>
            </a:r>
          </a:p>
        </p:txBody>
      </p:sp>
    </p:spTree>
    <p:extLst>
      <p:ext uri="{BB962C8B-B14F-4D97-AF65-F5344CB8AC3E}">
        <p14:creationId xmlns:p14="http://schemas.microsoft.com/office/powerpoint/2010/main" val="3681975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9" y="930652"/>
            <a:ext cx="526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40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4868005"/>
            <a:ext cx="4572000" cy="274637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/>
              <a:t>Sessie xx - titel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10" y="323573"/>
            <a:ext cx="7374778" cy="591132"/>
          </a:xfrm>
        </p:spPr>
        <p:txBody>
          <a:bodyPr/>
          <a:lstStyle>
            <a:lvl1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buFontTx/>
              <a:buNone/>
              <a:defRPr lang="nl-BE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Klik hier om een hoofdtitel toe te voegen</a:t>
            </a:r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10" y="1053813"/>
            <a:ext cx="7374777" cy="274637"/>
          </a:xfrm>
        </p:spPr>
        <p:txBody>
          <a:bodyPr/>
          <a:lstStyle>
            <a:lvl1pPr marL="0" indent="0">
              <a:buFontTx/>
              <a:buNone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Tx/>
              <a:buNone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0">
              <a:buFontTx/>
              <a:buNone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0">
              <a:buFontTx/>
              <a:buNone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0">
              <a:buFontTx/>
              <a:buNone/>
              <a:defRPr lang="nl-B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4" y="1516873"/>
            <a:ext cx="7374724" cy="2650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2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15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876015" y="4752001"/>
            <a:ext cx="2141621" cy="273844"/>
          </a:xfrm>
        </p:spPr>
        <p:txBody>
          <a:bodyPr/>
          <a:lstStyle>
            <a:lvl1pPr>
              <a:defRPr sz="700">
                <a:latin typeface="FlandersArtSans-Regular" panose="00000500000000000000" pitchFamily="2" charset="0"/>
              </a:defRPr>
            </a:lvl1pPr>
          </a:lstStyle>
          <a:p>
            <a:fld id="{7749CDD0-7D77-4D23-9A27-F361E39BA472}" type="datetime1">
              <a:rPr lang="nl-BE" smtClean="0"/>
              <a:pPr/>
              <a:t>2/04/2020</a:t>
            </a:fld>
            <a:r>
              <a:rPr lang="nl-BE"/>
              <a:t> </a:t>
            </a:r>
            <a:r>
              <a:rPr lang="nl-BE" b="1"/>
              <a:t>│</a:t>
            </a:r>
            <a:fld id="{B263F6C6-2226-4286-8995-C42CB1E7C29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96000" y="567000"/>
            <a:ext cx="7416000" cy="837000"/>
          </a:xfrm>
        </p:spPr>
        <p:txBody>
          <a:bodyPr anchor="t" anchorCtr="0"/>
          <a:lstStyle>
            <a:lvl1pPr>
              <a:defRPr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6000" y="1436400"/>
            <a:ext cx="7416000" cy="2754000"/>
          </a:xfrm>
        </p:spPr>
        <p:txBody>
          <a:bodyPr bIns="0"/>
          <a:lstStyle>
            <a:lvl1pPr marL="0" indent="0">
              <a:lnSpc>
                <a:spcPct val="90000"/>
              </a:lnSpc>
              <a:buFontTx/>
              <a:buBlip>
                <a:blip r:embed="rId2"/>
              </a:buBlip>
              <a:defRPr sz="1700">
                <a:latin typeface="FlandersArtSans-Regular" panose="00000500000000000000" pitchFamily="2" charset="0"/>
              </a:defRPr>
            </a:lvl1pPr>
            <a:lvl2pPr>
              <a:lnSpc>
                <a:spcPct val="90000"/>
              </a:lnSpc>
              <a:buSzPct val="75000"/>
              <a:buFontTx/>
              <a:buBlip>
                <a:blip r:embed="rId3"/>
              </a:buBlip>
              <a:defRPr sz="1700">
                <a:solidFill>
                  <a:schemeClr val="bg1">
                    <a:lumMod val="50000"/>
                  </a:schemeClr>
                </a:solidFill>
                <a:latin typeface="FlandersArtSans-Regular" panose="00000500000000000000" pitchFamily="2" charset="0"/>
              </a:defRPr>
            </a:lvl2pPr>
            <a:lvl3pPr>
              <a:lnSpc>
                <a:spcPct val="90000"/>
              </a:lnSpc>
              <a:buSzPct val="85000"/>
              <a:defRPr>
                <a:latin typeface="FlandersArtSans-Regular" panose="00000500000000000000" pitchFamily="2" charset="0"/>
              </a:defRPr>
            </a:lvl3pPr>
            <a:lvl4pPr>
              <a:lnSpc>
                <a:spcPct val="90000"/>
              </a:lnSpc>
              <a:defRPr>
                <a:latin typeface="FlandersArtSans-Regular" panose="00000500000000000000" pitchFamily="2" charset="0"/>
              </a:defRPr>
            </a:lvl4pPr>
            <a:lvl5pPr>
              <a:lnSpc>
                <a:spcPct val="90000"/>
              </a:lnSpc>
              <a:defRPr>
                <a:latin typeface="FlandersArtSans-Regular" panose="000005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328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ssentitel 2">
  <p:cSld name="Tussentitel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l="763" t="1399" r="6439" b="3434"/>
          <a:stretch/>
        </p:blipFill>
        <p:spPr>
          <a:xfrm>
            <a:off x="323525" y="0"/>
            <a:ext cx="88204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13992" y="3705876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99593" y="1501900"/>
            <a:ext cx="77724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">
  <p:cSld name="Tite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2" y="0"/>
            <a:ext cx="887603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6314" y="519521"/>
            <a:ext cx="1800000" cy="55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949579" y="3382375"/>
            <a:ext cx="68628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49580" y="1163814"/>
            <a:ext cx="68628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313" y="4327651"/>
            <a:ext cx="1408178" cy="29718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6084169" y="4417084"/>
            <a:ext cx="2952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3">
  <p:cSld name="Titel 3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529" y="1"/>
            <a:ext cx="8820470" cy="4216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313" y="4327651"/>
            <a:ext cx="1408178" cy="29718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49580" y="1163814"/>
            <a:ext cx="68580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0"/>
            <a:ext cx="323400" cy="514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312" y="515456"/>
            <a:ext cx="1800000" cy="52576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/>
        </p:nvSpPr>
        <p:spPr>
          <a:xfrm>
            <a:off x="6084169" y="4417084"/>
            <a:ext cx="2952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 sz="1200"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949580" y="3382375"/>
            <a:ext cx="68580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ssentitel">
  <p:cSld name="Tussentitel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99593" y="1501900"/>
            <a:ext cx="77724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1813992" y="3705876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kel Titel">
  <p:cSld name="Enkel Titel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020802" y="4919128"/>
            <a:ext cx="682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>
  <p:cSld name="Inhoud met bijschrif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611561" y="273846"/>
            <a:ext cx="279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611561" y="4419451"/>
            <a:ext cx="27912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3546988" y="273844"/>
            <a:ext cx="4968300" cy="45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020802" y="4919128"/>
            <a:ext cx="682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059679" y="4952333"/>
            <a:ext cx="2643600" cy="1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>
  <p:cSld name="Afbeelding met bijschrif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1322284" y="4362936"/>
            <a:ext cx="6428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>
            <a:spLocks noGrp="1"/>
          </p:cNvSpPr>
          <p:nvPr>
            <p:ph type="pic" idx="2"/>
          </p:nvPr>
        </p:nvSpPr>
        <p:spPr>
          <a:xfrm>
            <a:off x="1322282" y="1124347"/>
            <a:ext cx="6428100" cy="3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&gt;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020802" y="4919128"/>
            <a:ext cx="682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059679" y="4952333"/>
            <a:ext cx="2643600" cy="1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28650" y="1111661"/>
            <a:ext cx="78867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&gt;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323400" cy="514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020802" y="4919128"/>
            <a:ext cx="682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059679" y="4952333"/>
            <a:ext cx="2643600" cy="1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726" r:id="rId4"/>
    <p:sldLayoutId id="2147483652" r:id="rId5"/>
    <p:sldLayoutId id="2147483727" r:id="rId6"/>
    <p:sldLayoutId id="2147483655" r:id="rId7"/>
    <p:sldLayoutId id="2147483730" r:id="rId8"/>
    <p:sldLayoutId id="2147483731" r:id="rId9"/>
    <p:sldLayoutId id="214748373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1A655-ECDE-4AD4-8D5F-480BD03F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90F13-724C-45BE-8673-870967BC6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2D65-BF4A-4D12-A1DC-A8871AF70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3C09-7DF9-4157-9888-CCFA93F3829E}" type="datetimeFigureOut">
              <a:rPr lang="nl-BE" smtClean="0"/>
              <a:t>2/04/2020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E333-855B-43D0-B398-79A711315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A03A3-705B-4A1A-B68D-0E112ED3F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E96A-FEE9-4232-9834-465E22478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651" r:id="rId3"/>
    <p:sldLayoutId id="2147483722" r:id="rId4"/>
    <p:sldLayoutId id="2147483653" r:id="rId5"/>
    <p:sldLayoutId id="2147483654" r:id="rId6"/>
    <p:sldLayoutId id="2147483723" r:id="rId7"/>
    <p:sldLayoutId id="2147483656" r:id="rId8"/>
    <p:sldLayoutId id="2147483657" r:id="rId9"/>
    <p:sldLayoutId id="2147483658" r:id="rId10"/>
    <p:sldLayoutId id="2147483659" r:id="rId11"/>
    <p:sldLayoutId id="2147483724" r:id="rId12"/>
    <p:sldLayoutId id="2147483662" r:id="rId13"/>
    <p:sldLayoutId id="2147483663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646330" y="3135275"/>
            <a:ext cx="4702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Virtuele opleiding</a:t>
            </a:r>
            <a:endParaRPr dirty="0" err="1"/>
          </a:p>
          <a:p>
            <a:pPr marL="0" indent="0">
              <a:spcBef>
                <a:spcPts val="0"/>
              </a:spcBef>
            </a:pPr>
            <a:r>
              <a:rPr lang="en-US" dirty="0"/>
              <a:t>3 </a:t>
            </a:r>
            <a:r>
              <a:rPr lang="en-US" dirty="0" err="1"/>
              <a:t>april</a:t>
            </a:r>
            <a:r>
              <a:rPr lang="en-US" dirty="0"/>
              <a:t> 2020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646328" y="746364"/>
            <a:ext cx="40764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b="1"/>
              <a:t>OSLO voor</a:t>
            </a:r>
            <a:br>
              <a:rPr lang="en-US" b="1"/>
            </a:br>
            <a:r>
              <a:rPr lang="en-US" b="1"/>
              <a:t>business analisten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>
              <a:buSzPts val="2800"/>
            </a:pPr>
            <a:r>
              <a:rPr lang="en-US"/>
              <a:t>Stap 6: Implementatiemodel opstellen</a:t>
            </a:r>
            <a:endParaRPr/>
          </a:p>
        </p:txBody>
      </p:sp>
      <p:sp>
        <p:nvSpPr>
          <p:cNvPr id="573" name="Google Shape;573;p59"/>
          <p:cNvSpPr txBox="1">
            <a:spLocks noGrp="1"/>
          </p:cNvSpPr>
          <p:nvPr>
            <p:ph type="sldNum" idx="12"/>
          </p:nvPr>
        </p:nvSpPr>
        <p:spPr>
          <a:xfrm>
            <a:off x="8164677" y="4855953"/>
            <a:ext cx="682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01D971-8295-499C-AAF6-0E8B34B7EDEB}"/>
              </a:ext>
            </a:extLst>
          </p:cNvPr>
          <p:cNvGrpSpPr/>
          <p:nvPr/>
        </p:nvGrpSpPr>
        <p:grpSpPr>
          <a:xfrm>
            <a:off x="628650" y="1415303"/>
            <a:ext cx="1290919" cy="1156447"/>
            <a:chOff x="726141" y="1916206"/>
            <a:chExt cx="1290919" cy="11564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A0E5C4-3D6D-446D-AF95-5A274B3BBEEE}"/>
                </a:ext>
              </a:extLst>
            </p:cNvPr>
            <p:cNvSpPr/>
            <p:nvPr/>
          </p:nvSpPr>
          <p:spPr>
            <a:xfrm>
              <a:off x="726142" y="2259106"/>
              <a:ext cx="1290918" cy="81354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>
                  <a:solidFill>
                    <a:schemeClr val="tx1"/>
                  </a:solidFill>
                </a:rPr>
                <a:t>- Attribuut 1</a:t>
              </a:r>
            </a:p>
            <a:p>
              <a:r>
                <a:rPr lang="en-US" sz="1100">
                  <a:solidFill>
                    <a:schemeClr val="tx1"/>
                  </a:solidFill>
                </a:rPr>
                <a:t>- Attribuut 2</a:t>
              </a:r>
              <a:br>
                <a:rPr lang="en-US" sz="1100">
                  <a:solidFill>
                    <a:schemeClr val="tx1"/>
                  </a:solidFill>
                </a:rPr>
              </a:br>
              <a:r>
                <a:rPr lang="en-US" sz="1100">
                  <a:solidFill>
                    <a:schemeClr val="tx1"/>
                  </a:solidFill>
                </a:rPr>
                <a:t>- Attribuut 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61871B-2186-48E1-BA63-8F1B919D454B}"/>
                </a:ext>
              </a:extLst>
            </p:cNvPr>
            <p:cNvSpPr/>
            <p:nvPr/>
          </p:nvSpPr>
          <p:spPr>
            <a:xfrm>
              <a:off x="726141" y="1916206"/>
              <a:ext cx="1290919" cy="3429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Concept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128E50-4540-4B8B-9FA6-602FBEF25139}"/>
              </a:ext>
            </a:extLst>
          </p:cNvPr>
          <p:cNvGrpSpPr/>
          <p:nvPr/>
        </p:nvGrpSpPr>
        <p:grpSpPr>
          <a:xfrm>
            <a:off x="3665444" y="1415303"/>
            <a:ext cx="1290919" cy="1156447"/>
            <a:chOff x="726141" y="1916206"/>
            <a:chExt cx="1290919" cy="11564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14E179-4216-4E9B-908F-0827E4DD98A7}"/>
                </a:ext>
              </a:extLst>
            </p:cNvPr>
            <p:cNvSpPr/>
            <p:nvPr/>
          </p:nvSpPr>
          <p:spPr>
            <a:xfrm>
              <a:off x="726142" y="2259106"/>
              <a:ext cx="1290918" cy="81354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>
                  <a:solidFill>
                    <a:schemeClr val="tx1"/>
                  </a:solidFill>
                </a:rPr>
                <a:t>- Attribuut 1</a:t>
              </a:r>
            </a:p>
            <a:p>
              <a:r>
                <a:rPr lang="en-US" sz="1100">
                  <a:solidFill>
                    <a:schemeClr val="tx1"/>
                  </a:solidFill>
                </a:rPr>
                <a:t>- Attribuut 2</a:t>
              </a:r>
              <a:br>
                <a:rPr lang="en-US" sz="1100">
                  <a:solidFill>
                    <a:schemeClr val="tx1"/>
                  </a:solidFill>
                </a:rPr>
              </a:br>
              <a:r>
                <a:rPr lang="en-US" sz="1100">
                  <a:solidFill>
                    <a:schemeClr val="tx1"/>
                  </a:solidFill>
                </a:rPr>
                <a:t>- Attribuut 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870DD7-1D35-436D-9150-AF1311845751}"/>
                </a:ext>
              </a:extLst>
            </p:cNvPr>
            <p:cNvSpPr/>
            <p:nvPr/>
          </p:nvSpPr>
          <p:spPr>
            <a:xfrm>
              <a:off x="726141" y="1916206"/>
              <a:ext cx="1290919" cy="3429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Concept 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477C11-78CB-4189-BDB3-4CC22F781E48}"/>
              </a:ext>
            </a:extLst>
          </p:cNvPr>
          <p:cNvSpPr txBox="1"/>
          <p:nvPr/>
        </p:nvSpPr>
        <p:spPr>
          <a:xfrm>
            <a:off x="2322980" y="1906121"/>
            <a:ext cx="1062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relatie 1 </a:t>
            </a:r>
            <a:r>
              <a:rPr lang="en-US" sz="1050">
                <a:sym typeface="Wingdings" panose="05000000000000000000" pitchFamily="2" charset="2"/>
              </a:rPr>
              <a:t></a:t>
            </a:r>
            <a:endParaRPr lang="en-US" sz="105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9CB9C5-8826-4F45-B046-475F7344FDD0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1919569" y="2164977"/>
            <a:ext cx="1745876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472785-1759-4279-8FE6-B9A46F902E8F}"/>
              </a:ext>
            </a:extLst>
          </p:cNvPr>
          <p:cNvGrpSpPr/>
          <p:nvPr/>
        </p:nvGrpSpPr>
        <p:grpSpPr>
          <a:xfrm>
            <a:off x="3665443" y="3237131"/>
            <a:ext cx="1290919" cy="1156447"/>
            <a:chOff x="726141" y="1916206"/>
            <a:chExt cx="1290919" cy="11564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963F6B-FBE7-4734-851E-1E6A9695A0A1}"/>
                </a:ext>
              </a:extLst>
            </p:cNvPr>
            <p:cNvSpPr/>
            <p:nvPr/>
          </p:nvSpPr>
          <p:spPr>
            <a:xfrm>
              <a:off x="726142" y="2259106"/>
              <a:ext cx="1290918" cy="81354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>
                  <a:solidFill>
                    <a:schemeClr val="tx1"/>
                  </a:solidFill>
                </a:rPr>
                <a:t>- Attribuut 1</a:t>
              </a:r>
            </a:p>
            <a:p>
              <a:r>
                <a:rPr lang="en-US" sz="1100">
                  <a:solidFill>
                    <a:schemeClr val="tx1"/>
                  </a:solidFill>
                </a:rPr>
                <a:t>- Attribuut 2</a:t>
              </a:r>
              <a:br>
                <a:rPr lang="en-US" sz="1100">
                  <a:solidFill>
                    <a:schemeClr val="tx1"/>
                  </a:solidFill>
                </a:rPr>
              </a:br>
              <a:r>
                <a:rPr lang="en-US" sz="1100">
                  <a:solidFill>
                    <a:schemeClr val="tx1"/>
                  </a:solidFill>
                </a:rPr>
                <a:t>- Attribuut 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DE11D9-E194-4C5B-967A-7567243DF03E}"/>
                </a:ext>
              </a:extLst>
            </p:cNvPr>
            <p:cNvSpPr/>
            <p:nvPr/>
          </p:nvSpPr>
          <p:spPr>
            <a:xfrm>
              <a:off x="726141" y="1916206"/>
              <a:ext cx="1290919" cy="3429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Subconcept 3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31C9C3-057F-4426-B1B4-83B8D7785AB5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V="1">
            <a:off x="4310903" y="2571750"/>
            <a:ext cx="1" cy="665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7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899593" y="1501900"/>
            <a:ext cx="7772400" cy="2096100"/>
          </a:xfrm>
          <a:prstGeom prst="rect">
            <a:avLst/>
          </a:prstGeom>
        </p:spPr>
        <p:txBody>
          <a:bodyPr spcFirstLastPara="1" wrap="square" lIns="79125" tIns="39550" rIns="79125" bIns="39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Oefening: case uitwerken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402307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body" idx="1"/>
          </p:nvPr>
        </p:nvSpPr>
        <p:spPr>
          <a:xfrm>
            <a:off x="628650" y="1110878"/>
            <a:ext cx="78867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292100" indent="-285750" algn="just">
              <a:spcBef>
                <a:spcPts val="0"/>
              </a:spcBef>
              <a:buSzPts val="1700"/>
            </a:pPr>
            <a:r>
              <a:rPr lang="en-US" sz="2000" dirty="0" err="1"/>
              <a:t>Indien</a:t>
            </a:r>
            <a:r>
              <a:rPr lang="en-US" sz="2000" dirty="0"/>
              <a:t> case in </a:t>
            </a:r>
            <a:r>
              <a:rPr lang="en-US" sz="2000" dirty="0" err="1"/>
              <a:t>gedachten</a:t>
            </a:r>
            <a:r>
              <a:rPr lang="en-US" sz="2000" dirty="0"/>
              <a:t> van eigen </a:t>
            </a:r>
            <a:r>
              <a:rPr lang="en-US" sz="2000" dirty="0" err="1"/>
              <a:t>organisatie</a:t>
            </a:r>
            <a:r>
              <a:rPr lang="en-US" sz="2000" dirty="0"/>
              <a:t>, </a:t>
            </a:r>
            <a:r>
              <a:rPr lang="en-US" sz="2000" dirty="0" err="1"/>
              <a:t>voel</a:t>
            </a:r>
            <a:r>
              <a:rPr lang="en-US" sz="2000" dirty="0"/>
              <a:t> u </a:t>
            </a:r>
            <a:r>
              <a:rPr lang="en-US" sz="2000" dirty="0" err="1"/>
              <a:t>vrij</a:t>
            </a:r>
            <a:r>
              <a:rPr lang="en-US" sz="2000" dirty="0"/>
              <a:t> om </a:t>
            </a:r>
            <a:r>
              <a:rPr lang="en-US" sz="2000" dirty="0" err="1"/>
              <a:t>deze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gebruiken</a:t>
            </a:r>
            <a:r>
              <a:rPr lang="en-US" sz="2000" dirty="0"/>
              <a:t>.</a:t>
            </a:r>
          </a:p>
          <a:p>
            <a:pPr marL="6350" indent="0" algn="just">
              <a:spcBef>
                <a:spcPts val="0"/>
              </a:spcBef>
              <a:buSzPts val="1700"/>
              <a:buNone/>
            </a:pPr>
            <a:endParaRPr lang="en-US" sz="2800" dirty="0"/>
          </a:p>
          <a:p>
            <a:pPr marL="292100" indent="-285750" algn="just">
              <a:spcBef>
                <a:spcPts val="0"/>
              </a:spcBef>
              <a:buSzPts val="1700"/>
            </a:pPr>
            <a:r>
              <a:rPr lang="en-US" sz="2000" dirty="0" err="1"/>
              <a:t>Indien</a:t>
            </a:r>
            <a:r>
              <a:rPr lang="en-US" sz="2000" dirty="0"/>
              <a:t> </a:t>
            </a:r>
            <a:r>
              <a:rPr lang="en-US" sz="2000" dirty="0" err="1"/>
              <a:t>geen</a:t>
            </a:r>
            <a:r>
              <a:rPr lang="en-US" sz="2000" dirty="0"/>
              <a:t> case op </a:t>
            </a:r>
            <a:r>
              <a:rPr lang="en-US" sz="2000" dirty="0" err="1"/>
              <a:t>oog</a:t>
            </a:r>
            <a:r>
              <a:rPr lang="en-US" sz="2000" dirty="0"/>
              <a:t>, </a:t>
            </a:r>
            <a:r>
              <a:rPr lang="en-US" sz="2000" dirty="0" err="1"/>
              <a:t>gebruik</a:t>
            </a:r>
            <a:r>
              <a:rPr lang="en-US" sz="2000" dirty="0"/>
              <a:t> </a:t>
            </a:r>
            <a:r>
              <a:rPr lang="en-US" sz="2000" dirty="0" err="1"/>
              <a:t>onze</a:t>
            </a:r>
            <a:r>
              <a:rPr lang="en-US" sz="2000"/>
              <a:t> voorbeeldcase </a:t>
            </a:r>
            <a:r>
              <a:rPr lang="en-US" sz="2000" i="1"/>
              <a:t>Adopteer een dier</a:t>
            </a:r>
            <a:r>
              <a:rPr lang="en-US" sz="2000"/>
              <a:t>.</a:t>
            </a:r>
            <a:endParaRPr lang="en-US" sz="2000" dirty="0"/>
          </a:p>
          <a:p>
            <a:pPr marL="673100" lvl="1" indent="-1651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292100" lvl="0" indent="-1778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endParaRPr sz="1700"/>
          </a:p>
        </p:txBody>
      </p:sp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>
              <a:buSzPts val="2800"/>
            </a:pPr>
            <a:r>
              <a:rPr lang="en-US" dirty="0"/>
              <a:t>Case: 2 </a:t>
            </a:r>
            <a:r>
              <a:rPr lang="en-US" dirty="0" err="1"/>
              <a:t>mogelijkheden</a:t>
            </a:r>
          </a:p>
        </p:txBody>
      </p:sp>
      <p:sp>
        <p:nvSpPr>
          <p:cNvPr id="331" name="Google Shape;331;p37"/>
          <p:cNvSpPr txBox="1">
            <a:spLocks noGrp="1"/>
          </p:cNvSpPr>
          <p:nvPr>
            <p:ph type="sldNum" idx="12"/>
          </p:nvPr>
        </p:nvSpPr>
        <p:spPr>
          <a:xfrm>
            <a:off x="8164677" y="4855953"/>
            <a:ext cx="682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720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>
            <a:spLocks noGrp="1"/>
          </p:cNvSpPr>
          <p:nvPr>
            <p:ph type="body" idx="1"/>
          </p:nvPr>
        </p:nvSpPr>
        <p:spPr>
          <a:xfrm>
            <a:off x="628650" y="1111661"/>
            <a:ext cx="7886700" cy="3744300"/>
          </a:xfrm>
          <a:prstGeom prst="rect">
            <a:avLst/>
          </a:prstGeom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Omdat dierenasielen een belangrijke maatschappelijke taak vervullen wil de Vlaamse overheid hun werking ondersteunen.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Huidige situatie</a:t>
            </a:r>
            <a:endParaRPr b="1"/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&gt;"/>
            </a:pPr>
            <a:r>
              <a:rPr lang="en-US"/>
              <a:t>Dierenasiels zijn overbelast.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&gt;"/>
            </a:pPr>
            <a:r>
              <a:rPr lang="en-US"/>
              <a:t>Geïnteresseerden hebben een slecht zicht op de dieren die beschikbaar zijn voor adoptie.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&gt;"/>
            </a:pPr>
            <a:r>
              <a:rPr lang="en-US"/>
              <a:t>De Vlaamse overheid legt rapportageverplichtingen op ten aanzien van dierenasiels wat een administratieve last met zich meebrengt.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8300"/>
          </a:xfrm>
          <a:prstGeom prst="rect">
            <a:avLst/>
          </a:prstGeom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Adopteer een dier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ldNum" idx="12"/>
          </p:nvPr>
        </p:nvSpPr>
        <p:spPr>
          <a:xfrm>
            <a:off x="8164677" y="4855953"/>
            <a:ext cx="682500" cy="196200"/>
          </a:xfrm>
          <a:prstGeom prst="rect">
            <a:avLst/>
          </a:prstGeom>
        </p:spPr>
        <p:txBody>
          <a:bodyPr spcFirstLastPara="1" wrap="square" lIns="39550" tIns="39550" rIns="39550" bIns="395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body" idx="1"/>
          </p:nvPr>
        </p:nvSpPr>
        <p:spPr>
          <a:xfrm>
            <a:off x="628650" y="959250"/>
            <a:ext cx="83265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&gt;"/>
            </a:pPr>
            <a:r>
              <a:rPr lang="en-US" sz="1600" b="1"/>
              <a:t>Stakeholder 1</a:t>
            </a:r>
            <a:endParaRPr sz="1600" b="1"/>
          </a:p>
          <a:p>
            <a:pPr marL="673100" marR="0" lvl="1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-GB" sz="1600"/>
              <a:t>Use case 1</a:t>
            </a:r>
          </a:p>
          <a:p>
            <a:pPr marL="673100" marR="0" lvl="1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-GB" sz="1600"/>
              <a:t>Use case 2</a:t>
            </a:r>
            <a:br>
              <a:rPr lang="en-US" sz="1600"/>
            </a:br>
            <a:endParaRPr sz="1600"/>
          </a:p>
          <a:p>
            <a:pPr marL="292100" marR="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&gt;"/>
            </a:pPr>
            <a:r>
              <a:rPr lang="en-GB" sz="1600" b="1"/>
              <a:t>Stakeholder 2</a:t>
            </a:r>
            <a:endParaRPr sz="1600" b="1"/>
          </a:p>
          <a:p>
            <a:pPr marL="673100" marR="0" lvl="1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-GB" sz="1600"/>
              <a:t>Use case 3</a:t>
            </a:r>
          </a:p>
          <a:p>
            <a:pPr marL="673100" marR="0" lvl="1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-GB" sz="1600"/>
              <a:t>Use case 4</a:t>
            </a:r>
            <a:br>
              <a:rPr lang="en-US" sz="1600"/>
            </a:br>
            <a:endParaRPr sz="1600"/>
          </a:p>
          <a:p>
            <a:pPr marL="292100" marR="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&gt;"/>
            </a:pPr>
            <a:r>
              <a:rPr lang="en-GB" sz="1600" b="1"/>
              <a:t>Stakeholder 3</a:t>
            </a:r>
            <a:endParaRPr sz="1600" b="1"/>
          </a:p>
          <a:p>
            <a:pPr marL="673100" marR="0" lvl="1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-GB" sz="1600"/>
              <a:t>Use case 5</a:t>
            </a:r>
          </a:p>
          <a:p>
            <a:pPr marL="673100" marR="0" lvl="1" indent="-241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-GB" sz="1600"/>
              <a:t>Use case 6</a:t>
            </a:r>
            <a:endParaRPr sz="1600"/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Stap 1: Use cases definiëren</a:t>
            </a:r>
            <a:endParaRPr/>
          </a:p>
        </p:txBody>
      </p:sp>
      <p:sp>
        <p:nvSpPr>
          <p:cNvPr id="370" name="Google Shape;370;p41"/>
          <p:cNvSpPr txBox="1">
            <a:spLocks noGrp="1"/>
          </p:cNvSpPr>
          <p:nvPr>
            <p:ph type="sldNum" idx="12"/>
          </p:nvPr>
        </p:nvSpPr>
        <p:spPr>
          <a:xfrm>
            <a:off x="8164677" y="4855953"/>
            <a:ext cx="682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8164677" y="4855953"/>
            <a:ext cx="682500" cy="196200"/>
          </a:xfrm>
          <a:prstGeom prst="rect">
            <a:avLst/>
          </a:prstGeom>
        </p:spPr>
        <p:txBody>
          <a:bodyPr spcFirstLastPara="1" wrap="square" lIns="39550" tIns="39550" rIns="39550" bIns="395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8300"/>
          </a:xfrm>
          <a:prstGeom prst="rect">
            <a:avLst/>
          </a:prstGeom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Stap 2: Concepten oplijsten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1F137A-1D7F-4BCE-9BBF-705C46304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09422"/>
              </p:ext>
            </p:extLst>
          </p:nvPr>
        </p:nvGraphicFramePr>
        <p:xfrm>
          <a:off x="735904" y="868992"/>
          <a:ext cx="7434029" cy="3967353"/>
        </p:xfrm>
        <a:graphic>
          <a:graphicData uri="http://schemas.openxmlformats.org/drawingml/2006/table">
            <a:tbl>
              <a:tblPr firstRow="1" bandRow="1">
                <a:tableStyleId>{0E1E974F-3DDB-4C6A-87D4-28D1829C75F8}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2847820417"/>
                    </a:ext>
                  </a:extLst>
                </a:gridCol>
                <a:gridCol w="3806737">
                  <a:extLst>
                    <a:ext uri="{9D8B030D-6E8A-4147-A177-3AD203B41FA5}">
                      <a16:colId xmlns:a16="http://schemas.microsoft.com/office/drawing/2014/main" val="413723289"/>
                    </a:ext>
                  </a:extLst>
                </a:gridCol>
                <a:gridCol w="2041967">
                  <a:extLst>
                    <a:ext uri="{9D8B030D-6E8A-4147-A177-3AD203B41FA5}">
                      <a16:colId xmlns:a16="http://schemas.microsoft.com/office/drawing/2014/main" val="3944330891"/>
                    </a:ext>
                  </a:extLst>
                </a:gridCol>
              </a:tblGrid>
              <a:tr h="3033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05450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92434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2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79184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3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05025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4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01700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5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40714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r>
                        <a:rPr lang="en-US"/>
                        <a:t>… 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36336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46288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08326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68562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02293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46628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9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0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body" idx="1"/>
          </p:nvPr>
        </p:nvSpPr>
        <p:spPr>
          <a:xfrm>
            <a:off x="628650" y="993614"/>
            <a:ext cx="7886700" cy="218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292100" indent="-304800">
              <a:buSzPts val="1800"/>
            </a:pPr>
            <a:r>
              <a:rPr lang="en-US" sz="1800" dirty="0"/>
              <a:t>OSLO </a:t>
            </a:r>
            <a:r>
              <a:rPr lang="en-US" sz="1800" dirty="0" err="1"/>
              <a:t>Klasse</a:t>
            </a:r>
            <a:r>
              <a:rPr lang="en-US" sz="1800" dirty="0"/>
              <a:t> 1</a:t>
            </a:r>
          </a:p>
          <a:p>
            <a:pPr marL="292100" indent="-304800">
              <a:buSzPts val="1800"/>
            </a:pPr>
            <a:r>
              <a:rPr lang="en-US" sz="1800" dirty="0"/>
              <a:t>OSLO </a:t>
            </a:r>
            <a:r>
              <a:rPr lang="en-US" sz="1800" dirty="0" err="1"/>
              <a:t>Klasse</a:t>
            </a:r>
            <a:r>
              <a:rPr lang="en-US" sz="1800" dirty="0"/>
              <a:t> 2</a:t>
            </a:r>
          </a:p>
          <a:p>
            <a:pPr marL="292100" indent="-304800">
              <a:buSzPts val="1800"/>
            </a:pPr>
            <a:r>
              <a:rPr lang="en-US" sz="1800" dirty="0"/>
              <a:t>OSLO </a:t>
            </a:r>
            <a:r>
              <a:rPr lang="en-US" sz="1800" dirty="0" err="1"/>
              <a:t>Klasse</a:t>
            </a:r>
            <a:r>
              <a:rPr lang="en-US" sz="1800" dirty="0"/>
              <a:t> 3</a:t>
            </a:r>
          </a:p>
        </p:txBody>
      </p:sp>
      <p:sp>
        <p:nvSpPr>
          <p:cNvPr id="437" name="Google Shape;437;p46"/>
          <p:cNvSpPr txBox="1">
            <a:spLocks noGrp="1"/>
          </p:cNvSpPr>
          <p:nvPr>
            <p:ph type="title"/>
          </p:nvPr>
        </p:nvSpPr>
        <p:spPr>
          <a:xfrm>
            <a:off x="628650" y="273850"/>
            <a:ext cx="8293474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100"/>
              <a:t>Stap 3: Bestaande OSLO vocabularia en applicatieprofielen bekijken</a:t>
            </a:r>
            <a:endParaRPr sz="2100"/>
          </a:p>
        </p:txBody>
      </p:sp>
      <p:sp>
        <p:nvSpPr>
          <p:cNvPr id="438" name="Google Shape;438;p46"/>
          <p:cNvSpPr txBox="1">
            <a:spLocks noGrp="1"/>
          </p:cNvSpPr>
          <p:nvPr>
            <p:ph type="sldNum" idx="12"/>
          </p:nvPr>
        </p:nvSpPr>
        <p:spPr>
          <a:xfrm>
            <a:off x="8164677" y="4855953"/>
            <a:ext cx="682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550" tIns="39550" rIns="39550" bIns="395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8164677" y="4855953"/>
            <a:ext cx="682500" cy="196200"/>
          </a:xfrm>
          <a:prstGeom prst="rect">
            <a:avLst/>
          </a:prstGeom>
        </p:spPr>
        <p:txBody>
          <a:bodyPr spcFirstLastPara="1" wrap="square" lIns="39550" tIns="39550" rIns="39550" bIns="395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8300"/>
          </a:xfrm>
          <a:prstGeom prst="rect">
            <a:avLst/>
          </a:prstGeom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Stap 4: Mappen op OSLO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1F137A-1D7F-4BCE-9BBF-705C46304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79365"/>
              </p:ext>
            </p:extLst>
          </p:nvPr>
        </p:nvGraphicFramePr>
        <p:xfrm>
          <a:off x="735904" y="868992"/>
          <a:ext cx="7434029" cy="3967353"/>
        </p:xfrm>
        <a:graphic>
          <a:graphicData uri="http://schemas.openxmlformats.org/drawingml/2006/table">
            <a:tbl>
              <a:tblPr firstRow="1" bandRow="1">
                <a:tableStyleId>{0E1E974F-3DDB-4C6A-87D4-28D1829C75F8}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2847820417"/>
                    </a:ext>
                  </a:extLst>
                </a:gridCol>
                <a:gridCol w="3806737">
                  <a:extLst>
                    <a:ext uri="{9D8B030D-6E8A-4147-A177-3AD203B41FA5}">
                      <a16:colId xmlns:a16="http://schemas.microsoft.com/office/drawing/2014/main" val="413723289"/>
                    </a:ext>
                  </a:extLst>
                </a:gridCol>
                <a:gridCol w="2041967">
                  <a:extLst>
                    <a:ext uri="{9D8B030D-6E8A-4147-A177-3AD203B41FA5}">
                      <a16:colId xmlns:a16="http://schemas.microsoft.com/office/drawing/2014/main" val="3944330891"/>
                    </a:ext>
                  </a:extLst>
                </a:gridCol>
              </a:tblGrid>
              <a:tr h="3033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</a:rPr>
                        <a:t>OSLO Klasse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</a:rPr>
                        <a:t>Mapping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05450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OSLO-Voc1::Klasse1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Exact match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92434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2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OSLO-Voc1::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Klasse</a:t>
                      </a:r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Narrow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79184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3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05025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4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OSLO-Voc2::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Klasse</a:t>
                      </a:r>
                      <a:r>
                        <a:rPr lang="en-US"/>
                        <a:t>3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Related match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01700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5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OSLO-Voc3::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Klasse</a:t>
                      </a:r>
                      <a:r>
                        <a:rPr lang="en-US"/>
                        <a:t>4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Broad match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40714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r>
                        <a:rPr lang="en-US"/>
                        <a:t>… 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36336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46288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08326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68562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02293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46628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9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74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8164677" y="4855953"/>
            <a:ext cx="682500" cy="196200"/>
          </a:xfrm>
          <a:prstGeom prst="rect">
            <a:avLst/>
          </a:prstGeom>
        </p:spPr>
        <p:txBody>
          <a:bodyPr spcFirstLastPara="1" wrap="square" lIns="39550" tIns="39550" rIns="39550" bIns="395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8300"/>
          </a:xfrm>
          <a:prstGeom prst="rect">
            <a:avLst/>
          </a:prstGeom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Stap 5: Mappen op andere vocabularia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1F137A-1D7F-4BCE-9BBF-705C46304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1214"/>
              </p:ext>
            </p:extLst>
          </p:nvPr>
        </p:nvGraphicFramePr>
        <p:xfrm>
          <a:off x="735904" y="868992"/>
          <a:ext cx="7434029" cy="3657600"/>
        </p:xfrm>
        <a:graphic>
          <a:graphicData uri="http://schemas.openxmlformats.org/drawingml/2006/table">
            <a:tbl>
              <a:tblPr firstRow="1" bandRow="1">
                <a:tableStyleId>{0E1E974F-3DDB-4C6A-87D4-28D1829C75F8}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2847820417"/>
                    </a:ext>
                  </a:extLst>
                </a:gridCol>
                <a:gridCol w="3806737">
                  <a:extLst>
                    <a:ext uri="{9D8B030D-6E8A-4147-A177-3AD203B41FA5}">
                      <a16:colId xmlns:a16="http://schemas.microsoft.com/office/drawing/2014/main" val="413723289"/>
                    </a:ext>
                  </a:extLst>
                </a:gridCol>
                <a:gridCol w="2041967">
                  <a:extLst>
                    <a:ext uri="{9D8B030D-6E8A-4147-A177-3AD203B41FA5}">
                      <a16:colId xmlns:a16="http://schemas.microsoft.com/office/drawing/2014/main" val="3944330891"/>
                    </a:ext>
                  </a:extLst>
                </a:gridCol>
              </a:tblGrid>
              <a:tr h="3033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</a:rPr>
                        <a:t>Gemapct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</a:rPr>
                        <a:t>Mapping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05450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OSLO-Voc1::Concept1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Exact match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92434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2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OSLO-Voc1::Concept2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Narrow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79184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 b="1"/>
                        <a:t>Concept 3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PROV-O::Concept1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Exact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05025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4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OSLO-Voc2::Concept3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Related match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01700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r>
                        <a:rPr lang="en-US"/>
                        <a:t>Concept 5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OSLO-Voc3::Concept4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Broad match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40714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46288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08326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68562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02293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46628"/>
                  </a:ext>
                </a:extLst>
              </a:tr>
              <a:tr h="222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9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1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rgbClr val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rgbClr val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13" ma:contentTypeDescription="Create a new document." ma:contentTypeScope="" ma:versionID="5b6a7d29ef24a1719c09a37ee85abc93">
  <xsd:schema xmlns:xsd="http://www.w3.org/2001/XMLSchema" xmlns:xs="http://www.w3.org/2001/XMLSchema" xmlns:p="http://schemas.microsoft.com/office/2006/metadata/properties" xmlns:ns2="abd5de4e-6ecd-4522-a9f4-1c24c7648312" xmlns:ns3="d8af5a5f-e2e6-468c-9f28-f81d99523fed" targetNamespace="http://schemas.microsoft.com/office/2006/metadata/properties" ma:root="true" ma:fieldsID="17cf4d18dd5aa99747e127e6623c0d64" ns2:_="" ns3:_="">
    <xsd:import namespace="abd5de4e-6ecd-4522-a9f4-1c24c7648312"/>
    <xsd:import namespace="d8af5a5f-e2e6-468c-9f28-f81d99523fe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af5a5f-e2e6-468c-9f28-f81d99523fed" xsi:nil="true"/>
  </documentManagement>
</p:properties>
</file>

<file path=customXml/itemProps1.xml><?xml version="1.0" encoding="utf-8"?>
<ds:datastoreItem xmlns:ds="http://schemas.openxmlformats.org/officeDocument/2006/customXml" ds:itemID="{4E4F4CF0-1F90-4A6B-9D0F-288729F13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d5de4e-6ecd-4522-a9f4-1c24c7648312"/>
    <ds:schemaRef ds:uri="d8af5a5f-e2e6-468c-9f28-f81d99523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2CF62-3180-4B30-B8D8-6FCD988BB7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1F7A2E-5983-4B33-9F7C-113FE26FF382}">
  <ds:schemaRefs>
    <ds:schemaRef ds:uri="http://schemas.microsoft.com/office/2006/metadata/properties"/>
    <ds:schemaRef ds:uri="http://schemas.microsoft.com/office/infopath/2007/PartnerControls"/>
    <ds:schemaRef ds:uri="d8af5a5f-e2e6-468c-9f28-f81d99523fe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321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OSLO voor business analisten</vt:lpstr>
      <vt:lpstr>Oefening: case uitwerken</vt:lpstr>
      <vt:lpstr>Case: 2 mogelijkheden</vt:lpstr>
      <vt:lpstr>Case: Adopteer een dier</vt:lpstr>
      <vt:lpstr>Stap 1: Use cases definiëren</vt:lpstr>
      <vt:lpstr>Stap 2: Concepten oplijsten</vt:lpstr>
      <vt:lpstr>Stap 3: Bestaande OSLO vocabularia en applicatieprofielen bekijken</vt:lpstr>
      <vt:lpstr>Stap 4: Mappen op OSLO</vt:lpstr>
      <vt:lpstr>Stap 5: Mappen op andere vocabularia</vt:lpstr>
      <vt:lpstr>Stap 6: Implementatiemodel opstellen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OSLO voor business analisten</dc:title>
  <cp:lastModifiedBy>Dimitri Schepers</cp:lastModifiedBy>
  <cp:revision>429</cp:revision>
  <dcterms:modified xsi:type="dcterms:W3CDTF">2020-04-02T14:34:36Z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0x0101007D2FA61B056BF04BB41EAF8746BED8CA</vt:lpwstr>
  </property>
</Properties>
</file>