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3"/>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YouTube" TargetMode="External"/><Relationship Id="rId3" Type="http://schemas.openxmlformats.org/officeDocument/2006/relationships/hyperlink" Target="http://instagram-engineering.tumblr.com/post/13649370142/what-powers-instagram-hundreds-of-instances" TargetMode="External"/><Relationship Id="rId4" Type="http://schemas.openxmlformats.org/officeDocument/2006/relationships/hyperlink" Target="https://tech.dropbox.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Zasto smo odabrali ovu temu?</a:t>
            </a:r>
          </a:p>
          <a:p>
            <a:pPr lvl="0">
              <a:spcBef>
                <a:spcPts val="0"/>
              </a:spcBef>
              <a:buNone/>
            </a:pPr>
            <a:r>
              <a:rPr lang="en-US"/>
              <a:t>Nasi klijenti (startupi) dosta traze Python</a:t>
            </a:r>
          </a:p>
          <a:p>
            <a:pPr lvl="0">
              <a:spcBef>
                <a:spcPts val="0"/>
              </a:spcBef>
              <a:buNone/>
            </a:pPr>
            <a:r>
              <a:rPr lang="en-US"/>
              <a:t>Procentualno najvise backend projekata u Symphony-ju je napisano u Pythonu</a:t>
            </a:r>
          </a:p>
          <a:p>
            <a:pPr lvl="0">
              <a:spcBef>
                <a:spcPts val="0"/>
              </a:spcBef>
              <a:buNone/>
            </a:pPr>
            <a:r>
              <a:rPr lang="en-US"/>
              <a:t>Kolege iz naseg okruzenja pokazuju interesovanje za Python</a:t>
            </a:r>
          </a:p>
        </p:txBody>
      </p:sp>
      <p:sp>
        <p:nvSpPr>
          <p:cNvPr id="165" name="Shape 16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6" name="Shape 2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3" name="Shape 2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Ovaj graf pokazuje trend kolicine pitanja po tehnologiji na stack overflow sajtu.</a:t>
            </a:r>
          </a:p>
        </p:txBody>
      </p:sp>
      <p:sp>
        <p:nvSpPr>
          <p:cNvPr id="172" name="Shape 17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0" name="Shape 1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228600" lvl="0" marL="457200">
              <a:spcBef>
                <a:spcPts val="0"/>
              </a:spcBef>
              <a:buChar char="●"/>
            </a:pPr>
            <a:r>
              <a:rPr lang="en-US"/>
              <a:t>Dosta ne programera je naucilo python i koristi ga u svom dnevnom poslu da bi ga unapredili - pravljenje manjih alata koji ubrzavaju njihovo poslovanje i boostuju njihov primarni biznis</a:t>
            </a:r>
          </a:p>
        </p:txBody>
      </p:sp>
      <p:sp>
        <p:nvSpPr>
          <p:cNvPr id="189" name="Shape 18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7" name="Shape 2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Readability counts</a:t>
            </a:r>
          </a:p>
          <a:p>
            <a:pPr lvl="0" rtl="0">
              <a:spcBef>
                <a:spcPts val="0"/>
              </a:spcBef>
              <a:buNone/>
            </a:pPr>
            <a:r>
              <a:rPr lang="en-US"/>
              <a:t>Smanjiti nepotrebni unos</a:t>
            </a:r>
          </a:p>
        </p:txBody>
      </p:sp>
      <p:sp>
        <p:nvSpPr>
          <p:cNvPr id="214" name="Shape 21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a:solidFill>
                  <a:schemeClr val="dk1"/>
                </a:solidFill>
              </a:rPr>
              <a:t>Za podrsku principima OOPa se vidi razlike u pythonovoj filizofiji. I kod jezika gde postoji “prava” enkapsulacija, programeru je moguce doci do skrivenih atributa preko refleksije. Python smatra da treba imati stav “We are all grown-ups here” i da ne treba skrivati stvari od korisnika koji ce koiristi te klase. Python vise naginje ka tome da se konvencijama programeru da do znanja da je metoda ili atribut privatan ili javan. Npr _variablename za protected i __variablename za privatne atribute. Razumno da ljudima koji su dosli iz drugika bude cudno sto su ovde neka ogranicenja mnogo labavo uvedena.</a:t>
            </a:r>
          </a:p>
          <a:p>
            <a:pPr indent="-69850" lvl="0" marL="50800" marR="50800" rtl="0">
              <a:lnSpc>
                <a:spcPct val="115000"/>
              </a:lnSpc>
              <a:spcBef>
                <a:spcPts val="600"/>
              </a:spcBef>
              <a:buClr>
                <a:schemeClr val="dk1"/>
              </a:buClr>
              <a:buFont typeface="Arial"/>
              <a:buNone/>
            </a:pPr>
            <a:r>
              <a:t/>
            </a:r>
            <a:endParaRPr sz="1000">
              <a:solidFill>
                <a:srgbClr val="7D2727"/>
              </a:solidFill>
              <a:highlight>
                <a:srgbClr val="EFF0F1"/>
              </a:highlight>
              <a:latin typeface="Courier New"/>
              <a:ea typeface="Courier New"/>
              <a:cs typeface="Courier New"/>
              <a:sym typeface="Courier New"/>
            </a:endParaRPr>
          </a:p>
          <a:p>
            <a:pPr indent="0" lvl="0" marL="50800" marR="50800" rtl="0">
              <a:lnSpc>
                <a:spcPct val="115000"/>
              </a:lnSpc>
              <a:spcBef>
                <a:spcPts val="600"/>
              </a:spcBef>
              <a:buNone/>
            </a:pPr>
            <a:r>
              <a:rPr lang="en-US" sz="1100">
                <a:solidFill>
                  <a:srgbClr val="333333"/>
                </a:solidFill>
                <a:highlight>
                  <a:srgbClr val="FFFFFF"/>
                </a:highlight>
                <a:latin typeface="Helvetica Neue"/>
                <a:ea typeface="Helvetica Neue"/>
                <a:cs typeface="Helvetica Neue"/>
                <a:sym typeface="Helvetica Neue"/>
              </a:rPr>
              <a:t>Python's "_" doesn't actually </a:t>
            </a:r>
            <a:r>
              <a:rPr i="1" lang="en-US" sz="1100">
                <a:solidFill>
                  <a:srgbClr val="333333"/>
                </a:solidFill>
                <a:latin typeface="Helvetica Neue"/>
                <a:ea typeface="Helvetica Neue"/>
                <a:cs typeface="Helvetica Neue"/>
                <a:sym typeface="Helvetica Neue"/>
              </a:rPr>
              <a:t>stop</a:t>
            </a:r>
            <a:r>
              <a:rPr lang="en-US" sz="1100">
                <a:solidFill>
                  <a:srgbClr val="333333"/>
                </a:solidFill>
                <a:highlight>
                  <a:srgbClr val="FFFFFF"/>
                </a:highlight>
                <a:latin typeface="Helvetica Neue"/>
                <a:ea typeface="Helvetica Neue"/>
                <a:cs typeface="Helvetica Neue"/>
                <a:sym typeface="Helvetica Neue"/>
              </a:rPr>
              <a:t> you from accessing the attribute from outside, it just </a:t>
            </a:r>
            <a:r>
              <a:rPr i="1" lang="en-US" sz="1100">
                <a:solidFill>
                  <a:srgbClr val="333333"/>
                </a:solidFill>
                <a:latin typeface="Helvetica Neue"/>
                <a:ea typeface="Helvetica Neue"/>
                <a:cs typeface="Helvetica Neue"/>
                <a:sym typeface="Helvetica Neue"/>
              </a:rPr>
              <a:t>discourages</a:t>
            </a:r>
            <a:r>
              <a:rPr lang="en-US" sz="1100">
                <a:solidFill>
                  <a:srgbClr val="333333"/>
                </a:solidFill>
                <a:highlight>
                  <a:srgbClr val="FFFFFF"/>
                </a:highlight>
                <a:latin typeface="Helvetica Neue"/>
                <a:ea typeface="Helvetica Neue"/>
                <a:cs typeface="Helvetica Neue"/>
                <a:sym typeface="Helvetica Neue"/>
              </a:rPr>
              <a:t> you.</a:t>
            </a:r>
          </a:p>
          <a:p>
            <a:pPr lvl="0">
              <a:spcBef>
                <a:spcPts val="0"/>
              </a:spcBef>
              <a:buNone/>
            </a:pPr>
            <a:r>
              <a:t/>
            </a:r>
            <a:endParaRPr sz="1800">
              <a:solidFill>
                <a:srgbClr val="454492"/>
              </a:solidFill>
            </a:endParaRPr>
          </a:p>
          <a:p>
            <a:pPr lvl="0" rtl="0">
              <a:spcBef>
                <a:spcPts val="0"/>
              </a:spcBef>
              <a:buNone/>
            </a:pPr>
            <a:r>
              <a:rPr lang="en-US" sz="1800">
                <a:solidFill>
                  <a:srgbClr val="454492"/>
                </a:solidFill>
              </a:rPr>
              <a:t>If you want to check if object is Duck, check for quack()</a:t>
            </a:r>
          </a:p>
          <a:p>
            <a:pPr lvl="0" rtl="0">
              <a:spcBef>
                <a:spcPts val="0"/>
              </a:spcBef>
              <a:buNone/>
            </a:pPr>
            <a:r>
              <a:t/>
            </a:r>
            <a:endParaRPr sz="1800">
              <a:solidFill>
                <a:srgbClr val="454492"/>
              </a:solidFill>
            </a:endParaRPr>
          </a:p>
          <a:p>
            <a:pPr lvl="0" rtl="0">
              <a:lnSpc>
                <a:spcPct val="115000"/>
              </a:lnSpc>
              <a:spcBef>
                <a:spcPts val="0"/>
              </a:spcBef>
              <a:spcAft>
                <a:spcPts val="1100"/>
              </a:spcAft>
              <a:buClr>
                <a:schemeClr val="dk1"/>
              </a:buClr>
              <a:buSzPct val="91666"/>
              <a:buFont typeface="Arial"/>
              <a:buNone/>
            </a:pPr>
            <a:r>
              <a:rPr lang="en-US" sz="1150">
                <a:solidFill>
                  <a:srgbClr val="242729"/>
                </a:solidFill>
                <a:highlight>
                  <a:srgbClr val="FFF8DC"/>
                </a:highlight>
              </a:rPr>
              <a:t>Pythonic programming style that determines an object's type by inspection of its method or attribute signature rather than by explicit relationship to some type object ("If it looks like a </a:t>
            </a:r>
            <a:r>
              <a:rPr b="1" lang="en-US" sz="1150">
                <a:solidFill>
                  <a:srgbClr val="242729"/>
                </a:solidFill>
                <a:highlight>
                  <a:srgbClr val="FFF8DC"/>
                </a:highlight>
              </a:rPr>
              <a:t>duck</a:t>
            </a:r>
            <a:r>
              <a:rPr lang="en-US" sz="1150">
                <a:solidFill>
                  <a:srgbClr val="242729"/>
                </a:solidFill>
                <a:highlight>
                  <a:srgbClr val="FFF8DC"/>
                </a:highlight>
              </a:rPr>
              <a:t> and quacks like a </a:t>
            </a:r>
            <a:r>
              <a:rPr b="1" lang="en-US" sz="1150">
                <a:solidFill>
                  <a:srgbClr val="242729"/>
                </a:solidFill>
                <a:highlight>
                  <a:srgbClr val="FFF8DC"/>
                </a:highlight>
              </a:rPr>
              <a:t>duck</a:t>
            </a:r>
            <a:r>
              <a:rPr lang="en-US" sz="1150">
                <a:solidFill>
                  <a:srgbClr val="242729"/>
                </a:solidFill>
                <a:highlight>
                  <a:srgbClr val="FFF8DC"/>
                </a:highlight>
              </a:rPr>
              <a:t>, it must be a </a:t>
            </a:r>
            <a:r>
              <a:rPr b="1" lang="en-US" sz="1150">
                <a:solidFill>
                  <a:srgbClr val="242729"/>
                </a:solidFill>
                <a:highlight>
                  <a:srgbClr val="FFF8DC"/>
                </a:highlight>
              </a:rPr>
              <a:t>duck</a:t>
            </a:r>
            <a:r>
              <a:rPr lang="en-US" sz="1150">
                <a:solidFill>
                  <a:srgbClr val="242729"/>
                </a:solidFill>
                <a:highlight>
                  <a:srgbClr val="FFF8DC"/>
                </a:highlight>
              </a:rPr>
              <a:t>.") By emphasizing interfaces rather than specific types, well-designed code improves its flexibility by allowing polymorphic substitution. Duck-typing avoids tests using type() or isinstance(). </a:t>
            </a:r>
            <a:r>
              <a:rPr b="1" lang="en-US" sz="1150">
                <a:solidFill>
                  <a:srgbClr val="242729"/>
                </a:solidFill>
                <a:highlight>
                  <a:srgbClr val="FFF8DC"/>
                </a:highlight>
              </a:rPr>
              <a:t>Instead, it typically employs the EAFP (Easier to Ask Forgiveness than Permission) style of programming.</a:t>
            </a:r>
          </a:p>
          <a:p>
            <a:pPr indent="0" lvl="0" marL="50800" marR="50800" rtl="0">
              <a:lnSpc>
                <a:spcPct val="115000"/>
              </a:lnSpc>
              <a:spcBef>
                <a:spcPts val="600"/>
              </a:spcBef>
              <a:buNone/>
            </a:pPr>
            <a:r>
              <a:rPr lang="en-US" sz="1000">
                <a:solidFill>
                  <a:srgbClr val="101094"/>
                </a:solidFill>
                <a:highlight>
                  <a:srgbClr val="EFF0F1"/>
                </a:highlight>
                <a:latin typeface="Courier New"/>
                <a:ea typeface="Courier New"/>
                <a:cs typeface="Courier New"/>
                <a:sym typeface="Courier New"/>
              </a:rPr>
              <a:t>try</a:t>
            </a:r>
            <a:r>
              <a:rPr lang="en-US" sz="1000">
                <a:solidFill>
                  <a:srgbClr val="303336"/>
                </a:solidFill>
                <a:highlight>
                  <a:srgbClr val="EFF0F1"/>
                </a:highlight>
                <a:latin typeface="Courier New"/>
                <a:ea typeface="Courier New"/>
                <a:cs typeface="Courier New"/>
                <a:sym typeface="Courier New"/>
              </a:rPr>
              <a:t>: _ = (e </a:t>
            </a:r>
            <a:r>
              <a:rPr lang="en-US" sz="1000">
                <a:solidFill>
                  <a:srgbClr val="101094"/>
                </a:solidFill>
                <a:highlight>
                  <a:srgbClr val="EFF0F1"/>
                </a:highlight>
                <a:latin typeface="Courier New"/>
                <a:ea typeface="Courier New"/>
                <a:cs typeface="Courier New"/>
                <a:sym typeface="Courier New"/>
              </a:rPr>
              <a:t>for</a:t>
            </a:r>
            <a:r>
              <a:rPr lang="en-US" sz="1000">
                <a:solidFill>
                  <a:srgbClr val="303336"/>
                </a:solidFill>
                <a:highlight>
                  <a:srgbClr val="EFF0F1"/>
                </a:highlight>
                <a:latin typeface="Courier New"/>
                <a:ea typeface="Courier New"/>
                <a:cs typeface="Courier New"/>
                <a:sym typeface="Courier New"/>
              </a:rPr>
              <a:t> e </a:t>
            </a:r>
            <a:r>
              <a:rPr lang="en-US" sz="1000">
                <a:solidFill>
                  <a:srgbClr val="101094"/>
                </a:solidFill>
                <a:highlight>
                  <a:srgbClr val="EFF0F1"/>
                </a:highlight>
                <a:latin typeface="Courier New"/>
                <a:ea typeface="Courier New"/>
                <a:cs typeface="Courier New"/>
                <a:sym typeface="Courier New"/>
              </a:rPr>
              <a:t>in</a:t>
            </a:r>
            <a:r>
              <a:rPr lang="en-US" sz="1000">
                <a:solidFill>
                  <a:srgbClr val="303336"/>
                </a:solidFill>
                <a:highlight>
                  <a:srgbClr val="EFF0F1"/>
                </a:highlight>
                <a:latin typeface="Courier New"/>
                <a:ea typeface="Courier New"/>
                <a:cs typeface="Courier New"/>
                <a:sym typeface="Courier New"/>
              </a:rPr>
              <a:t> my_object) </a:t>
            </a:r>
            <a:r>
              <a:rPr lang="en-US" sz="1000">
                <a:solidFill>
                  <a:srgbClr val="101094"/>
                </a:solidFill>
                <a:highlight>
                  <a:srgbClr val="EFF0F1"/>
                </a:highlight>
                <a:latin typeface="Courier New"/>
                <a:ea typeface="Courier New"/>
                <a:cs typeface="Courier New"/>
                <a:sym typeface="Courier New"/>
              </a:rPr>
              <a:t>except</a:t>
            </a:r>
            <a:r>
              <a:rPr lang="en-US" sz="1000">
                <a:solidFill>
                  <a:srgbClr val="303336"/>
                </a:solidFill>
                <a:highlight>
                  <a:srgbClr val="EFF0F1"/>
                </a:highlight>
                <a:latin typeface="Courier New"/>
                <a:ea typeface="Courier New"/>
                <a:cs typeface="Courier New"/>
                <a:sym typeface="Courier New"/>
              </a:rPr>
              <a:t> </a:t>
            </a:r>
            <a:r>
              <a:rPr lang="en-US" sz="1000">
                <a:solidFill>
                  <a:srgbClr val="2B91AF"/>
                </a:solidFill>
                <a:highlight>
                  <a:srgbClr val="EFF0F1"/>
                </a:highlight>
                <a:latin typeface="Courier New"/>
                <a:ea typeface="Courier New"/>
                <a:cs typeface="Courier New"/>
                <a:sym typeface="Courier New"/>
              </a:rPr>
              <a:t>TypeError</a:t>
            </a:r>
            <a:r>
              <a:rPr lang="en-US" sz="1000">
                <a:solidFill>
                  <a:srgbClr val="303336"/>
                </a:solidFill>
                <a:highlight>
                  <a:srgbClr val="EFF0F1"/>
                </a:highlight>
                <a:latin typeface="Courier New"/>
                <a:ea typeface="Courier New"/>
                <a:cs typeface="Courier New"/>
                <a:sym typeface="Courier New"/>
              </a:rPr>
              <a:t>: </a:t>
            </a:r>
            <a:r>
              <a:rPr lang="en-US" sz="1000">
                <a:solidFill>
                  <a:srgbClr val="101094"/>
                </a:solidFill>
                <a:highlight>
                  <a:srgbClr val="EFF0F1"/>
                </a:highlight>
                <a:latin typeface="Courier New"/>
                <a:ea typeface="Courier New"/>
                <a:cs typeface="Courier New"/>
                <a:sym typeface="Courier New"/>
              </a:rPr>
              <a:t>print</a:t>
            </a:r>
            <a:r>
              <a:rPr lang="en-US" sz="1000">
                <a:solidFill>
                  <a:srgbClr val="303336"/>
                </a:solidFill>
                <a:highlight>
                  <a:srgbClr val="EFF0F1"/>
                </a:highlight>
                <a:latin typeface="Courier New"/>
                <a:ea typeface="Courier New"/>
                <a:cs typeface="Courier New"/>
                <a:sym typeface="Courier New"/>
              </a:rPr>
              <a:t> my_object, </a:t>
            </a:r>
            <a:r>
              <a:rPr lang="en-US" sz="1000">
                <a:solidFill>
                  <a:srgbClr val="7D2727"/>
                </a:solidFill>
                <a:highlight>
                  <a:srgbClr val="EFF0F1"/>
                </a:highlight>
                <a:latin typeface="Courier New"/>
                <a:ea typeface="Courier New"/>
                <a:cs typeface="Courier New"/>
                <a:sym typeface="Courier New"/>
              </a:rPr>
              <a:t>'is not iterable'</a:t>
            </a:r>
          </a:p>
        </p:txBody>
      </p:sp>
      <p:sp>
        <p:nvSpPr>
          <p:cNvPr id="229" name="Shape 2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228600" lvl="0" marL="457200" rtl="0">
              <a:spcBef>
                <a:spcPts val="0"/>
              </a:spcBef>
              <a:buChar char="●"/>
            </a:pPr>
            <a:r>
              <a:rPr lang="en-US"/>
              <a:t>Tesko je opisati sta tacno znaci enteprise-grade. Ali je generalni koncenzus da su to obicno robusne aplikacije koje je lako odrzavati i cesto se finansijske aplikacije vezuju za ovaj termin. Cesto kontra argument ovde je da “enterprise-grade” aplikacije cesto pruzaju osecaj lazne sigurnosti zbog feature-a kao sto su static typing i compile time i da se time programer demotivise da napise dobre i ceste testove. Takodje ako nije enterprise grade jezik zbog cega ga dosta kompanija koje se bave finansijskim poslovima koiriste? PayPal koristi python za svoje alate koji se koriste za razmenu kljuceva sa sigurnost transakcija. Jos neke od velikih “enterprise kompanija koje koriste python </a:t>
            </a:r>
            <a:r>
              <a:rPr lang="en-US" sz="1050" u="sng">
                <a:solidFill>
                  <a:srgbClr val="0075C6"/>
                </a:solidFill>
                <a:highlight>
                  <a:srgbClr val="FFFFFF"/>
                </a:highlight>
                <a:hlinkClick r:id="rId2"/>
              </a:rPr>
              <a:t>YouTube</a:t>
            </a:r>
            <a:r>
              <a:rPr lang="en-US" sz="1050">
                <a:solidFill>
                  <a:srgbClr val="444444"/>
                </a:solidFill>
                <a:highlight>
                  <a:srgbClr val="FFFFFF"/>
                </a:highlight>
              </a:rPr>
              <a:t>, </a:t>
            </a:r>
            <a:r>
              <a:rPr lang="en-US" sz="1050" u="sng">
                <a:solidFill>
                  <a:srgbClr val="0075C6"/>
                </a:solidFill>
                <a:highlight>
                  <a:srgbClr val="FFFFFF"/>
                </a:highlight>
                <a:hlinkClick r:id="rId3"/>
              </a:rPr>
              <a:t>Instagram</a:t>
            </a:r>
            <a:r>
              <a:rPr lang="en-US" sz="1050">
                <a:solidFill>
                  <a:srgbClr val="444444"/>
                </a:solidFill>
                <a:highlight>
                  <a:srgbClr val="FFFFFF"/>
                </a:highlight>
              </a:rPr>
              <a:t>, </a:t>
            </a:r>
            <a:r>
              <a:rPr lang="en-US" sz="1050" u="sng">
                <a:solidFill>
                  <a:srgbClr val="0075C6"/>
                </a:solidFill>
                <a:highlight>
                  <a:srgbClr val="FFFFFF"/>
                </a:highlight>
                <a:hlinkClick r:id="rId4"/>
              </a:rPr>
              <a:t>Dropbox</a:t>
            </a:r>
            <a:r>
              <a:rPr lang="en-US" sz="1050">
                <a:solidFill>
                  <a:srgbClr val="444444"/>
                </a:solidFill>
                <a:highlight>
                  <a:srgbClr val="FFFFFF"/>
                </a:highlight>
              </a:rPr>
              <a:t>)</a:t>
            </a:r>
          </a:p>
          <a:p>
            <a:pPr indent="-228600" lvl="0" marL="457200" rtl="0">
              <a:spcBef>
                <a:spcPts val="0"/>
              </a:spcBef>
              <a:buChar char="●"/>
            </a:pPr>
            <a:r>
              <a:rPr lang="en-US">
                <a:highlight>
                  <a:srgbClr val="FFFFFF"/>
                </a:highlight>
              </a:rPr>
              <a:t>Its just a more advanced language for shell scripts - Za ovu stavku je delimicno python kriv jer se cesto koristi kao zamena za BASH ili neki drugi skript jezik.</a:t>
            </a:r>
          </a:p>
          <a:p>
            <a:pPr indent="-228600" lvl="0" marL="457200" rtl="0">
              <a:spcBef>
                <a:spcPts val="0"/>
              </a:spcBef>
              <a:buChar char="●"/>
            </a:pPr>
            <a:r>
              <a:rPr lang="en-US"/>
              <a:t>Brzina - Sta uopste znaci brzina jezika? Jezik nije ni brz ni spor. Jezik je jezik i od programera zavisi kojom brzinom ce programirati. Ono o cemu mozemo diskutovati je brzina izvrsavanja odredjenog koda u odredjenom okruzenju. U slucaju Pythona, zahvaljujuci njegovoj fleksibilnosti, moguce je kompajlirati Python kod (Pypy, Cython), cime se znacajno moze ubrzati njegovo izvrsavanje. Da li je jeftinije uloziti vreme u optimizaciju koda ili uzeti dodatni hardver i skalirati aplikaciju</a:t>
            </a:r>
          </a:p>
          <a:p>
            <a:pPr indent="-228600" lvl="0" marL="457200" rtl="0">
              <a:spcBef>
                <a:spcPts val="0"/>
              </a:spcBef>
              <a:buChar char="●"/>
            </a:pPr>
            <a:r>
              <a:rPr lang="en-US"/>
              <a:t>GIL, Global Interpeter Lock, po defaultu onemogucava da se vise tredova izvrsava u isto vreme. Ovo je svesna odluka doneta pri dizajniranju jezika, jer su autori smatrali (sa pravom) da se najtezi bagovi generisu upravo koriscenjem multi threadinga i da u vecini slucajeva cak i usporava izvrsavanje (registri procesora se pune i prazne cesce, semafori). S jedne strane zastitili su korisnike od samih sebe, s druge strane ostavljena je mogucnost da se GIL iskljuci cime se multithreading omogucava. To je prilicno komplikovano i diskutabilno korisno. Pre treba konvertovati logiku i ukljuciti koriscenje mulitprocesing modula koji koristi paralelno izvrsavanje</a:t>
            </a:r>
          </a:p>
          <a:p>
            <a:pPr lvl="0" rtl="0">
              <a:lnSpc>
                <a:spcPct val="115000"/>
              </a:lnSpc>
              <a:spcBef>
                <a:spcPts val="0"/>
              </a:spcBef>
              <a:spcAft>
                <a:spcPts val="1100"/>
              </a:spcAft>
              <a:buClr>
                <a:srgbClr val="000000"/>
              </a:buClr>
              <a:buSzPct val="91666"/>
              <a:buFont typeface="Arial"/>
              <a:buNone/>
            </a:pPr>
            <a:r>
              <a:rPr lang="en-US" sz="1150">
                <a:solidFill>
                  <a:srgbClr val="242729"/>
                </a:solidFill>
              </a:rPr>
              <a:t>Python has a GIL as opposed to fine-grained locking for several reasons:</a:t>
            </a:r>
          </a:p>
          <a:p>
            <a:pPr indent="-301625" lvl="0" marL="749300" rtl="0">
              <a:lnSpc>
                <a:spcPct val="115000"/>
              </a:lnSpc>
              <a:spcBef>
                <a:spcPts val="0"/>
              </a:spcBef>
              <a:spcAft>
                <a:spcPts val="1700"/>
              </a:spcAft>
              <a:buClr>
                <a:srgbClr val="242729"/>
              </a:buClr>
              <a:buSzPct val="95833"/>
            </a:pPr>
            <a:r>
              <a:rPr lang="en-US" sz="1150">
                <a:solidFill>
                  <a:srgbClr val="242729"/>
                </a:solidFill>
              </a:rPr>
              <a:t>It is faster in the single-threaded case.</a:t>
            </a:r>
          </a:p>
          <a:p>
            <a:pPr indent="-301625" lvl="0" marL="749300" rtl="0">
              <a:lnSpc>
                <a:spcPct val="115000"/>
              </a:lnSpc>
              <a:spcBef>
                <a:spcPts val="0"/>
              </a:spcBef>
              <a:spcAft>
                <a:spcPts val="1700"/>
              </a:spcAft>
              <a:buClr>
                <a:srgbClr val="242729"/>
              </a:buClr>
              <a:buSzPct val="95833"/>
            </a:pPr>
            <a:r>
              <a:rPr lang="en-US" sz="1150">
                <a:solidFill>
                  <a:srgbClr val="242729"/>
                </a:solidFill>
              </a:rPr>
              <a:t>It is faster in the multi-threaded case for i/o bound programs.</a:t>
            </a:r>
          </a:p>
          <a:p>
            <a:pPr indent="-301625" lvl="0" marL="749300" rtl="0">
              <a:lnSpc>
                <a:spcPct val="115000"/>
              </a:lnSpc>
              <a:spcBef>
                <a:spcPts val="0"/>
              </a:spcBef>
              <a:spcAft>
                <a:spcPts val="1700"/>
              </a:spcAft>
              <a:buClr>
                <a:srgbClr val="242729"/>
              </a:buClr>
              <a:buSzPct val="95833"/>
            </a:pPr>
            <a:r>
              <a:rPr lang="en-US" sz="1150">
                <a:solidFill>
                  <a:srgbClr val="242729"/>
                </a:solidFill>
              </a:rPr>
              <a:t>It is faster in the multi-threaded case for cpu-bound programs that do their compute-intensive work in C libraries.</a:t>
            </a:r>
          </a:p>
          <a:p>
            <a:pPr indent="-301625" lvl="0" marL="749300" rtl="0">
              <a:lnSpc>
                <a:spcPct val="115000"/>
              </a:lnSpc>
              <a:spcBef>
                <a:spcPts val="0"/>
              </a:spcBef>
              <a:spcAft>
                <a:spcPts val="1700"/>
              </a:spcAft>
              <a:buClr>
                <a:srgbClr val="242729"/>
              </a:buClr>
              <a:buSzPct val="95833"/>
            </a:pPr>
            <a:r>
              <a:rPr lang="en-US" sz="1150">
                <a:solidFill>
                  <a:srgbClr val="242729"/>
                </a:solidFill>
              </a:rPr>
              <a:t>It makes C extensions easier to write: there will be no switch of Python threads except where you allow it to happen (i.e. between the Py_BEGIN_ALLOW_THREADS and Py_END_ALLOW_THREADS macros).</a:t>
            </a:r>
          </a:p>
          <a:p>
            <a:pPr indent="-301625" lvl="0" marL="749300" rtl="0">
              <a:lnSpc>
                <a:spcPct val="115000"/>
              </a:lnSpc>
              <a:spcBef>
                <a:spcPts val="0"/>
              </a:spcBef>
              <a:spcAft>
                <a:spcPts val="1100"/>
              </a:spcAft>
              <a:buClr>
                <a:srgbClr val="242729"/>
              </a:buClr>
              <a:buSzPct val="95833"/>
            </a:pPr>
            <a:r>
              <a:rPr lang="en-US" sz="1150">
                <a:solidFill>
                  <a:srgbClr val="242729"/>
                </a:solidFill>
              </a:rPr>
              <a:t>It makes wrapping C libraries easier. You don't have to worry about thread-safety. If the library is not thread-safe, you simply keep the GIL locked while you call it.</a:t>
            </a:r>
          </a:p>
          <a:p>
            <a:pPr indent="-228600" lvl="0" marL="457200" rtl="0">
              <a:spcBef>
                <a:spcPts val="0"/>
              </a:spcBef>
              <a:buChar char="●"/>
            </a:pPr>
            <a:r>
              <a:t/>
            </a:r>
            <a:endParaRPr/>
          </a:p>
        </p:txBody>
      </p:sp>
      <p:sp>
        <p:nvSpPr>
          <p:cNvPr id="239" name="Shape 2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13" name="Shape 13"/>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Custom Layout">
    <p:spTree>
      <p:nvGrpSpPr>
        <p:cNvPr id="38" name="Shape 38"/>
        <p:cNvGrpSpPr/>
        <p:nvPr/>
      </p:nvGrpSpPr>
      <p:grpSpPr>
        <a:xfrm>
          <a:off x="0" y="0"/>
          <a:ext cx="0" cy="0"/>
          <a:chOff x="0" y="0"/>
          <a:chExt cx="0" cy="0"/>
        </a:xfrm>
      </p:grpSpPr>
      <p:pic>
        <p:nvPicPr>
          <p:cNvPr id="39" name="Shape 39"/>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40" name="Shape 40"/>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_Custom Layout">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43" name="Shape 43"/>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_Custom Layout">
    <p:spTree>
      <p:nvGrpSpPr>
        <p:cNvPr id="44" name="Shape 44"/>
        <p:cNvGrpSpPr/>
        <p:nvPr/>
      </p:nvGrpSpPr>
      <p:grpSpPr>
        <a:xfrm>
          <a:off x="0" y="0"/>
          <a:ext cx="0" cy="0"/>
          <a:chOff x="0" y="0"/>
          <a:chExt cx="0" cy="0"/>
        </a:xfrm>
      </p:grpSpPr>
      <p:pic>
        <p:nvPicPr>
          <p:cNvPr id="45" name="Shape 45"/>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46" name="Shape 46"/>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47" name="Shape 47"/>
        <p:cNvGrpSpPr/>
        <p:nvPr/>
      </p:nvGrpSpPr>
      <p:grpSpPr>
        <a:xfrm>
          <a:off x="0" y="0"/>
          <a:ext cx="0" cy="0"/>
          <a:chOff x="0" y="0"/>
          <a:chExt cx="0" cy="0"/>
        </a:xfrm>
      </p:grpSpPr>
      <p:sp>
        <p:nvSpPr>
          <p:cNvPr id="48" name="Shape 48"/>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629841" y="342900"/>
            <a:ext cx="2949300" cy="12000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887391" y="740569"/>
            <a:ext cx="4629300" cy="3655200"/>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629841" y="1543050"/>
            <a:ext cx="2949300" cy="28587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629841" y="342900"/>
            <a:ext cx="2949300" cy="12000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3887391" y="740569"/>
            <a:ext cx="4629300" cy="36552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629841" y="1543050"/>
            <a:ext cx="2949300" cy="28587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940300" y="-942431"/>
            <a:ext cx="3263400" cy="78867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5350050" y="1467544"/>
            <a:ext cx="4359000" cy="19716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349475" y="-447056"/>
            <a:ext cx="4359000" cy="58008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14"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16" name="Shape 16"/>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90" name="Shape 90"/>
        <p:cNvGrpSpPr/>
        <p:nvPr/>
      </p:nvGrpSpPr>
      <p:grpSpPr>
        <a:xfrm>
          <a:off x="0" y="0"/>
          <a:ext cx="0" cy="0"/>
          <a:chOff x="0" y="0"/>
          <a:chExt cx="0" cy="0"/>
        </a:xfrm>
      </p:grpSpPr>
      <p:pic>
        <p:nvPicPr>
          <p:cNvPr id="91" name="Shape 9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Shape 92"/>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93" name="Shape 93"/>
        <p:cNvGrpSpPr/>
        <p:nvPr/>
      </p:nvGrpSpPr>
      <p:grpSpPr>
        <a:xfrm>
          <a:off x="0" y="0"/>
          <a:ext cx="0" cy="0"/>
          <a:chOff x="0" y="0"/>
          <a:chExt cx="0" cy="0"/>
        </a:xfrm>
      </p:grpSpPr>
      <p:pic>
        <p:nvPicPr>
          <p:cNvPr id="94" name="Shape 9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5" name="Shape 95"/>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Custom Layout">
    <p:spTree>
      <p:nvGrpSpPr>
        <p:cNvPr id="96" name="Shape 96"/>
        <p:cNvGrpSpPr/>
        <p:nvPr/>
      </p:nvGrpSpPr>
      <p:grpSpPr>
        <a:xfrm>
          <a:off x="0" y="0"/>
          <a:ext cx="0" cy="0"/>
          <a:chOff x="0" y="0"/>
          <a:chExt cx="0" cy="0"/>
        </a:xfrm>
      </p:grpSpPr>
      <p:pic>
        <p:nvPicPr>
          <p:cNvPr id="97" name="Shape 9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8" name="Shape 98"/>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7_Custom Layout">
    <p:spTree>
      <p:nvGrpSpPr>
        <p:cNvPr id="99" name="Shape 99"/>
        <p:cNvGrpSpPr/>
        <p:nvPr/>
      </p:nvGrpSpPr>
      <p:grpSpPr>
        <a:xfrm>
          <a:off x="0" y="0"/>
          <a:ext cx="0" cy="0"/>
          <a:chOff x="0" y="0"/>
          <a:chExt cx="0" cy="0"/>
        </a:xfrm>
      </p:grpSpPr>
      <p:pic>
        <p:nvPicPr>
          <p:cNvPr id="100" name="Shape 10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1" name="Shape 101"/>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4" name="Shape 104"/>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6_Custom Layout">
    <p:spTree>
      <p:nvGrpSpPr>
        <p:cNvPr id="105" name="Shape 105"/>
        <p:cNvGrpSpPr/>
        <p:nvPr/>
      </p:nvGrpSpPr>
      <p:grpSpPr>
        <a:xfrm>
          <a:off x="0" y="0"/>
          <a:ext cx="0" cy="0"/>
          <a:chOff x="0" y="0"/>
          <a:chExt cx="0" cy="0"/>
        </a:xfrm>
      </p:grpSpPr>
      <p:pic>
        <p:nvPicPr>
          <p:cNvPr id="106" name="Shape 10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7" name="Shape 107"/>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Custom Layout">
    <p:spTree>
      <p:nvGrpSpPr>
        <p:cNvPr id="108" name="Shape 108"/>
        <p:cNvGrpSpPr/>
        <p:nvPr/>
      </p:nvGrpSpPr>
      <p:grpSpPr>
        <a:xfrm>
          <a:off x="0" y="0"/>
          <a:ext cx="0" cy="0"/>
          <a:chOff x="0" y="0"/>
          <a:chExt cx="0" cy="0"/>
        </a:xfrm>
      </p:grpSpPr>
      <p:pic>
        <p:nvPicPr>
          <p:cNvPr id="109" name="Shape 10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0" name="Shape 110"/>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3" name="Shape 113"/>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6" name="Shape 116"/>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Custom Layout">
    <p:spTree>
      <p:nvGrpSpPr>
        <p:cNvPr id="117" name="Shape 117"/>
        <p:cNvGrpSpPr/>
        <p:nvPr/>
      </p:nvGrpSpPr>
      <p:grpSpPr>
        <a:xfrm>
          <a:off x="0" y="0"/>
          <a:ext cx="0" cy="0"/>
          <a:chOff x="0" y="0"/>
          <a:chExt cx="0" cy="0"/>
        </a:xfrm>
      </p:grpSpPr>
      <p:pic>
        <p:nvPicPr>
          <p:cNvPr id="118" name="Shape 1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9" name="Shape 119"/>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Custom Layout">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19" name="Shape 19"/>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_Custom Layout">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2" name="Shape 122"/>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_Custom Layout">
    <p:spTree>
      <p:nvGrpSpPr>
        <p:cNvPr id="123" name="Shape 123"/>
        <p:cNvGrpSpPr/>
        <p:nvPr/>
      </p:nvGrpSpPr>
      <p:grpSpPr>
        <a:xfrm>
          <a:off x="0" y="0"/>
          <a:ext cx="0" cy="0"/>
          <a:chOff x="0" y="0"/>
          <a:chExt cx="0" cy="0"/>
        </a:xfrm>
      </p:grpSpPr>
      <p:pic>
        <p:nvPicPr>
          <p:cNvPr id="124" name="Shape 1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5" name="Shape 125"/>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126" name="Shape 126"/>
        <p:cNvGrpSpPr/>
        <p:nvPr/>
      </p:nvGrpSpPr>
      <p:grpSpPr>
        <a:xfrm>
          <a:off x="0" y="0"/>
          <a:ext cx="0" cy="0"/>
          <a:chOff x="0" y="0"/>
          <a:chExt cx="0" cy="0"/>
        </a:xfrm>
      </p:grpSpPr>
      <p:sp>
        <p:nvSpPr>
          <p:cNvPr id="127" name="Shape 127"/>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8" name="Shape 128"/>
        <p:cNvGrpSpPr/>
        <p:nvPr/>
      </p:nvGrpSpPr>
      <p:grpSpPr>
        <a:xfrm>
          <a:off x="0" y="0"/>
          <a:ext cx="0" cy="0"/>
          <a:chOff x="0" y="0"/>
          <a:chExt cx="0" cy="0"/>
        </a:xfrm>
      </p:grpSpPr>
      <p:sp>
        <p:nvSpPr>
          <p:cNvPr id="129" name="Shape 129"/>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0" name="Shape 130"/>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33" name="Shape 133"/>
        <p:cNvGrpSpPr/>
        <p:nvPr/>
      </p:nvGrpSpPr>
      <p:grpSpPr>
        <a:xfrm>
          <a:off x="0" y="0"/>
          <a:ext cx="0" cy="0"/>
          <a:chOff x="0" y="0"/>
          <a:chExt cx="0" cy="0"/>
        </a:xfrm>
      </p:grpSpPr>
      <p:sp>
        <p:nvSpPr>
          <p:cNvPr id="134" name="Shape 134"/>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37" name="Shape 137"/>
        <p:cNvGrpSpPr/>
        <p:nvPr/>
      </p:nvGrpSpPr>
      <p:grpSpPr>
        <a:xfrm>
          <a:off x="0" y="0"/>
          <a:ext cx="0" cy="0"/>
          <a:chOff x="0" y="0"/>
          <a:chExt cx="0" cy="0"/>
        </a:xfrm>
      </p:grpSpPr>
      <p:sp>
        <p:nvSpPr>
          <p:cNvPr id="138" name="Shape 138"/>
          <p:cNvSpPr txBox="1"/>
          <p:nvPr>
            <p:ph type="title"/>
          </p:nvPr>
        </p:nvSpPr>
        <p:spPr>
          <a:xfrm>
            <a:off x="629841" y="342900"/>
            <a:ext cx="2949300" cy="12003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9" name="Shape 139"/>
          <p:cNvSpPr txBox="1"/>
          <p:nvPr>
            <p:ph idx="1" type="body"/>
          </p:nvPr>
        </p:nvSpPr>
        <p:spPr>
          <a:xfrm>
            <a:off x="3887391" y="740569"/>
            <a:ext cx="4629300" cy="3655200"/>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Shape 140"/>
          <p:cNvSpPr txBox="1"/>
          <p:nvPr>
            <p:ph idx="2" type="body"/>
          </p:nvPr>
        </p:nvSpPr>
        <p:spPr>
          <a:xfrm>
            <a:off x="629841" y="1543050"/>
            <a:ext cx="2949300" cy="28587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41" name="Shape 141"/>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3" name="Shape 143"/>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44" name="Shape 144"/>
        <p:cNvGrpSpPr/>
        <p:nvPr/>
      </p:nvGrpSpPr>
      <p:grpSpPr>
        <a:xfrm>
          <a:off x="0" y="0"/>
          <a:ext cx="0" cy="0"/>
          <a:chOff x="0" y="0"/>
          <a:chExt cx="0" cy="0"/>
        </a:xfrm>
      </p:grpSpPr>
      <p:sp>
        <p:nvSpPr>
          <p:cNvPr id="145" name="Shape 145"/>
          <p:cNvSpPr txBox="1"/>
          <p:nvPr>
            <p:ph type="title"/>
          </p:nvPr>
        </p:nvSpPr>
        <p:spPr>
          <a:xfrm>
            <a:off x="629841" y="342900"/>
            <a:ext cx="2949300" cy="12003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6" name="Shape 146"/>
          <p:cNvSpPr/>
          <p:nvPr>
            <p:ph idx="2" type="pic"/>
          </p:nvPr>
        </p:nvSpPr>
        <p:spPr>
          <a:xfrm>
            <a:off x="3887391" y="740569"/>
            <a:ext cx="4629300" cy="36552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47" name="Shape 147"/>
          <p:cNvSpPr txBox="1"/>
          <p:nvPr>
            <p:ph idx="1" type="body"/>
          </p:nvPr>
        </p:nvSpPr>
        <p:spPr>
          <a:xfrm>
            <a:off x="629841" y="1543050"/>
            <a:ext cx="2949300" cy="28587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48" name="Shape 148"/>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9" name="Shape 149"/>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51" name="Shape 151"/>
        <p:cNvGrpSpPr/>
        <p:nvPr/>
      </p:nvGrpSpPr>
      <p:grpSpPr>
        <a:xfrm>
          <a:off x="0" y="0"/>
          <a:ext cx="0" cy="0"/>
          <a:chOff x="0" y="0"/>
          <a:chExt cx="0" cy="0"/>
        </a:xfrm>
      </p:grpSpPr>
      <p:sp>
        <p:nvSpPr>
          <p:cNvPr id="152" name="Shape 152"/>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53" name="Shape 153"/>
          <p:cNvSpPr txBox="1"/>
          <p:nvPr>
            <p:ph idx="1" type="body"/>
          </p:nvPr>
        </p:nvSpPr>
        <p:spPr>
          <a:xfrm rot="5400000">
            <a:off x="2940300" y="-942431"/>
            <a:ext cx="3263400" cy="78867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5350050" y="1467544"/>
            <a:ext cx="4359000" cy="19716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59" name="Shape 159"/>
          <p:cNvSpPr txBox="1"/>
          <p:nvPr>
            <p:ph idx="1" type="body"/>
          </p:nvPr>
        </p:nvSpPr>
        <p:spPr>
          <a:xfrm rot="5400000">
            <a:off x="1349475" y="-447056"/>
            <a:ext cx="4359000" cy="58008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60" name="Shape 160"/>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1" name="Shape 161"/>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2" name="Shape 162"/>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7_Custom Layout">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22" name="Shape 22"/>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23"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25" name="Shape 25"/>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6_Custom Layout">
    <p:spTree>
      <p:nvGrpSpPr>
        <p:cNvPr id="26"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28" name="Shape 28"/>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Custom Layout">
    <p:spTree>
      <p:nvGrpSpPr>
        <p:cNvPr id="29"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31" name="Shape 31"/>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32" name="Shape 32"/>
        <p:cNvGrpSpPr/>
        <p:nvPr/>
      </p:nvGrpSpPr>
      <p:grpSpPr>
        <a:xfrm>
          <a:off x="0" y="0"/>
          <a:ext cx="0" cy="0"/>
          <a:chOff x="0" y="0"/>
          <a:chExt cx="0" cy="0"/>
        </a:xfrm>
      </p:grpSpPr>
      <p:pic>
        <p:nvPicPr>
          <p:cNvPr id="33" name="Shape 33"/>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34" name="Shape 34"/>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35" name="Shape 35"/>
        <p:cNvGrpSpPr/>
        <p:nvPr/>
      </p:nvGrpSpPr>
      <p:grpSpPr>
        <a:xfrm>
          <a:off x="0" y="0"/>
          <a:ext cx="0" cy="0"/>
          <a:chOff x="0" y="0"/>
          <a:chExt cx="0" cy="0"/>
        </a:xfrm>
      </p:grpSpPr>
      <p:pic>
        <p:nvPicPr>
          <p:cNvPr id="36" name="Shape 36"/>
          <p:cNvPicPr preferRelativeResize="0"/>
          <p:nvPr/>
        </p:nvPicPr>
        <p:blipFill rotWithShape="1">
          <a:blip r:embed="rId2">
            <a:alphaModFix/>
          </a:blip>
          <a:srcRect b="0" l="0" r="0" t="0"/>
          <a:stretch/>
        </p:blipFill>
        <p:spPr>
          <a:xfrm>
            <a:off x="0" y="0"/>
            <a:ext cx="6789420" cy="5092065"/>
          </a:xfrm>
          <a:prstGeom prst="rect">
            <a:avLst/>
          </a:prstGeom>
          <a:noFill/>
          <a:ln>
            <a:noFill/>
          </a:ln>
        </p:spPr>
      </p:pic>
      <p:sp>
        <p:nvSpPr>
          <p:cNvPr id="37" name="Shape 37"/>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sz="1300">
                <a:solidFill>
                  <a:schemeClr val="dk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628650" y="1369219"/>
            <a:ext cx="7886700" cy="32634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6" name="Shape 86"/>
          <p:cNvSpPr txBox="1"/>
          <p:nvPr>
            <p:ph idx="1" type="body"/>
          </p:nvPr>
        </p:nvSpPr>
        <p:spPr>
          <a:xfrm>
            <a:off x="628650" y="1369219"/>
            <a:ext cx="7886700" cy="32634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3"/>
            <a:ext cx="20574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0" Type="http://schemas.openxmlformats.org/officeDocument/2006/relationships/image" Target="../media/image35.png"/><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image" Target="../media/image32.png"/><Relationship Id="rId5" Type="http://schemas.openxmlformats.org/officeDocument/2006/relationships/image" Target="../media/image26.png"/><Relationship Id="rId6" Type="http://schemas.openxmlformats.org/officeDocument/2006/relationships/image" Target="../media/image31.png"/><Relationship Id="rId7" Type="http://schemas.openxmlformats.org/officeDocument/2006/relationships/image" Target="../media/image29.png"/><Relationship Id="rId8"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nvSpPr>
        <p:spPr>
          <a:xfrm>
            <a:off x="2251800" y="358238"/>
            <a:ext cx="4640400" cy="440400"/>
          </a:xfrm>
          <a:prstGeom prst="rect">
            <a:avLst/>
          </a:prstGeom>
          <a:noFill/>
          <a:ln>
            <a:noFill/>
          </a:ln>
        </p:spPr>
        <p:txBody>
          <a:bodyPr anchorCtr="0" anchor="t" bIns="91425" lIns="91425" rIns="91425" wrap="square" tIns="91425">
            <a:noAutofit/>
          </a:bodyPr>
          <a:lstStyle/>
          <a:p>
            <a:pPr lvl="0" algn="ctr">
              <a:spcBef>
                <a:spcPts val="0"/>
              </a:spcBef>
              <a:buNone/>
            </a:pPr>
            <a:r>
              <a:rPr b="1" lang="en-US" sz="3000">
                <a:solidFill>
                  <a:srgbClr val="454492"/>
                </a:solidFill>
              </a:rPr>
              <a:t>Python For Beginners</a:t>
            </a:r>
            <a:r>
              <a:rPr b="1" lang="en-US" sz="2400">
                <a:solidFill>
                  <a:srgbClr val="454492"/>
                </a:solidFill>
              </a:rPr>
              <a:t> </a:t>
            </a:r>
          </a:p>
        </p:txBody>
      </p:sp>
      <p:sp>
        <p:nvSpPr>
          <p:cNvPr id="168" name="Shape 168"/>
          <p:cNvSpPr txBox="1"/>
          <p:nvPr/>
        </p:nvSpPr>
        <p:spPr>
          <a:xfrm>
            <a:off x="3056100" y="4133950"/>
            <a:ext cx="3031800" cy="615900"/>
          </a:xfrm>
          <a:prstGeom prst="rect">
            <a:avLst/>
          </a:prstGeom>
          <a:noFill/>
          <a:ln>
            <a:noFill/>
          </a:ln>
        </p:spPr>
        <p:txBody>
          <a:bodyPr anchorCtr="0" anchor="t" bIns="91425" lIns="91425" rIns="91425" wrap="square" tIns="91425">
            <a:noAutofit/>
          </a:bodyPr>
          <a:lstStyle/>
          <a:p>
            <a:pPr lvl="0" algn="ctr">
              <a:spcBef>
                <a:spcPts val="0"/>
              </a:spcBef>
              <a:buNone/>
            </a:pPr>
            <a:r>
              <a:rPr lang="en-US" sz="2000">
                <a:solidFill>
                  <a:srgbClr val="F38558"/>
                </a:solidFill>
              </a:rPr>
              <a:t>Srdjan Todorović</a:t>
            </a:r>
          </a:p>
          <a:p>
            <a:pPr lvl="0" algn="ctr">
              <a:spcBef>
                <a:spcPts val="0"/>
              </a:spcBef>
              <a:buNone/>
            </a:pPr>
            <a:r>
              <a:rPr lang="en-US" sz="2000">
                <a:solidFill>
                  <a:srgbClr val="F38558"/>
                </a:solidFill>
              </a:rPr>
              <a:t>Ivan Dimitrov</a:t>
            </a:r>
          </a:p>
        </p:txBody>
      </p:sp>
      <p:pic>
        <p:nvPicPr>
          <p:cNvPr descr="3922a776fd305bdc1ff26fb3a6e05c48.jpg" id="169" name="Shape 169"/>
          <p:cNvPicPr preferRelativeResize="0"/>
          <p:nvPr/>
        </p:nvPicPr>
        <p:blipFill>
          <a:blip r:embed="rId3">
            <a:alphaModFix/>
          </a:blip>
          <a:stretch>
            <a:fillRect/>
          </a:stretch>
        </p:blipFill>
        <p:spPr>
          <a:xfrm>
            <a:off x="3418438" y="1034448"/>
            <a:ext cx="2307125" cy="307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nvSpPr>
        <p:spPr>
          <a:xfrm>
            <a:off x="1307400" y="382575"/>
            <a:ext cx="6529200" cy="571200"/>
          </a:xfrm>
          <a:prstGeom prst="rect">
            <a:avLst/>
          </a:prstGeom>
          <a:noFill/>
          <a:ln>
            <a:noFill/>
          </a:ln>
        </p:spPr>
        <p:txBody>
          <a:bodyPr anchorCtr="0" anchor="t" bIns="91425" lIns="91425" rIns="91425" wrap="square" tIns="91425">
            <a:noAutofit/>
          </a:bodyPr>
          <a:lstStyle/>
          <a:p>
            <a:pPr lvl="0" rtl="0" algn="ctr">
              <a:spcBef>
                <a:spcPts val="0"/>
              </a:spcBef>
              <a:buNone/>
            </a:pPr>
            <a:r>
              <a:rPr b="1" lang="en-US" sz="2400">
                <a:solidFill>
                  <a:srgbClr val="F38558"/>
                </a:solidFill>
              </a:rPr>
              <a:t>The Zen of Python</a:t>
            </a:r>
          </a:p>
        </p:txBody>
      </p:sp>
      <p:sp>
        <p:nvSpPr>
          <p:cNvPr id="249" name="Shape 249"/>
          <p:cNvSpPr txBox="1"/>
          <p:nvPr/>
        </p:nvSpPr>
        <p:spPr>
          <a:xfrm>
            <a:off x="1307400" y="1132313"/>
            <a:ext cx="6529200" cy="3230400"/>
          </a:xfrm>
          <a:prstGeom prst="rect">
            <a:avLst/>
          </a:prstGeom>
          <a:noFill/>
          <a:ln>
            <a:noFill/>
          </a:ln>
        </p:spPr>
        <p:txBody>
          <a:bodyPr anchorCtr="0" anchor="t" bIns="91425" lIns="91425" rIns="91425" wrap="square" tIns="91425">
            <a:noAutofit/>
          </a:bodyPr>
          <a:lstStyle/>
          <a:p>
            <a:pPr lvl="0" marR="76200" rtl="0">
              <a:lnSpc>
                <a:spcPct val="150000"/>
              </a:lnSpc>
              <a:spcBef>
                <a:spcPts val="0"/>
              </a:spcBef>
              <a:spcAft>
                <a:spcPts val="1400"/>
              </a:spcAft>
              <a:buNone/>
            </a:pPr>
            <a:r>
              <a:rPr lang="en-US" sz="1800">
                <a:solidFill>
                  <a:srgbClr val="454492"/>
                </a:solidFill>
              </a:rPr>
              <a:t>Beautiful is better than ugly.</a:t>
            </a:r>
            <a:br>
              <a:rPr lang="en-US" sz="1800">
                <a:solidFill>
                  <a:srgbClr val="454492"/>
                </a:solidFill>
              </a:rPr>
            </a:br>
            <a:r>
              <a:rPr lang="en-US" sz="1800">
                <a:solidFill>
                  <a:srgbClr val="454492"/>
                </a:solidFill>
              </a:rPr>
              <a:t>Explicit is better than implicit.</a:t>
            </a:r>
            <a:br>
              <a:rPr lang="en-US" sz="1800">
                <a:solidFill>
                  <a:srgbClr val="454492"/>
                </a:solidFill>
              </a:rPr>
            </a:br>
            <a:r>
              <a:rPr lang="en-US" sz="1800">
                <a:solidFill>
                  <a:srgbClr val="454492"/>
                </a:solidFill>
              </a:rPr>
              <a:t>Simple is better than complex.</a:t>
            </a:r>
            <a:br>
              <a:rPr lang="en-US" sz="1800">
                <a:solidFill>
                  <a:srgbClr val="454492"/>
                </a:solidFill>
              </a:rPr>
            </a:br>
            <a:r>
              <a:rPr lang="en-US" sz="1800">
                <a:solidFill>
                  <a:srgbClr val="454492"/>
                </a:solidFill>
              </a:rPr>
              <a:t>Complex is better than complicated.</a:t>
            </a:r>
            <a:br>
              <a:rPr lang="en-US" sz="1800">
                <a:solidFill>
                  <a:srgbClr val="454492"/>
                </a:solidFill>
              </a:rPr>
            </a:br>
            <a:r>
              <a:rPr lang="en-US" sz="1800">
                <a:solidFill>
                  <a:srgbClr val="454492"/>
                </a:solidFill>
              </a:rPr>
              <a:t>Flat is better than nested.</a:t>
            </a:r>
            <a:br>
              <a:rPr lang="en-US" sz="1800">
                <a:solidFill>
                  <a:srgbClr val="454492"/>
                </a:solidFill>
              </a:rPr>
            </a:br>
            <a:r>
              <a:rPr lang="en-US" sz="1800">
                <a:solidFill>
                  <a:srgbClr val="454492"/>
                </a:solidFill>
              </a:rPr>
              <a:t>Sparse is better than dense.</a:t>
            </a:r>
            <a:br>
              <a:rPr lang="en-US" sz="1800">
                <a:solidFill>
                  <a:srgbClr val="454492"/>
                </a:solidFill>
              </a:rPr>
            </a:br>
            <a:r>
              <a:rPr lang="en-US" sz="1800">
                <a:solidFill>
                  <a:srgbClr val="454492"/>
                </a:solidFill>
              </a:rPr>
              <a:t>Readability counts.</a:t>
            </a:r>
          </a:p>
          <a:p>
            <a:pPr lvl="0" marR="76200" rtl="0">
              <a:lnSpc>
                <a:spcPct val="150000"/>
              </a:lnSpc>
              <a:spcBef>
                <a:spcPts val="0"/>
              </a:spcBef>
              <a:spcAft>
                <a:spcPts val="1400"/>
              </a:spcAft>
              <a:buNone/>
            </a:pPr>
            <a:r>
              <a:rPr b="1" lang="en-US" sz="1800">
                <a:solidFill>
                  <a:srgbClr val="454492"/>
                </a:solidFill>
              </a:rPr>
              <a:t>...</a:t>
            </a:r>
          </a:p>
        </p:txBody>
      </p:sp>
      <p:sp>
        <p:nvSpPr>
          <p:cNvPr id="250" name="Shape 250"/>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idx="12" type="sldNum"/>
          </p:nvPr>
        </p:nvSpPr>
        <p:spPr>
          <a:xfrm>
            <a:off x="8451123" y="4749850"/>
            <a:ext cx="654300" cy="393600"/>
          </a:xfrm>
          <a:prstGeom prst="rect">
            <a:avLst/>
          </a:prstGeom>
        </p:spPr>
        <p:txBody>
          <a:bodyPr anchorCtr="0" anchor="ctr" bIns="45700" lIns="91425" rIns="91425" wrap="square" tIns="45700">
            <a:noAutofit/>
          </a:bodyPr>
          <a:lstStyle/>
          <a:p>
            <a:pPr lvl="0" rtl="0">
              <a:spcBef>
                <a:spcPts val="0"/>
              </a:spcBef>
              <a:buNone/>
            </a:pPr>
            <a:fld id="{00000000-1234-1234-1234-123412341234}" type="slidenum">
              <a:rPr lang="en-US"/>
              <a:t>‹#›</a:t>
            </a:fld>
            <a:r>
              <a:rPr lang="en-US"/>
              <a:t>/11</a:t>
            </a:r>
          </a:p>
        </p:txBody>
      </p:sp>
      <p:sp>
        <p:nvSpPr>
          <p:cNvPr id="256" name="Shape 256"/>
          <p:cNvSpPr txBox="1"/>
          <p:nvPr/>
        </p:nvSpPr>
        <p:spPr>
          <a:xfrm>
            <a:off x="2387100" y="2185500"/>
            <a:ext cx="4369800" cy="509700"/>
          </a:xfrm>
          <a:prstGeom prst="rect">
            <a:avLst/>
          </a:prstGeom>
          <a:noFill/>
          <a:ln>
            <a:noFill/>
          </a:ln>
        </p:spPr>
        <p:txBody>
          <a:bodyPr anchorCtr="0" anchor="t" bIns="91425" lIns="91425" rIns="91425" wrap="square" tIns="91425">
            <a:noAutofit/>
          </a:bodyPr>
          <a:lstStyle/>
          <a:p>
            <a:pPr lvl="0" algn="ctr">
              <a:spcBef>
                <a:spcPts val="0"/>
              </a:spcBef>
              <a:buNone/>
            </a:pPr>
            <a:r>
              <a:rPr b="1" lang="en-US" sz="2400">
                <a:solidFill>
                  <a:srgbClr val="FFFFFF"/>
                </a:solidFill>
              </a:rPr>
              <a:t>HANDS ON TIME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descr="python_meetup_1 (1).png" id="174" name="Shape 174"/>
          <p:cNvPicPr preferRelativeResize="0"/>
          <p:nvPr/>
        </p:nvPicPr>
        <p:blipFill>
          <a:blip r:embed="rId3">
            <a:alphaModFix/>
          </a:blip>
          <a:stretch>
            <a:fillRect/>
          </a:stretch>
        </p:blipFill>
        <p:spPr>
          <a:xfrm>
            <a:off x="2417100" y="1044431"/>
            <a:ext cx="4723780" cy="2862974"/>
          </a:xfrm>
          <a:prstGeom prst="rect">
            <a:avLst/>
          </a:prstGeom>
          <a:noFill/>
          <a:ln>
            <a:noFill/>
          </a:ln>
        </p:spPr>
      </p:pic>
      <p:sp>
        <p:nvSpPr>
          <p:cNvPr id="175" name="Shape 175"/>
          <p:cNvSpPr txBox="1"/>
          <p:nvPr/>
        </p:nvSpPr>
        <p:spPr>
          <a:xfrm>
            <a:off x="1906500" y="402600"/>
            <a:ext cx="5331000" cy="466500"/>
          </a:xfrm>
          <a:prstGeom prst="rect">
            <a:avLst/>
          </a:prstGeom>
          <a:noFill/>
          <a:ln>
            <a:noFill/>
          </a:ln>
        </p:spPr>
        <p:txBody>
          <a:bodyPr anchorCtr="0" anchor="t" bIns="91425" lIns="91425" rIns="91425" wrap="square" tIns="91425">
            <a:noAutofit/>
          </a:bodyPr>
          <a:lstStyle/>
          <a:p>
            <a:pPr lvl="0" rtl="0" algn="ctr">
              <a:spcBef>
                <a:spcPts val="0"/>
              </a:spcBef>
              <a:buNone/>
            </a:pPr>
            <a:r>
              <a:rPr b="1" i="1" lang="en-US" sz="2400">
                <a:solidFill>
                  <a:srgbClr val="454492"/>
                </a:solidFill>
              </a:rPr>
              <a:t>Python popularity - Stack Overflow</a:t>
            </a:r>
          </a:p>
        </p:txBody>
      </p:sp>
      <p:sp>
        <p:nvSpPr>
          <p:cNvPr id="176" name="Shape 176"/>
          <p:cNvSpPr txBox="1"/>
          <p:nvPr/>
        </p:nvSpPr>
        <p:spPr>
          <a:xfrm>
            <a:off x="2287350" y="3963025"/>
            <a:ext cx="4569300" cy="312300"/>
          </a:xfrm>
          <a:prstGeom prst="rect">
            <a:avLst/>
          </a:prstGeom>
          <a:noFill/>
          <a:ln>
            <a:noFill/>
          </a:ln>
        </p:spPr>
        <p:txBody>
          <a:bodyPr anchorCtr="0" anchor="t" bIns="91425" lIns="91425" rIns="91425" wrap="square" tIns="91425">
            <a:noAutofit/>
          </a:bodyPr>
          <a:lstStyle/>
          <a:p>
            <a:pPr lvl="0">
              <a:spcBef>
                <a:spcPts val="0"/>
              </a:spcBef>
              <a:buNone/>
            </a:pPr>
            <a:r>
              <a:rPr b="1" i="1" lang="en-US">
                <a:solidFill>
                  <a:srgbClr val="454492"/>
                </a:solidFill>
              </a:rPr>
              <a:t>Stackoverflow Trends statistics taken on Oct 2017</a:t>
            </a:r>
          </a:p>
        </p:txBody>
      </p:sp>
      <p:sp>
        <p:nvSpPr>
          <p:cNvPr id="177" name="Shape 177"/>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nvSpPr>
        <p:spPr>
          <a:xfrm>
            <a:off x="1906500" y="97800"/>
            <a:ext cx="5331000" cy="466500"/>
          </a:xfrm>
          <a:prstGeom prst="rect">
            <a:avLst/>
          </a:prstGeom>
          <a:noFill/>
          <a:ln>
            <a:noFill/>
          </a:ln>
        </p:spPr>
        <p:txBody>
          <a:bodyPr anchorCtr="0" anchor="t" bIns="91425" lIns="91425" rIns="91425" wrap="square" tIns="91425">
            <a:noAutofit/>
          </a:bodyPr>
          <a:lstStyle/>
          <a:p>
            <a:pPr lvl="0" rtl="0" algn="ctr">
              <a:spcBef>
                <a:spcPts val="0"/>
              </a:spcBef>
              <a:buNone/>
            </a:pPr>
            <a:r>
              <a:rPr b="1" i="1" lang="en-US" sz="2400">
                <a:solidFill>
                  <a:srgbClr val="FFFFFF"/>
                </a:solidFill>
              </a:rPr>
              <a:t>Python popularity - in Serbia</a:t>
            </a:r>
          </a:p>
        </p:txBody>
      </p:sp>
      <p:pic>
        <p:nvPicPr>
          <p:cNvPr id="183" name="Shape 183"/>
          <p:cNvPicPr preferRelativeResize="0"/>
          <p:nvPr/>
        </p:nvPicPr>
        <p:blipFill>
          <a:blip r:embed="rId3">
            <a:alphaModFix/>
          </a:blip>
          <a:stretch>
            <a:fillRect/>
          </a:stretch>
        </p:blipFill>
        <p:spPr>
          <a:xfrm>
            <a:off x="2316850" y="817950"/>
            <a:ext cx="4657725" cy="3050381"/>
          </a:xfrm>
          <a:prstGeom prst="rect">
            <a:avLst/>
          </a:prstGeom>
          <a:noFill/>
          <a:ln>
            <a:noFill/>
          </a:ln>
        </p:spPr>
      </p:pic>
      <p:sp>
        <p:nvSpPr>
          <p:cNvPr id="184" name="Shape 184"/>
          <p:cNvSpPr/>
          <p:nvPr/>
        </p:nvSpPr>
        <p:spPr>
          <a:xfrm>
            <a:off x="1591875" y="580294"/>
            <a:ext cx="6432300" cy="466500"/>
          </a:xfrm>
          <a:prstGeom prst="rect">
            <a:avLst/>
          </a:prstGeom>
          <a:solidFill>
            <a:srgbClr val="454492"/>
          </a:solidFill>
          <a:ln cap="flat" cmpd="sng" w="9525">
            <a:solidFill>
              <a:srgbClr val="45449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5" name="Shape 185"/>
          <p:cNvSpPr txBox="1"/>
          <p:nvPr/>
        </p:nvSpPr>
        <p:spPr>
          <a:xfrm>
            <a:off x="2859525" y="4045775"/>
            <a:ext cx="3897000" cy="249000"/>
          </a:xfrm>
          <a:prstGeom prst="rect">
            <a:avLst/>
          </a:prstGeom>
          <a:noFill/>
          <a:ln>
            <a:noFill/>
          </a:ln>
        </p:spPr>
        <p:txBody>
          <a:bodyPr anchorCtr="0" anchor="t" bIns="91425" lIns="91425" rIns="91425" wrap="square" tIns="91425">
            <a:noAutofit/>
          </a:bodyPr>
          <a:lstStyle/>
          <a:p>
            <a:pPr lvl="0" rtl="0">
              <a:spcBef>
                <a:spcPts val="0"/>
              </a:spcBef>
              <a:buNone/>
            </a:pPr>
            <a:r>
              <a:rPr b="1" i="1" lang="en-US">
                <a:solidFill>
                  <a:srgbClr val="FFFFFF"/>
                </a:solidFill>
              </a:rPr>
              <a:t>Yearly developer survey in Serbia for 2017.</a:t>
            </a:r>
          </a:p>
        </p:txBody>
      </p:sp>
      <p:sp>
        <p:nvSpPr>
          <p:cNvPr id="186" name="Shape 186"/>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r>
              <a:rPr lang="en-US"/>
              <a:t>/11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1471550" y="402600"/>
            <a:ext cx="6210000" cy="645600"/>
          </a:xfrm>
          <a:prstGeom prst="rect">
            <a:avLst/>
          </a:prstGeom>
          <a:noFill/>
          <a:ln>
            <a:noFill/>
          </a:ln>
        </p:spPr>
        <p:txBody>
          <a:bodyPr anchorCtr="0" anchor="t" bIns="91425" lIns="91425" rIns="91425" wrap="square" tIns="91425">
            <a:noAutofit/>
          </a:bodyPr>
          <a:lstStyle/>
          <a:p>
            <a:pPr lvl="0" rtl="0" algn="ctr">
              <a:spcBef>
                <a:spcPts val="0"/>
              </a:spcBef>
              <a:buNone/>
            </a:pPr>
            <a:r>
              <a:rPr b="1" i="1" lang="en-US" sz="2400">
                <a:solidFill>
                  <a:srgbClr val="454492"/>
                </a:solidFill>
              </a:rPr>
              <a:t>What makes Python so popular?</a:t>
            </a:r>
            <a:r>
              <a:rPr b="1" i="1" lang="en-US" sz="2400">
                <a:solidFill>
                  <a:srgbClr val="454492"/>
                </a:solidFill>
              </a:rPr>
              <a:t> </a:t>
            </a:r>
          </a:p>
        </p:txBody>
      </p:sp>
      <p:sp>
        <p:nvSpPr>
          <p:cNvPr id="192" name="Shape 192"/>
          <p:cNvSpPr txBox="1"/>
          <p:nvPr/>
        </p:nvSpPr>
        <p:spPr>
          <a:xfrm>
            <a:off x="661700" y="1048125"/>
            <a:ext cx="7487400" cy="33546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454492"/>
              </a:buClr>
              <a:buChar char="●"/>
            </a:pPr>
            <a:r>
              <a:rPr lang="en-US">
                <a:solidFill>
                  <a:srgbClr val="454492"/>
                </a:solidFill>
              </a:rPr>
              <a:t>Elegant, clean syntax</a:t>
            </a:r>
          </a:p>
          <a:p>
            <a:pPr indent="-228600" lvl="1" marL="914400" rtl="0">
              <a:spcBef>
                <a:spcPts val="0"/>
              </a:spcBef>
              <a:buClr>
                <a:srgbClr val="454492"/>
              </a:buClr>
              <a:buChar char="○"/>
            </a:pPr>
            <a:r>
              <a:rPr lang="en-US">
                <a:solidFill>
                  <a:srgbClr val="454492"/>
                </a:solidFill>
              </a:rPr>
              <a:t>Designed to be highly readable</a:t>
            </a:r>
          </a:p>
          <a:p>
            <a:pPr indent="-228600" lvl="0" marL="457200" rtl="0">
              <a:spcBef>
                <a:spcPts val="0"/>
              </a:spcBef>
              <a:buClr>
                <a:srgbClr val="454492"/>
              </a:buClr>
              <a:buChar char="●"/>
            </a:pPr>
            <a:r>
              <a:rPr lang="en-US">
                <a:solidFill>
                  <a:srgbClr val="454492"/>
                </a:solidFill>
              </a:rPr>
              <a:t>Easy to learn </a:t>
            </a:r>
          </a:p>
          <a:p>
            <a:pPr indent="-228600" lvl="1" marL="914400" rtl="0">
              <a:spcBef>
                <a:spcPts val="0"/>
              </a:spcBef>
              <a:buClr>
                <a:srgbClr val="454492"/>
              </a:buClr>
              <a:buChar char="○"/>
            </a:pPr>
            <a:r>
              <a:rPr lang="en-US">
                <a:solidFill>
                  <a:srgbClr val="454492"/>
                </a:solidFill>
              </a:rPr>
              <a:t>Gradual learning curve</a:t>
            </a:r>
          </a:p>
          <a:p>
            <a:pPr indent="-228600" lvl="1" marL="914400" rtl="0">
              <a:spcBef>
                <a:spcPts val="0"/>
              </a:spcBef>
              <a:buClr>
                <a:srgbClr val="454492"/>
              </a:buClr>
              <a:buChar char="○"/>
            </a:pPr>
            <a:r>
              <a:rPr lang="en-US">
                <a:solidFill>
                  <a:srgbClr val="454492"/>
                </a:solidFill>
              </a:rPr>
              <a:t>Number one choice for non-programmers</a:t>
            </a:r>
          </a:p>
          <a:p>
            <a:pPr indent="-228600" lvl="0" marL="457200" rtl="0">
              <a:spcBef>
                <a:spcPts val="0"/>
              </a:spcBef>
              <a:buClr>
                <a:srgbClr val="454492"/>
              </a:buClr>
              <a:buChar char="●"/>
            </a:pPr>
            <a:r>
              <a:rPr lang="en-US">
                <a:solidFill>
                  <a:srgbClr val="454492"/>
                </a:solidFill>
              </a:rPr>
              <a:t>Rapid development </a:t>
            </a:r>
          </a:p>
          <a:p>
            <a:pPr indent="-228600" lvl="1" marL="914400" rtl="0">
              <a:spcBef>
                <a:spcPts val="0"/>
              </a:spcBef>
              <a:buClr>
                <a:srgbClr val="454492"/>
              </a:buClr>
              <a:buChar char="○"/>
            </a:pPr>
            <a:r>
              <a:rPr lang="en-US">
                <a:solidFill>
                  <a:srgbClr val="454492"/>
                </a:solidFill>
              </a:rPr>
              <a:t>Good set of standard libraries (batteries included)</a:t>
            </a:r>
          </a:p>
          <a:p>
            <a:pPr indent="-228600" lvl="1" marL="914400" rtl="0">
              <a:spcBef>
                <a:spcPts val="0"/>
              </a:spcBef>
              <a:buClr>
                <a:srgbClr val="454492"/>
              </a:buClr>
              <a:buChar char="○"/>
            </a:pPr>
            <a:r>
              <a:rPr lang="en-US">
                <a:solidFill>
                  <a:srgbClr val="454492"/>
                </a:solidFill>
              </a:rPr>
              <a:t>An abundance of additional libraries</a:t>
            </a:r>
          </a:p>
          <a:p>
            <a:pPr indent="-228600" lvl="0" marL="457200" rtl="0">
              <a:spcBef>
                <a:spcPts val="0"/>
              </a:spcBef>
              <a:buClr>
                <a:srgbClr val="454492"/>
              </a:buClr>
              <a:buChar char="●"/>
            </a:pPr>
            <a:r>
              <a:rPr lang="en-US">
                <a:solidFill>
                  <a:srgbClr val="454492"/>
                </a:solidFill>
              </a:rPr>
              <a:t>Lots of libraries </a:t>
            </a:r>
          </a:p>
          <a:p>
            <a:pPr indent="-228600" lvl="1" marL="914400" rtl="0">
              <a:spcBef>
                <a:spcPts val="0"/>
              </a:spcBef>
              <a:buClr>
                <a:srgbClr val="454492"/>
              </a:buClr>
              <a:buChar char="○"/>
            </a:pPr>
            <a:r>
              <a:rPr lang="en-US">
                <a:solidFill>
                  <a:srgbClr val="454492"/>
                </a:solidFill>
              </a:rPr>
              <a:t>~120K</a:t>
            </a:r>
          </a:p>
          <a:p>
            <a:pPr indent="-228600" lvl="0" marL="457200" rtl="0">
              <a:spcBef>
                <a:spcPts val="0"/>
              </a:spcBef>
              <a:buClr>
                <a:srgbClr val="454492"/>
              </a:buClr>
              <a:buChar char="●"/>
            </a:pPr>
            <a:r>
              <a:rPr lang="en-US">
                <a:solidFill>
                  <a:srgbClr val="454492"/>
                </a:solidFill>
              </a:rPr>
              <a:t>Highly extendable</a:t>
            </a:r>
          </a:p>
          <a:p>
            <a:pPr indent="-228600" lvl="1" marL="914400" rtl="0">
              <a:spcBef>
                <a:spcPts val="0"/>
              </a:spcBef>
              <a:buClr>
                <a:srgbClr val="454492"/>
              </a:buClr>
              <a:buChar char="○"/>
            </a:pPr>
            <a:r>
              <a:rPr lang="en-US">
                <a:solidFill>
                  <a:srgbClr val="454492"/>
                </a:solidFill>
              </a:rPr>
              <a:t>Embed libraries written in another language</a:t>
            </a:r>
          </a:p>
          <a:p>
            <a:pPr indent="-228600" lvl="0" marL="457200" rtl="0">
              <a:spcBef>
                <a:spcPts val="0"/>
              </a:spcBef>
              <a:buClr>
                <a:srgbClr val="454492"/>
              </a:buClr>
              <a:buChar char="●"/>
            </a:pPr>
            <a:r>
              <a:rPr lang="en-US">
                <a:solidFill>
                  <a:srgbClr val="454492"/>
                </a:solidFill>
              </a:rPr>
              <a:t>Run the code everywhere </a:t>
            </a:r>
          </a:p>
          <a:p>
            <a:pPr indent="-228600" lvl="1" marL="914400" rtl="0">
              <a:spcBef>
                <a:spcPts val="0"/>
              </a:spcBef>
              <a:buClr>
                <a:srgbClr val="454492"/>
              </a:buClr>
              <a:buChar char="○"/>
            </a:pPr>
            <a:r>
              <a:rPr lang="en-US">
                <a:solidFill>
                  <a:srgbClr val="454492"/>
                </a:solidFill>
              </a:rPr>
              <a:t>Cross platform</a:t>
            </a:r>
          </a:p>
          <a:p>
            <a:pPr indent="-228600" lvl="0" marL="457200" rtl="0">
              <a:spcBef>
                <a:spcPts val="0"/>
              </a:spcBef>
              <a:buClr>
                <a:srgbClr val="454492"/>
              </a:buClr>
              <a:buChar char="●"/>
            </a:pPr>
            <a:r>
              <a:rPr lang="en-US">
                <a:solidFill>
                  <a:srgbClr val="454492"/>
                </a:solidFill>
              </a:rPr>
              <a:t>Open-source</a:t>
            </a:r>
          </a:p>
        </p:txBody>
      </p:sp>
      <p:sp>
        <p:nvSpPr>
          <p:cNvPr id="193" name="Shape 193"/>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nvSpPr>
        <p:spPr>
          <a:xfrm>
            <a:off x="1471550" y="402600"/>
            <a:ext cx="6210000" cy="645600"/>
          </a:xfrm>
          <a:prstGeom prst="rect">
            <a:avLst/>
          </a:prstGeom>
          <a:noFill/>
          <a:ln>
            <a:noFill/>
          </a:ln>
        </p:spPr>
        <p:txBody>
          <a:bodyPr anchorCtr="0" anchor="t" bIns="91425" lIns="91425" rIns="91425" wrap="square" tIns="91425">
            <a:noAutofit/>
          </a:bodyPr>
          <a:lstStyle/>
          <a:p>
            <a:pPr lvl="0" rtl="0" algn="ctr">
              <a:spcBef>
                <a:spcPts val="0"/>
              </a:spcBef>
              <a:buNone/>
            </a:pPr>
            <a:r>
              <a:rPr b="1" i="1" lang="en-US" sz="2400">
                <a:solidFill>
                  <a:srgbClr val="454492"/>
                </a:solidFill>
              </a:rPr>
              <a:t>Python at it’s best</a:t>
            </a:r>
            <a:r>
              <a:rPr b="1" i="1" lang="en-US" sz="2400">
                <a:solidFill>
                  <a:srgbClr val="454492"/>
                </a:solidFill>
              </a:rPr>
              <a:t> </a:t>
            </a:r>
          </a:p>
        </p:txBody>
      </p:sp>
      <p:sp>
        <p:nvSpPr>
          <p:cNvPr id="199" name="Shape 199"/>
          <p:cNvSpPr txBox="1"/>
          <p:nvPr/>
        </p:nvSpPr>
        <p:spPr>
          <a:xfrm>
            <a:off x="661700" y="1686713"/>
            <a:ext cx="7487400" cy="1251300"/>
          </a:xfrm>
          <a:prstGeom prst="rect">
            <a:avLst/>
          </a:prstGeom>
          <a:noFill/>
          <a:ln>
            <a:noFill/>
          </a:ln>
        </p:spPr>
        <p:txBody>
          <a:bodyPr anchorCtr="0" anchor="t" bIns="91425" lIns="91425" rIns="91425" wrap="square" tIns="91425">
            <a:noAutofit/>
          </a:bodyPr>
          <a:lstStyle/>
          <a:p>
            <a:pPr lvl="0">
              <a:spcBef>
                <a:spcPts val="0"/>
              </a:spcBef>
              <a:buNone/>
            </a:pPr>
            <a:r>
              <a:rPr lang="en-US" sz="1800">
                <a:solidFill>
                  <a:srgbClr val="454492"/>
                </a:solidFill>
              </a:rPr>
              <a:t>Main areas in which python changed the game:</a:t>
            </a:r>
          </a:p>
          <a:p>
            <a:pPr indent="-342900" lvl="0" marL="457200" rtl="0">
              <a:spcBef>
                <a:spcPts val="0"/>
              </a:spcBef>
              <a:buClr>
                <a:srgbClr val="454492"/>
              </a:buClr>
              <a:buSzPct val="100000"/>
              <a:buChar char="●"/>
            </a:pPr>
            <a:r>
              <a:rPr lang="en-US" sz="1800">
                <a:solidFill>
                  <a:srgbClr val="454492"/>
                </a:solidFill>
              </a:rPr>
              <a:t>Science Research (previously mostly used Matlab)</a:t>
            </a:r>
          </a:p>
          <a:p>
            <a:pPr indent="-342900" lvl="0" marL="457200" rtl="0">
              <a:spcBef>
                <a:spcPts val="0"/>
              </a:spcBef>
              <a:buClr>
                <a:srgbClr val="454492"/>
              </a:buClr>
              <a:buSzPct val="100000"/>
              <a:buChar char="●"/>
            </a:pPr>
            <a:r>
              <a:rPr lang="en-US" sz="1800">
                <a:solidFill>
                  <a:srgbClr val="454492"/>
                </a:solidFill>
              </a:rPr>
              <a:t>Data Science </a:t>
            </a:r>
          </a:p>
          <a:p>
            <a:pPr indent="-342900" lvl="0" marL="457200" rtl="0">
              <a:spcBef>
                <a:spcPts val="0"/>
              </a:spcBef>
              <a:buClr>
                <a:srgbClr val="454492"/>
              </a:buClr>
              <a:buSzPct val="100000"/>
              <a:buChar char="●"/>
            </a:pPr>
            <a:r>
              <a:rPr lang="en-US" sz="1800">
                <a:solidFill>
                  <a:srgbClr val="454492"/>
                </a:solidFill>
              </a:rPr>
              <a:t>Web Scraping</a:t>
            </a:r>
          </a:p>
          <a:p>
            <a:pPr indent="-330200" lvl="0" marL="457200">
              <a:spcBef>
                <a:spcPts val="0"/>
              </a:spcBef>
              <a:buClr>
                <a:srgbClr val="454492"/>
              </a:buClr>
              <a:buSzPct val="88888"/>
              <a:buChar char="●"/>
            </a:pPr>
            <a:r>
              <a:rPr lang="en-US" sz="1800">
                <a:solidFill>
                  <a:srgbClr val="454492"/>
                </a:solidFill>
              </a:rPr>
              <a:t>Startups</a:t>
            </a:r>
            <a:r>
              <a:rPr lang="en-US" sz="1600">
                <a:solidFill>
                  <a:srgbClr val="454492"/>
                </a:solidFill>
              </a:rPr>
              <a:t> </a:t>
            </a:r>
          </a:p>
        </p:txBody>
      </p:sp>
      <p:sp>
        <p:nvSpPr>
          <p:cNvPr id="200" name="Shape 200"/>
          <p:cNvSpPr txBox="1"/>
          <p:nvPr/>
        </p:nvSpPr>
        <p:spPr>
          <a:xfrm>
            <a:off x="6671300" y="1938225"/>
            <a:ext cx="1258800" cy="249900"/>
          </a:xfrm>
          <a:prstGeom prst="rect">
            <a:avLst/>
          </a:prstGeom>
          <a:noFill/>
          <a:ln>
            <a:noFill/>
          </a:ln>
        </p:spPr>
        <p:txBody>
          <a:bodyPr anchorCtr="0" anchor="t" bIns="91425" lIns="91425" rIns="91425" wrap="square" tIns="91425">
            <a:noAutofit/>
          </a:bodyPr>
          <a:lstStyle/>
          <a:p>
            <a:pPr lvl="0">
              <a:spcBef>
                <a:spcPts val="0"/>
              </a:spcBef>
              <a:buNone/>
            </a:pPr>
            <a:r>
              <a:rPr b="1" lang="en-US" sz="1600">
                <a:solidFill>
                  <a:srgbClr val="81C470"/>
                </a:solidFill>
              </a:rPr>
              <a:t>Simplicity</a:t>
            </a:r>
            <a:r>
              <a:rPr lang="en-US">
                <a:solidFill>
                  <a:schemeClr val="accent6"/>
                </a:solidFill>
              </a:rPr>
              <a:t> </a:t>
            </a:r>
          </a:p>
        </p:txBody>
      </p:sp>
      <p:sp>
        <p:nvSpPr>
          <p:cNvPr id="201" name="Shape 201"/>
          <p:cNvSpPr txBox="1"/>
          <p:nvPr/>
        </p:nvSpPr>
        <p:spPr>
          <a:xfrm>
            <a:off x="3979375" y="2283450"/>
            <a:ext cx="4206600" cy="249900"/>
          </a:xfrm>
          <a:prstGeom prst="rect">
            <a:avLst/>
          </a:prstGeom>
          <a:noFill/>
          <a:ln>
            <a:noFill/>
          </a:ln>
        </p:spPr>
        <p:txBody>
          <a:bodyPr anchorCtr="0" anchor="t" bIns="91425" lIns="91425" rIns="91425" wrap="square" tIns="91425">
            <a:noAutofit/>
          </a:bodyPr>
          <a:lstStyle/>
          <a:p>
            <a:pPr lvl="0" rtl="0">
              <a:spcBef>
                <a:spcPts val="0"/>
              </a:spcBef>
              <a:buNone/>
            </a:pPr>
            <a:r>
              <a:rPr b="1" lang="en-US" sz="1600">
                <a:solidFill>
                  <a:srgbClr val="81C470"/>
                </a:solidFill>
              </a:rPr>
              <a:t>Lots of libraries and good community</a:t>
            </a:r>
          </a:p>
        </p:txBody>
      </p:sp>
      <p:sp>
        <p:nvSpPr>
          <p:cNvPr id="202" name="Shape 202"/>
          <p:cNvSpPr txBox="1"/>
          <p:nvPr/>
        </p:nvSpPr>
        <p:spPr>
          <a:xfrm>
            <a:off x="5706050" y="2938013"/>
            <a:ext cx="4206600" cy="249900"/>
          </a:xfrm>
          <a:prstGeom prst="rect">
            <a:avLst/>
          </a:prstGeom>
          <a:noFill/>
          <a:ln>
            <a:noFill/>
          </a:ln>
        </p:spPr>
        <p:txBody>
          <a:bodyPr anchorCtr="0" anchor="t" bIns="91425" lIns="91425" rIns="91425" wrap="square" tIns="91425">
            <a:noAutofit/>
          </a:bodyPr>
          <a:lstStyle/>
          <a:p>
            <a:pPr lvl="0" rtl="0">
              <a:spcBef>
                <a:spcPts val="0"/>
              </a:spcBef>
              <a:buNone/>
            </a:pPr>
            <a:r>
              <a:rPr b="1" lang="en-US" sz="1600">
                <a:solidFill>
                  <a:srgbClr val="81C470"/>
                </a:solidFill>
              </a:rPr>
              <a:t>Rapid development</a:t>
            </a:r>
          </a:p>
        </p:txBody>
      </p:sp>
      <p:sp>
        <p:nvSpPr>
          <p:cNvPr id="203" name="Shape 203"/>
          <p:cNvSpPr txBox="1"/>
          <p:nvPr/>
        </p:nvSpPr>
        <p:spPr>
          <a:xfrm>
            <a:off x="5648325" y="2597313"/>
            <a:ext cx="2192100" cy="249900"/>
          </a:xfrm>
          <a:prstGeom prst="rect">
            <a:avLst/>
          </a:prstGeom>
          <a:noFill/>
          <a:ln>
            <a:noFill/>
          </a:ln>
        </p:spPr>
        <p:txBody>
          <a:bodyPr anchorCtr="0" anchor="t" bIns="91425" lIns="91425" rIns="91425" wrap="square" tIns="91425">
            <a:noAutofit/>
          </a:bodyPr>
          <a:lstStyle/>
          <a:p>
            <a:pPr lvl="0" rtl="0" algn="r">
              <a:spcBef>
                <a:spcPts val="0"/>
              </a:spcBef>
              <a:buNone/>
            </a:pPr>
            <a:r>
              <a:rPr b="1" lang="en-US" sz="1600">
                <a:solidFill>
                  <a:srgbClr val="81C470"/>
                </a:solidFill>
              </a:rPr>
              <a:t>Great libraries</a:t>
            </a:r>
          </a:p>
        </p:txBody>
      </p:sp>
      <p:sp>
        <p:nvSpPr>
          <p:cNvPr id="204" name="Shape 204"/>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r>
              <a:rPr lang="en-US"/>
              <a:t>/11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nvSpPr>
        <p:spPr>
          <a:xfrm>
            <a:off x="1858200" y="107775"/>
            <a:ext cx="5427600" cy="615900"/>
          </a:xfrm>
          <a:prstGeom prst="rect">
            <a:avLst/>
          </a:prstGeom>
          <a:noFill/>
          <a:ln>
            <a:noFill/>
          </a:ln>
        </p:spPr>
        <p:txBody>
          <a:bodyPr anchorCtr="0" anchor="t" bIns="91425" lIns="91425" rIns="91425" wrap="square" tIns="91425">
            <a:noAutofit/>
          </a:bodyPr>
          <a:lstStyle/>
          <a:p>
            <a:pPr lvl="0" algn="ctr">
              <a:spcBef>
                <a:spcPts val="0"/>
              </a:spcBef>
              <a:buNone/>
            </a:pPr>
            <a:r>
              <a:rPr b="1" lang="en-US" sz="2400">
                <a:solidFill>
                  <a:srgbClr val="FFFFFF"/>
                </a:solidFill>
              </a:rPr>
              <a:t>Python main characteristics</a:t>
            </a:r>
          </a:p>
        </p:txBody>
      </p:sp>
      <p:sp>
        <p:nvSpPr>
          <p:cNvPr id="210" name="Shape 210"/>
          <p:cNvSpPr txBox="1"/>
          <p:nvPr/>
        </p:nvSpPr>
        <p:spPr>
          <a:xfrm>
            <a:off x="1727825" y="571253"/>
            <a:ext cx="7212600" cy="4178700"/>
          </a:xfrm>
          <a:prstGeom prst="rect">
            <a:avLst/>
          </a:prstGeom>
          <a:noFill/>
          <a:ln>
            <a:noFill/>
          </a:ln>
        </p:spPr>
        <p:txBody>
          <a:bodyPr anchorCtr="0" anchor="t" bIns="91425" lIns="91425" rIns="91425" wrap="square" tIns="91425">
            <a:noAutofit/>
          </a:bodyPr>
          <a:lstStyle/>
          <a:p>
            <a:pPr indent="-342900" lvl="0" marL="457200" rtl="0">
              <a:spcBef>
                <a:spcPts val="0"/>
              </a:spcBef>
              <a:buClr>
                <a:srgbClr val="FFFFFF"/>
              </a:buClr>
              <a:buSzPct val="100000"/>
              <a:buChar char="●"/>
            </a:pPr>
            <a:r>
              <a:rPr lang="en-US" sz="1800">
                <a:solidFill>
                  <a:srgbClr val="FFFFFF"/>
                </a:solidFill>
              </a:rPr>
              <a:t>Interpreted language - no compile time</a:t>
            </a:r>
          </a:p>
          <a:p>
            <a:pPr indent="-342900" lvl="0" marL="457200" rtl="0">
              <a:spcBef>
                <a:spcPts val="0"/>
              </a:spcBef>
              <a:buClr>
                <a:srgbClr val="FFFFFF"/>
              </a:buClr>
              <a:buSzPct val="100000"/>
              <a:buChar char="●"/>
            </a:pPr>
            <a:r>
              <a:rPr lang="en-US" sz="1800">
                <a:solidFill>
                  <a:srgbClr val="FFFFFF"/>
                </a:solidFill>
              </a:rPr>
              <a:t>Compiled to bytecode</a:t>
            </a:r>
          </a:p>
          <a:p>
            <a:pPr indent="-342900" lvl="0" marL="457200" rtl="0">
              <a:spcBef>
                <a:spcPts val="0"/>
              </a:spcBef>
              <a:buClr>
                <a:srgbClr val="FFFFFF"/>
              </a:buClr>
              <a:buSzPct val="100000"/>
              <a:buChar char="●"/>
            </a:pPr>
            <a:r>
              <a:rPr lang="en-US" sz="1800">
                <a:solidFill>
                  <a:srgbClr val="FFFFFF"/>
                </a:solidFill>
              </a:rPr>
              <a:t>Both dynamically and strongly typed</a:t>
            </a:r>
          </a:p>
          <a:p>
            <a:pPr indent="-342900" lvl="0" marL="457200" rtl="0">
              <a:spcBef>
                <a:spcPts val="0"/>
              </a:spcBef>
              <a:buClr>
                <a:srgbClr val="FFFFFF"/>
              </a:buClr>
              <a:buSzPct val="100000"/>
              <a:buChar char="●"/>
            </a:pPr>
            <a:r>
              <a:rPr lang="en-US" sz="1800">
                <a:solidFill>
                  <a:srgbClr val="FFFFFF"/>
                </a:solidFill>
              </a:rPr>
              <a:t>Object-Oriented</a:t>
            </a:r>
          </a:p>
          <a:p>
            <a:pPr indent="-342900" lvl="1" marL="914400" rtl="0">
              <a:spcBef>
                <a:spcPts val="0"/>
              </a:spcBef>
              <a:buClr>
                <a:srgbClr val="FFFFFF"/>
              </a:buClr>
              <a:buSzPct val="100000"/>
              <a:buChar char="○"/>
            </a:pPr>
            <a:r>
              <a:rPr lang="en-US" sz="1800">
                <a:solidFill>
                  <a:srgbClr val="FFFFFF"/>
                </a:solidFill>
              </a:rPr>
              <a:t>Even classes are objects</a:t>
            </a:r>
          </a:p>
          <a:p>
            <a:pPr indent="-342900" lvl="1" marL="914400" rtl="0">
              <a:spcBef>
                <a:spcPts val="0"/>
              </a:spcBef>
              <a:buClr>
                <a:srgbClr val="FFFFFF"/>
              </a:buClr>
              <a:buSzPct val="100000"/>
              <a:buChar char="○"/>
            </a:pPr>
            <a:r>
              <a:rPr lang="en-US" sz="1800">
                <a:solidFill>
                  <a:srgbClr val="FFFFFF"/>
                </a:solidFill>
              </a:rPr>
              <a:t>Unlike some other OO languages, (e.g. C#, Java) you don’t have to write a single class if you don’t want to</a:t>
            </a:r>
          </a:p>
          <a:p>
            <a:pPr indent="-342900" lvl="0" marL="457200" rtl="0">
              <a:spcBef>
                <a:spcPts val="0"/>
              </a:spcBef>
              <a:buClr>
                <a:schemeClr val="lt1"/>
              </a:buClr>
              <a:buSzPct val="100000"/>
              <a:buChar char="●"/>
            </a:pPr>
            <a:r>
              <a:rPr lang="en-US" sz="1800">
                <a:solidFill>
                  <a:schemeClr val="lt1"/>
                </a:solidFill>
              </a:rPr>
              <a:t>Supports multiple inheritance</a:t>
            </a:r>
          </a:p>
          <a:p>
            <a:pPr indent="-342900" lvl="0" marL="457200" rtl="0">
              <a:spcBef>
                <a:spcPts val="0"/>
              </a:spcBef>
              <a:buClr>
                <a:srgbClr val="FFFFFF"/>
              </a:buClr>
              <a:buSzPct val="100000"/>
              <a:buChar char="●"/>
            </a:pPr>
            <a:r>
              <a:rPr lang="en-US" sz="1800">
                <a:solidFill>
                  <a:srgbClr val="FFFFFF"/>
                </a:solidFill>
              </a:rPr>
              <a:t>Doesn’t support abstraction</a:t>
            </a:r>
          </a:p>
          <a:p>
            <a:pPr indent="-342900" lvl="0" marL="457200" rtl="0">
              <a:spcBef>
                <a:spcPts val="0"/>
              </a:spcBef>
              <a:buClr>
                <a:srgbClr val="FFFFFF"/>
              </a:buClr>
              <a:buSzPct val="100000"/>
              <a:buChar char="●"/>
            </a:pPr>
            <a:r>
              <a:rPr lang="en-US" sz="1800">
                <a:solidFill>
                  <a:schemeClr val="lt1"/>
                </a:solidFill>
              </a:rPr>
              <a:t>Doesn’t support</a:t>
            </a:r>
            <a:r>
              <a:rPr lang="en-US" sz="1800">
                <a:solidFill>
                  <a:srgbClr val="FFFFFF"/>
                </a:solidFill>
              </a:rPr>
              <a:t> encapsulation</a:t>
            </a:r>
          </a:p>
          <a:p>
            <a:pPr indent="-342900" lvl="0" marL="457200" rtl="0">
              <a:spcBef>
                <a:spcPts val="0"/>
              </a:spcBef>
              <a:buClr>
                <a:srgbClr val="FFFFFF"/>
              </a:buClr>
              <a:buSzPct val="100000"/>
              <a:buChar char="●"/>
            </a:pPr>
            <a:r>
              <a:rPr lang="en-US" sz="1800">
                <a:solidFill>
                  <a:srgbClr val="FFFFFF"/>
                </a:solidFill>
              </a:rPr>
              <a:t>Supports multithreading, only one thread at a time (GIL)</a:t>
            </a:r>
          </a:p>
          <a:p>
            <a:pPr indent="-342900" lvl="1" marL="914400" rtl="0">
              <a:spcBef>
                <a:spcPts val="0"/>
              </a:spcBef>
              <a:buClr>
                <a:srgbClr val="FFFFFF"/>
              </a:buClr>
              <a:buSzPct val="100000"/>
              <a:buChar char="○"/>
            </a:pPr>
            <a:r>
              <a:rPr lang="en-US" sz="1800">
                <a:solidFill>
                  <a:srgbClr val="FFFFFF"/>
                </a:solidFill>
              </a:rPr>
              <a:t>Can’t make use of multiple cores or multiple CPUs</a:t>
            </a:r>
          </a:p>
          <a:p>
            <a:pPr indent="-342900" lvl="0" marL="457200" rtl="0">
              <a:spcBef>
                <a:spcPts val="0"/>
              </a:spcBef>
              <a:buClr>
                <a:srgbClr val="FFFFFF"/>
              </a:buClr>
              <a:buSzPct val="100000"/>
              <a:buChar char="●"/>
            </a:pPr>
            <a:r>
              <a:rPr lang="en-US" sz="1800">
                <a:solidFill>
                  <a:srgbClr val="FFFFFF"/>
                </a:solidFill>
              </a:rPr>
              <a:t>Supports multiprocessing</a:t>
            </a:r>
          </a:p>
          <a:p>
            <a:pPr indent="-342900" lvl="1" marL="914400" rtl="0">
              <a:spcBef>
                <a:spcPts val="0"/>
              </a:spcBef>
              <a:buClr>
                <a:srgbClr val="FFFFFF"/>
              </a:buClr>
              <a:buSzPct val="100000"/>
              <a:buChar char="○"/>
            </a:pPr>
            <a:r>
              <a:rPr lang="en-US" sz="1800">
                <a:solidFill>
                  <a:schemeClr val="lt1"/>
                </a:solidFill>
              </a:rPr>
              <a:t>Can make use of multiple cores or multiple CPUs</a:t>
            </a:r>
          </a:p>
        </p:txBody>
      </p:sp>
      <p:sp>
        <p:nvSpPr>
          <p:cNvPr id="211" name="Shape 211"/>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r>
              <a:rPr lang="en-US"/>
              <a:t>/11</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nvSpPr>
        <p:spPr>
          <a:xfrm>
            <a:off x="1858200" y="412575"/>
            <a:ext cx="5427600" cy="615900"/>
          </a:xfrm>
          <a:prstGeom prst="rect">
            <a:avLst/>
          </a:prstGeom>
          <a:noFill/>
          <a:ln>
            <a:noFill/>
          </a:ln>
        </p:spPr>
        <p:txBody>
          <a:bodyPr anchorCtr="0" anchor="t" bIns="91425" lIns="91425" rIns="91425" wrap="square" tIns="91425">
            <a:noAutofit/>
          </a:bodyPr>
          <a:lstStyle/>
          <a:p>
            <a:pPr lvl="0" rtl="0" algn="ctr">
              <a:spcBef>
                <a:spcPts val="0"/>
              </a:spcBef>
              <a:buNone/>
            </a:pPr>
            <a:r>
              <a:rPr b="1" lang="en-US" sz="2400">
                <a:solidFill>
                  <a:srgbClr val="F38558"/>
                </a:solidFill>
              </a:rPr>
              <a:t>Quick tour of Python syntax</a:t>
            </a:r>
          </a:p>
        </p:txBody>
      </p:sp>
      <p:sp>
        <p:nvSpPr>
          <p:cNvPr id="217" name="Shape 217"/>
          <p:cNvSpPr txBox="1"/>
          <p:nvPr/>
        </p:nvSpPr>
        <p:spPr>
          <a:xfrm>
            <a:off x="1727825" y="876050"/>
            <a:ext cx="5653500" cy="37515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454492"/>
              </a:buClr>
              <a:buSzPct val="100000"/>
              <a:buChar char="●"/>
            </a:pPr>
            <a:r>
              <a:rPr lang="en-US" sz="1800">
                <a:solidFill>
                  <a:srgbClr val="454492"/>
                </a:solidFill>
              </a:rPr>
              <a:t>End of line terminates the statement</a:t>
            </a:r>
          </a:p>
          <a:p>
            <a:pPr indent="0" lvl="0" marL="457200" marR="0" rtl="0" algn="l">
              <a:lnSpc>
                <a:spcPct val="100000"/>
              </a:lnSpc>
              <a:spcBef>
                <a:spcPts val="0"/>
              </a:spcBef>
              <a:spcAft>
                <a:spcPts val="0"/>
              </a:spcAft>
              <a:buNone/>
            </a:pPr>
            <a:r>
              <a:t/>
            </a:r>
            <a:endParaRPr sz="1800">
              <a:solidFill>
                <a:srgbClr val="454492"/>
              </a:solidFill>
            </a:endParaRPr>
          </a:p>
          <a:p>
            <a:pPr indent="0" lvl="0" marL="457200" marR="0" rtl="0" algn="l">
              <a:lnSpc>
                <a:spcPct val="100000"/>
              </a:lnSpc>
              <a:spcBef>
                <a:spcPts val="0"/>
              </a:spcBef>
              <a:spcAft>
                <a:spcPts val="0"/>
              </a:spcAft>
              <a:buNone/>
            </a:pPr>
            <a:r>
              <a:t/>
            </a:r>
            <a:endParaRPr sz="1800">
              <a:solidFill>
                <a:srgbClr val="454492"/>
              </a:solidFill>
            </a:endParaRPr>
          </a:p>
          <a:p>
            <a:pPr indent="-342900" lvl="0" marL="457200" marR="0" rtl="0" algn="l">
              <a:lnSpc>
                <a:spcPct val="100000"/>
              </a:lnSpc>
              <a:spcBef>
                <a:spcPts val="0"/>
              </a:spcBef>
              <a:spcAft>
                <a:spcPts val="0"/>
              </a:spcAft>
              <a:buClr>
                <a:srgbClr val="454492"/>
              </a:buClr>
              <a:buSzPct val="100000"/>
              <a:buChar char="●"/>
            </a:pPr>
            <a:r>
              <a:rPr lang="en-US" sz="1800">
                <a:solidFill>
                  <a:srgbClr val="454492"/>
                </a:solidFill>
              </a:rPr>
              <a:t>Semicolon can optionally terminate the statement</a:t>
            </a:r>
          </a:p>
          <a:p>
            <a:pPr lvl="0" marR="0" rtl="0" algn="l">
              <a:lnSpc>
                <a:spcPct val="100000"/>
              </a:lnSpc>
              <a:spcBef>
                <a:spcPts val="0"/>
              </a:spcBef>
              <a:spcAft>
                <a:spcPts val="0"/>
              </a:spcAft>
              <a:buNone/>
            </a:pPr>
            <a:r>
              <a:rPr lang="en-US" sz="1800">
                <a:solidFill>
                  <a:srgbClr val="454492"/>
                </a:solidFill>
              </a:rPr>
              <a:t> </a:t>
            </a:r>
          </a:p>
          <a:p>
            <a:pPr indent="-342900" lvl="0" marL="457200" marR="0" rtl="0" algn="l">
              <a:lnSpc>
                <a:spcPct val="100000"/>
              </a:lnSpc>
              <a:spcBef>
                <a:spcPts val="0"/>
              </a:spcBef>
              <a:spcAft>
                <a:spcPts val="0"/>
              </a:spcAft>
              <a:buClr>
                <a:srgbClr val="454492"/>
              </a:buClr>
              <a:buSzPct val="100000"/>
              <a:buChar char="●"/>
            </a:pPr>
            <a:r>
              <a:rPr lang="en-US" sz="1800">
                <a:solidFill>
                  <a:srgbClr val="454492"/>
                </a:solidFill>
              </a:rPr>
              <a:t>Indentation instead of curly braces</a:t>
            </a:r>
          </a:p>
          <a:p>
            <a:pPr lvl="0" marR="0" rtl="0" algn="l">
              <a:lnSpc>
                <a:spcPct val="100000"/>
              </a:lnSpc>
              <a:spcBef>
                <a:spcPts val="0"/>
              </a:spcBef>
              <a:spcAft>
                <a:spcPts val="0"/>
              </a:spcAft>
              <a:buNone/>
            </a:pPr>
            <a:r>
              <a:t/>
            </a:r>
            <a:endParaRPr sz="1800">
              <a:solidFill>
                <a:srgbClr val="454492"/>
              </a:solidFill>
            </a:endParaRPr>
          </a:p>
          <a:p>
            <a:pPr lvl="0" marR="0" rtl="0" algn="l">
              <a:lnSpc>
                <a:spcPct val="100000"/>
              </a:lnSpc>
              <a:spcBef>
                <a:spcPts val="0"/>
              </a:spcBef>
              <a:spcAft>
                <a:spcPts val="0"/>
              </a:spcAft>
              <a:buNone/>
            </a:pPr>
            <a:r>
              <a:t/>
            </a:r>
            <a:endParaRPr sz="1800">
              <a:solidFill>
                <a:srgbClr val="454492"/>
              </a:solidFill>
            </a:endParaRPr>
          </a:p>
          <a:p>
            <a:pPr lvl="0" marR="0" rtl="0" algn="l">
              <a:lnSpc>
                <a:spcPct val="100000"/>
              </a:lnSpc>
              <a:spcBef>
                <a:spcPts val="0"/>
              </a:spcBef>
              <a:spcAft>
                <a:spcPts val="0"/>
              </a:spcAft>
              <a:buNone/>
            </a:pPr>
            <a:r>
              <a:t/>
            </a:r>
            <a:endParaRPr sz="1800">
              <a:solidFill>
                <a:srgbClr val="454492"/>
              </a:solidFill>
            </a:endParaRPr>
          </a:p>
          <a:p>
            <a:pPr lvl="0" marR="0" rtl="0" algn="l">
              <a:lnSpc>
                <a:spcPct val="100000"/>
              </a:lnSpc>
              <a:spcBef>
                <a:spcPts val="0"/>
              </a:spcBef>
              <a:spcAft>
                <a:spcPts val="0"/>
              </a:spcAft>
              <a:buNone/>
            </a:pPr>
            <a:r>
              <a:rPr lang="en-US" sz="1800">
                <a:solidFill>
                  <a:srgbClr val="454492"/>
                </a:solidFill>
              </a:rPr>
              <a:t>	</a:t>
            </a:r>
          </a:p>
          <a:p>
            <a:pPr indent="-342900" lvl="0" marL="457200" marR="0" rtl="0" algn="l">
              <a:lnSpc>
                <a:spcPct val="100000"/>
              </a:lnSpc>
              <a:spcBef>
                <a:spcPts val="0"/>
              </a:spcBef>
              <a:spcAft>
                <a:spcPts val="0"/>
              </a:spcAft>
              <a:buClr>
                <a:srgbClr val="454492"/>
              </a:buClr>
              <a:buSzPct val="100000"/>
              <a:buChar char="●"/>
            </a:pPr>
            <a:r>
              <a:rPr lang="en-US" sz="1800">
                <a:solidFill>
                  <a:srgbClr val="454492"/>
                </a:solidFill>
              </a:rPr>
              <a:t># marks the comment</a:t>
            </a:r>
          </a:p>
        </p:txBody>
      </p:sp>
      <p:pic>
        <p:nvPicPr>
          <p:cNvPr descr="Screen Shot 2017-10-12 at 8.43.15 PM.png" id="218" name="Shape 218"/>
          <p:cNvPicPr preferRelativeResize="0"/>
          <p:nvPr/>
        </p:nvPicPr>
        <p:blipFill>
          <a:blip r:embed="rId3">
            <a:alphaModFix/>
          </a:blip>
          <a:stretch>
            <a:fillRect/>
          </a:stretch>
        </p:blipFill>
        <p:spPr>
          <a:xfrm>
            <a:off x="4903025" y="2768044"/>
            <a:ext cx="1468031" cy="753244"/>
          </a:xfrm>
          <a:prstGeom prst="rect">
            <a:avLst/>
          </a:prstGeom>
          <a:noFill/>
          <a:ln>
            <a:noFill/>
          </a:ln>
        </p:spPr>
      </p:pic>
      <p:pic>
        <p:nvPicPr>
          <p:cNvPr descr="Screen Shot 2017-10-12 at 8.43.27 PM.png" id="219" name="Shape 219"/>
          <p:cNvPicPr preferRelativeResize="0"/>
          <p:nvPr/>
        </p:nvPicPr>
        <p:blipFill>
          <a:blip r:embed="rId4">
            <a:alphaModFix/>
          </a:blip>
          <a:stretch>
            <a:fillRect/>
          </a:stretch>
        </p:blipFill>
        <p:spPr>
          <a:xfrm>
            <a:off x="2245450" y="1373031"/>
            <a:ext cx="946165" cy="183975"/>
          </a:xfrm>
          <a:prstGeom prst="rect">
            <a:avLst/>
          </a:prstGeom>
          <a:noFill/>
          <a:ln>
            <a:noFill/>
          </a:ln>
        </p:spPr>
      </p:pic>
      <p:pic>
        <p:nvPicPr>
          <p:cNvPr descr="Screen Shot 2017-10-12 at 8.43.36 PM.png" id="220" name="Shape 220"/>
          <p:cNvPicPr preferRelativeResize="0"/>
          <p:nvPr/>
        </p:nvPicPr>
        <p:blipFill>
          <a:blip r:embed="rId5">
            <a:alphaModFix/>
          </a:blip>
          <a:stretch>
            <a:fillRect/>
          </a:stretch>
        </p:blipFill>
        <p:spPr>
          <a:xfrm>
            <a:off x="3621500" y="1373031"/>
            <a:ext cx="1401864" cy="342113"/>
          </a:xfrm>
          <a:prstGeom prst="rect">
            <a:avLst/>
          </a:prstGeom>
          <a:noFill/>
          <a:ln>
            <a:noFill/>
          </a:ln>
        </p:spPr>
      </p:pic>
      <p:pic>
        <p:nvPicPr>
          <p:cNvPr descr="Screen Shot 2017-10-12 at 8.43.44 PM.png" id="221" name="Shape 221"/>
          <p:cNvPicPr preferRelativeResize="0"/>
          <p:nvPr/>
        </p:nvPicPr>
        <p:blipFill>
          <a:blip r:embed="rId6">
            <a:alphaModFix/>
          </a:blip>
          <a:stretch>
            <a:fillRect/>
          </a:stretch>
        </p:blipFill>
        <p:spPr>
          <a:xfrm>
            <a:off x="5583075" y="1373031"/>
            <a:ext cx="1562620" cy="342113"/>
          </a:xfrm>
          <a:prstGeom prst="rect">
            <a:avLst/>
          </a:prstGeom>
          <a:noFill/>
          <a:ln>
            <a:noFill/>
          </a:ln>
        </p:spPr>
      </p:pic>
      <p:pic>
        <p:nvPicPr>
          <p:cNvPr descr="Screen Shot 2017-10-12 at 8.43.53 PM.png" id="222" name="Shape 222"/>
          <p:cNvPicPr preferRelativeResize="0"/>
          <p:nvPr/>
        </p:nvPicPr>
        <p:blipFill>
          <a:blip r:embed="rId7">
            <a:alphaModFix/>
          </a:blip>
          <a:stretch>
            <a:fillRect/>
          </a:stretch>
        </p:blipFill>
        <p:spPr>
          <a:xfrm>
            <a:off x="2321650" y="2135894"/>
            <a:ext cx="1316137" cy="183975"/>
          </a:xfrm>
          <a:prstGeom prst="rect">
            <a:avLst/>
          </a:prstGeom>
          <a:noFill/>
          <a:ln>
            <a:noFill/>
          </a:ln>
        </p:spPr>
      </p:pic>
      <p:pic>
        <p:nvPicPr>
          <p:cNvPr descr="Screen Shot 2017-10-12 at 8.44.17 PM.png" id="223" name="Shape 223"/>
          <p:cNvPicPr preferRelativeResize="0"/>
          <p:nvPr/>
        </p:nvPicPr>
        <p:blipFill>
          <a:blip r:embed="rId8">
            <a:alphaModFix/>
          </a:blip>
          <a:stretch>
            <a:fillRect/>
          </a:stretch>
        </p:blipFill>
        <p:spPr>
          <a:xfrm>
            <a:off x="2321650" y="4028950"/>
            <a:ext cx="1401875" cy="236700"/>
          </a:xfrm>
          <a:prstGeom prst="rect">
            <a:avLst/>
          </a:prstGeom>
          <a:noFill/>
          <a:ln>
            <a:noFill/>
          </a:ln>
        </p:spPr>
      </p:pic>
      <p:pic>
        <p:nvPicPr>
          <p:cNvPr descr="Screen Shot 2017-10-12 at 8.44.27 PM.png" id="224" name="Shape 224"/>
          <p:cNvPicPr preferRelativeResize="0"/>
          <p:nvPr/>
        </p:nvPicPr>
        <p:blipFill>
          <a:blip r:embed="rId9">
            <a:alphaModFix/>
          </a:blip>
          <a:stretch>
            <a:fillRect/>
          </a:stretch>
        </p:blipFill>
        <p:spPr>
          <a:xfrm>
            <a:off x="2314775" y="4314650"/>
            <a:ext cx="2307825" cy="236700"/>
          </a:xfrm>
          <a:prstGeom prst="rect">
            <a:avLst/>
          </a:prstGeom>
          <a:noFill/>
          <a:ln>
            <a:noFill/>
          </a:ln>
        </p:spPr>
      </p:pic>
      <p:pic>
        <p:nvPicPr>
          <p:cNvPr descr="Screen Shot 2017-10-12 at 9.05.10 PM.png" id="225" name="Shape 225"/>
          <p:cNvPicPr preferRelativeResize="0"/>
          <p:nvPr/>
        </p:nvPicPr>
        <p:blipFill>
          <a:blip r:embed="rId10">
            <a:alphaModFix/>
          </a:blip>
          <a:stretch>
            <a:fillRect/>
          </a:stretch>
        </p:blipFill>
        <p:spPr>
          <a:xfrm>
            <a:off x="2314779" y="2768044"/>
            <a:ext cx="1993122" cy="753253"/>
          </a:xfrm>
          <a:prstGeom prst="rect">
            <a:avLst/>
          </a:prstGeom>
          <a:noFill/>
          <a:ln>
            <a:noFill/>
          </a:ln>
        </p:spPr>
      </p:pic>
      <p:sp>
        <p:nvSpPr>
          <p:cNvPr id="226" name="Shape 226"/>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r>
              <a:rPr lang="en-US"/>
              <a:t>/11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r>
              <a:rPr lang="en-US"/>
              <a:t>/11</a:t>
            </a:r>
          </a:p>
        </p:txBody>
      </p:sp>
      <p:sp>
        <p:nvSpPr>
          <p:cNvPr id="232" name="Shape 232"/>
          <p:cNvSpPr txBox="1"/>
          <p:nvPr/>
        </p:nvSpPr>
        <p:spPr>
          <a:xfrm>
            <a:off x="1307400" y="382575"/>
            <a:ext cx="6529200" cy="571200"/>
          </a:xfrm>
          <a:prstGeom prst="rect">
            <a:avLst/>
          </a:prstGeom>
          <a:noFill/>
          <a:ln>
            <a:noFill/>
          </a:ln>
        </p:spPr>
        <p:txBody>
          <a:bodyPr anchorCtr="0" anchor="t" bIns="91425" lIns="91425" rIns="91425" wrap="square" tIns="91425">
            <a:noAutofit/>
          </a:bodyPr>
          <a:lstStyle/>
          <a:p>
            <a:pPr lvl="0" rtl="0" algn="ctr">
              <a:spcBef>
                <a:spcPts val="0"/>
              </a:spcBef>
              <a:buNone/>
            </a:pPr>
            <a:r>
              <a:rPr b="1" lang="en-US" sz="2400">
                <a:solidFill>
                  <a:srgbClr val="F38558"/>
                </a:solidFill>
              </a:rPr>
              <a:t>Python and OOP</a:t>
            </a:r>
          </a:p>
        </p:txBody>
      </p:sp>
      <p:sp>
        <p:nvSpPr>
          <p:cNvPr id="233" name="Shape 233"/>
          <p:cNvSpPr txBox="1"/>
          <p:nvPr/>
        </p:nvSpPr>
        <p:spPr>
          <a:xfrm>
            <a:off x="1307400" y="902006"/>
            <a:ext cx="6529200" cy="3473700"/>
          </a:xfrm>
          <a:prstGeom prst="rect">
            <a:avLst/>
          </a:prstGeom>
          <a:noFill/>
          <a:ln>
            <a:noFill/>
          </a:ln>
        </p:spPr>
        <p:txBody>
          <a:bodyPr anchorCtr="0" anchor="t" bIns="91425" lIns="91425" rIns="91425" wrap="square" tIns="91425">
            <a:noAutofit/>
          </a:bodyPr>
          <a:lstStyle/>
          <a:p>
            <a:pPr lvl="0">
              <a:spcBef>
                <a:spcPts val="0"/>
              </a:spcBef>
              <a:buNone/>
            </a:pPr>
            <a:r>
              <a:rPr lang="en-US" sz="1800">
                <a:solidFill>
                  <a:srgbClr val="454492"/>
                </a:solidFill>
              </a:rPr>
              <a:t>Doesn’t support all OOP concepts:</a:t>
            </a:r>
          </a:p>
          <a:p>
            <a:pPr indent="-330200" lvl="0" marL="457200" rtl="0">
              <a:spcBef>
                <a:spcPts val="0"/>
              </a:spcBef>
              <a:buClr>
                <a:srgbClr val="454492"/>
              </a:buClr>
              <a:buSzPct val="100000"/>
              <a:buChar char="●"/>
            </a:pPr>
            <a:r>
              <a:rPr lang="en-US" sz="1600">
                <a:solidFill>
                  <a:srgbClr val="454492"/>
                </a:solidFill>
              </a:rPr>
              <a:t>Encapsulation by convention</a:t>
            </a:r>
          </a:p>
          <a:p>
            <a:pPr indent="0" lvl="0" marL="457200" rtl="0">
              <a:spcBef>
                <a:spcPts val="0"/>
              </a:spcBef>
              <a:buNone/>
            </a:pPr>
            <a:r>
              <a:t/>
            </a:r>
            <a:endParaRPr sz="1600">
              <a:solidFill>
                <a:srgbClr val="454492"/>
              </a:solidFill>
            </a:endParaRPr>
          </a:p>
          <a:p>
            <a:pPr indent="0" lvl="0" marL="457200" rtl="0">
              <a:spcBef>
                <a:spcPts val="0"/>
              </a:spcBef>
              <a:buNone/>
            </a:pPr>
            <a:r>
              <a:t/>
            </a:r>
            <a:endParaRPr sz="1600">
              <a:solidFill>
                <a:srgbClr val="454492"/>
              </a:solidFill>
            </a:endParaRPr>
          </a:p>
          <a:p>
            <a:pPr lvl="0" rtl="0">
              <a:spcBef>
                <a:spcPts val="0"/>
              </a:spcBef>
              <a:buNone/>
            </a:pPr>
            <a:r>
              <a:t/>
            </a:r>
            <a:endParaRPr sz="1600">
              <a:solidFill>
                <a:srgbClr val="454492"/>
              </a:solidFill>
            </a:endParaRPr>
          </a:p>
          <a:p>
            <a:pPr indent="-330200" lvl="0" marL="457200" rtl="0">
              <a:spcBef>
                <a:spcPts val="0"/>
              </a:spcBef>
              <a:buClr>
                <a:srgbClr val="454492"/>
              </a:buClr>
              <a:buSzPct val="100000"/>
              <a:buChar char="●"/>
            </a:pPr>
            <a:r>
              <a:rPr lang="en-US" sz="1600">
                <a:solidFill>
                  <a:srgbClr val="454492"/>
                </a:solidFill>
              </a:rPr>
              <a:t>Abstraction through additional module</a:t>
            </a:r>
          </a:p>
          <a:p>
            <a:pPr lvl="0" rtl="0">
              <a:spcBef>
                <a:spcPts val="0"/>
              </a:spcBef>
              <a:buNone/>
            </a:pPr>
            <a:r>
              <a:t/>
            </a:r>
            <a:endParaRPr sz="1600">
              <a:solidFill>
                <a:srgbClr val="454492"/>
              </a:solidFill>
            </a:endParaRPr>
          </a:p>
          <a:p>
            <a:pPr lvl="0" rtl="0">
              <a:spcBef>
                <a:spcPts val="0"/>
              </a:spcBef>
              <a:buNone/>
            </a:pPr>
            <a:r>
              <a:t/>
            </a:r>
            <a:endParaRPr sz="1600">
              <a:solidFill>
                <a:srgbClr val="454492"/>
              </a:solidFill>
            </a:endParaRPr>
          </a:p>
          <a:p>
            <a:pPr lvl="0" rtl="0">
              <a:spcBef>
                <a:spcPts val="0"/>
              </a:spcBef>
              <a:buNone/>
            </a:pPr>
            <a:r>
              <a:t/>
            </a:r>
            <a:endParaRPr sz="1600">
              <a:solidFill>
                <a:srgbClr val="454492"/>
              </a:solidFill>
            </a:endParaRPr>
          </a:p>
          <a:p>
            <a:pPr lvl="0" rtl="0">
              <a:spcBef>
                <a:spcPts val="0"/>
              </a:spcBef>
              <a:buNone/>
            </a:pPr>
            <a:r>
              <a:t/>
            </a:r>
            <a:endParaRPr sz="1600">
              <a:solidFill>
                <a:srgbClr val="454492"/>
              </a:solidFill>
            </a:endParaRPr>
          </a:p>
          <a:p>
            <a:pPr indent="-330200" lvl="0" marL="457200" rtl="0">
              <a:spcBef>
                <a:spcPts val="0"/>
              </a:spcBef>
              <a:buClr>
                <a:srgbClr val="454492"/>
              </a:buClr>
              <a:buSzPct val="100000"/>
              <a:buChar char="●"/>
            </a:pPr>
            <a:r>
              <a:rPr lang="en-US" sz="1600">
                <a:solidFill>
                  <a:srgbClr val="454492"/>
                </a:solidFill>
              </a:rPr>
              <a:t>Interfaces by duck typing</a:t>
            </a:r>
          </a:p>
        </p:txBody>
      </p:sp>
      <p:pic>
        <p:nvPicPr>
          <p:cNvPr descr="Screen Shot 2017-10-13 at 12.20.20 PM.png" id="234" name="Shape 234"/>
          <p:cNvPicPr preferRelativeResize="0"/>
          <p:nvPr/>
        </p:nvPicPr>
        <p:blipFill>
          <a:blip r:embed="rId3">
            <a:alphaModFix/>
          </a:blip>
          <a:stretch>
            <a:fillRect/>
          </a:stretch>
        </p:blipFill>
        <p:spPr>
          <a:xfrm>
            <a:off x="1877500" y="1522587"/>
            <a:ext cx="1773412" cy="787369"/>
          </a:xfrm>
          <a:prstGeom prst="rect">
            <a:avLst/>
          </a:prstGeom>
          <a:noFill/>
          <a:ln>
            <a:noFill/>
          </a:ln>
        </p:spPr>
      </p:pic>
      <p:pic>
        <p:nvPicPr>
          <p:cNvPr descr="Screen Shot 2017-10-13 at 12.27.38 PM.png" id="235" name="Shape 235"/>
          <p:cNvPicPr preferRelativeResize="0"/>
          <p:nvPr/>
        </p:nvPicPr>
        <p:blipFill>
          <a:blip r:embed="rId4">
            <a:alphaModFix/>
          </a:blip>
          <a:stretch>
            <a:fillRect/>
          </a:stretch>
        </p:blipFill>
        <p:spPr>
          <a:xfrm>
            <a:off x="1839150" y="3760206"/>
            <a:ext cx="2234118" cy="615506"/>
          </a:xfrm>
          <a:prstGeom prst="rect">
            <a:avLst/>
          </a:prstGeom>
          <a:noFill/>
          <a:ln>
            <a:noFill/>
          </a:ln>
        </p:spPr>
      </p:pic>
      <p:pic>
        <p:nvPicPr>
          <p:cNvPr descr="Screen Shot 2017-10-13 at 12.32.54 PM.png" id="236" name="Shape 236"/>
          <p:cNvPicPr preferRelativeResize="0"/>
          <p:nvPr/>
        </p:nvPicPr>
        <p:blipFill>
          <a:blip r:embed="rId5">
            <a:alphaModFix/>
          </a:blip>
          <a:stretch>
            <a:fillRect/>
          </a:stretch>
        </p:blipFill>
        <p:spPr>
          <a:xfrm>
            <a:off x="1877500" y="2502500"/>
            <a:ext cx="2157413" cy="8143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nvSpPr>
        <p:spPr>
          <a:xfrm>
            <a:off x="1307400" y="382575"/>
            <a:ext cx="6529200" cy="571200"/>
          </a:xfrm>
          <a:prstGeom prst="rect">
            <a:avLst/>
          </a:prstGeom>
          <a:noFill/>
          <a:ln>
            <a:noFill/>
          </a:ln>
        </p:spPr>
        <p:txBody>
          <a:bodyPr anchorCtr="0" anchor="t" bIns="91425" lIns="91425" rIns="91425" wrap="square" tIns="91425">
            <a:noAutofit/>
          </a:bodyPr>
          <a:lstStyle/>
          <a:p>
            <a:pPr lvl="0" algn="ctr">
              <a:spcBef>
                <a:spcPts val="0"/>
              </a:spcBef>
              <a:buNone/>
            </a:pPr>
            <a:r>
              <a:rPr b="1" lang="en-US" sz="2400">
                <a:solidFill>
                  <a:srgbClr val="F38558"/>
                </a:solidFill>
              </a:rPr>
              <a:t>Some popular opinions against Python</a:t>
            </a:r>
          </a:p>
        </p:txBody>
      </p:sp>
      <p:sp>
        <p:nvSpPr>
          <p:cNvPr id="242" name="Shape 242"/>
          <p:cNvSpPr txBox="1"/>
          <p:nvPr/>
        </p:nvSpPr>
        <p:spPr>
          <a:xfrm>
            <a:off x="1307400" y="1132313"/>
            <a:ext cx="6529200" cy="3473700"/>
          </a:xfrm>
          <a:prstGeom prst="rect">
            <a:avLst/>
          </a:prstGeom>
          <a:noFill/>
          <a:ln>
            <a:noFill/>
          </a:ln>
        </p:spPr>
        <p:txBody>
          <a:bodyPr anchorCtr="0" anchor="t" bIns="91425" lIns="91425" rIns="91425" wrap="square" tIns="91425">
            <a:noAutofit/>
          </a:bodyPr>
          <a:lstStyle/>
          <a:p>
            <a:pPr indent="-342900" lvl="0" marL="457200" rtl="0">
              <a:spcBef>
                <a:spcPts val="0"/>
              </a:spcBef>
              <a:buClr>
                <a:srgbClr val="454492"/>
              </a:buClr>
              <a:buSzPct val="100000"/>
              <a:buChar char="●"/>
            </a:pPr>
            <a:r>
              <a:rPr lang="en-US" sz="1800">
                <a:solidFill>
                  <a:srgbClr val="454492"/>
                </a:solidFill>
              </a:rPr>
              <a:t>It is not enterprise-grade</a:t>
            </a:r>
          </a:p>
          <a:p>
            <a:pPr indent="-342900" lvl="0" marL="457200" rtl="0">
              <a:spcBef>
                <a:spcPts val="0"/>
              </a:spcBef>
              <a:buClr>
                <a:srgbClr val="454492"/>
              </a:buClr>
              <a:buSzPct val="100000"/>
              <a:buChar char="●"/>
            </a:pPr>
            <a:r>
              <a:rPr lang="en-US" sz="1800">
                <a:solidFill>
                  <a:srgbClr val="454492"/>
                </a:solidFill>
              </a:rPr>
              <a:t>It is just a more advanced language for shell scripts</a:t>
            </a:r>
          </a:p>
          <a:p>
            <a:pPr indent="-342900" lvl="0" marL="457200" rtl="0">
              <a:spcBef>
                <a:spcPts val="0"/>
              </a:spcBef>
              <a:buClr>
                <a:srgbClr val="454492"/>
              </a:buClr>
              <a:buSzPct val="100000"/>
              <a:buChar char="●"/>
            </a:pPr>
            <a:r>
              <a:rPr lang="en-US" sz="1800">
                <a:solidFill>
                  <a:srgbClr val="454492"/>
                </a:solidFill>
              </a:rPr>
              <a:t>Lack of static typing</a:t>
            </a:r>
          </a:p>
          <a:p>
            <a:pPr indent="-342900" lvl="0" marL="457200" rtl="0">
              <a:spcBef>
                <a:spcPts val="0"/>
              </a:spcBef>
              <a:buClr>
                <a:srgbClr val="454492"/>
              </a:buClr>
              <a:buSzPct val="100000"/>
              <a:buChar char="●"/>
            </a:pPr>
            <a:r>
              <a:rPr lang="en-US" sz="1800">
                <a:solidFill>
                  <a:srgbClr val="454492"/>
                </a:solidFill>
              </a:rPr>
              <a:t>Python is sooooo SLOW!!! And I hate GIL so much, argh</a:t>
            </a:r>
          </a:p>
          <a:p>
            <a:pPr indent="-342900" lvl="1" marL="914400" rtl="0">
              <a:spcBef>
                <a:spcPts val="0"/>
              </a:spcBef>
              <a:buClr>
                <a:srgbClr val="454492"/>
              </a:buClr>
              <a:buSzPct val="100000"/>
              <a:buChar char="○"/>
            </a:pPr>
            <a:r>
              <a:rPr lang="en-US" sz="1800">
                <a:solidFill>
                  <a:srgbClr val="454492"/>
                </a:solidFill>
              </a:rPr>
              <a:t>Oh, is it really???</a:t>
            </a:r>
          </a:p>
          <a:p>
            <a:pPr indent="-342900" lvl="0" marL="457200" rtl="0">
              <a:spcBef>
                <a:spcPts val="0"/>
              </a:spcBef>
              <a:buClr>
                <a:srgbClr val="454492"/>
              </a:buClr>
              <a:buSzPct val="100000"/>
              <a:buChar char="●"/>
            </a:pPr>
            <a:r>
              <a:rPr lang="en-US" sz="1800">
                <a:solidFill>
                  <a:srgbClr val="454492"/>
                </a:solidFill>
              </a:rPr>
              <a:t>But Python is not *really* multi threaded</a:t>
            </a:r>
          </a:p>
          <a:p>
            <a:pPr indent="-342900" lvl="1" marL="914400">
              <a:spcBef>
                <a:spcPts val="0"/>
              </a:spcBef>
              <a:buClr>
                <a:srgbClr val="454492"/>
              </a:buClr>
              <a:buSzPct val="100000"/>
              <a:buChar char="○"/>
            </a:pPr>
            <a:r>
              <a:rPr lang="en-US" sz="1800">
                <a:solidFill>
                  <a:srgbClr val="454492"/>
                </a:solidFill>
              </a:rPr>
              <a:t>Use multiprocessing instead, uses more memory</a:t>
            </a:r>
          </a:p>
        </p:txBody>
      </p:sp>
      <p:sp>
        <p:nvSpPr>
          <p:cNvPr id="243" name="Shape 243"/>
          <p:cNvSpPr txBox="1"/>
          <p:nvPr>
            <p:ph idx="12" type="sldNum"/>
          </p:nvPr>
        </p:nvSpPr>
        <p:spPr>
          <a:xfrm>
            <a:off x="8556784" y="4749851"/>
            <a:ext cx="548700" cy="393600"/>
          </a:xfrm>
          <a:prstGeom prst="rect">
            <a:avLst/>
          </a:prstGeom>
        </p:spPr>
        <p:txBody>
          <a:bodyPr anchorCtr="0" anchor="ctr" bIns="45700" lIns="91425" rIns="91425" wrap="square" tIns="45700">
            <a:noAutofit/>
          </a:bodyPr>
          <a:lstStyle/>
          <a:p>
            <a:pPr lvl="0">
              <a:spcBef>
                <a:spcPts val="0"/>
              </a:spcBef>
              <a:buNone/>
            </a:pPr>
            <a:fld id="{00000000-1234-1234-1234-123412341234}" type="slidenum">
              <a:rPr lang="en-US"/>
              <a:t>‹#›</a:t>
            </a:fld>
            <a:r>
              <a:rPr lang="en-US"/>
              <a:t>/11</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