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3.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3" r:id="rId7"/>
    <p:sldId id="264" r:id="rId8"/>
    <p:sldId id="265" r:id="rId9"/>
    <p:sldId id="267" r:id="rId10"/>
    <p:sldId id="268" r:id="rId11"/>
    <p:sldId id="261" r:id="rId12"/>
    <p:sldId id="266" r:id="rId13"/>
    <p:sldId id="262" r:id="rId14"/>
    <p:sldId id="269" r:id="rId15"/>
    <p:sldId id="270" r:id="rId16"/>
    <p:sldId id="271" r:id="rId17"/>
    <p:sldId id="272" r:id="rId18"/>
    <p:sldId id="273" r:id="rId19"/>
    <p:sldId id="274" r:id="rId20"/>
    <p:sldId id="275" r:id="rId2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8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04-Jul-24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04-Jul-24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04-Jul-24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04-Jul-24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04-Jul-24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6939" y="609676"/>
            <a:ext cx="5263515" cy="69723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916939" y="1707918"/>
            <a:ext cx="5343525" cy="3093720"/>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04-Jul-24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micro.ros.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openrobotics.org/" TargetMode="External"/><Relationship Id="rId2" Type="http://schemas.openxmlformats.org/officeDocument/2006/relationships/hyperlink" Target="https://www.ros.org/blog/community" TargetMode="External"/><Relationship Id="rId1" Type="http://schemas.openxmlformats.org/officeDocument/2006/relationships/slideLayout" Target="../slideLayouts/slideLayout2.xml"/><Relationship Id="rId4" Type="http://schemas.openxmlformats.org/officeDocument/2006/relationships/hyperlink" Target="https://www.openrobotics.org/soluti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iki.ros.org/roscpp" TargetMode="External"/><Relationship Id="rId2" Type="http://schemas.openxmlformats.org/officeDocument/2006/relationships/hyperlink" Target="http://wiki.ros.org/rospy" TargetMode="External"/><Relationship Id="rId1" Type="http://schemas.openxmlformats.org/officeDocument/2006/relationships/slideLayout" Target="../slideLayouts/slideLayout2.xml"/><Relationship Id="rId5" Type="http://schemas.openxmlformats.org/officeDocument/2006/relationships/hyperlink" Target="http://wiki.ros.org/rostest" TargetMode="External"/><Relationship Id="rId4" Type="http://schemas.openxmlformats.org/officeDocument/2006/relationships/hyperlink" Target="http://wiki.ros.org/rosli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7092" y="2489072"/>
            <a:ext cx="8420100" cy="939800"/>
          </a:xfrm>
          <a:prstGeom prst="rect">
            <a:avLst/>
          </a:prstGeom>
        </p:spPr>
        <p:txBody>
          <a:bodyPr vert="horz" wrap="square" lIns="0" tIns="12700" rIns="0" bIns="0" rtlCol="0">
            <a:spAutoFit/>
          </a:bodyPr>
          <a:lstStyle/>
          <a:p>
            <a:pPr marL="12700">
              <a:lnSpc>
                <a:spcPct val="100000"/>
              </a:lnSpc>
              <a:spcBef>
                <a:spcPts val="100"/>
              </a:spcBef>
            </a:pPr>
            <a:r>
              <a:rPr sz="6000" dirty="0"/>
              <a:t>Napredni</a:t>
            </a:r>
            <a:r>
              <a:rPr sz="6000" spc="-175" dirty="0"/>
              <a:t> </a:t>
            </a:r>
            <a:r>
              <a:rPr sz="6000" dirty="0"/>
              <a:t>operativni</a:t>
            </a:r>
            <a:r>
              <a:rPr sz="6000" spc="-175" dirty="0"/>
              <a:t> </a:t>
            </a:r>
            <a:r>
              <a:rPr sz="6000" spc="-10" dirty="0"/>
              <a:t>sistemi</a:t>
            </a:r>
            <a:endParaRPr sz="6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2B02-B062-078C-DC03-AAF540A5CD97}"/>
              </a:ext>
            </a:extLst>
          </p:cNvPr>
          <p:cNvSpPr>
            <a:spLocks noGrp="1"/>
          </p:cNvSpPr>
          <p:nvPr>
            <p:ph type="title"/>
          </p:nvPr>
        </p:nvSpPr>
        <p:spPr>
          <a:xfrm>
            <a:off x="916939" y="609676"/>
            <a:ext cx="10970261" cy="1354217"/>
          </a:xfrm>
        </p:spPr>
        <p:txBody>
          <a:bodyPr/>
          <a:lstStyle/>
          <a:p>
            <a:r>
              <a:rPr lang="en-US" dirty="0"/>
              <a:t>Source Tree of Zephyr app:</a:t>
            </a:r>
            <a:br>
              <a:rPr lang="en-US" dirty="0"/>
            </a:br>
            <a:endParaRPr lang="en-US" dirty="0"/>
          </a:p>
        </p:txBody>
      </p:sp>
      <p:sp>
        <p:nvSpPr>
          <p:cNvPr id="3" name="Text Placeholder 2">
            <a:extLst>
              <a:ext uri="{FF2B5EF4-FFF2-40B4-BE49-F238E27FC236}">
                <a16:creationId xmlns:a16="http://schemas.microsoft.com/office/drawing/2014/main" id="{01E9A462-A1B3-DE14-5B95-99C4305DCCAB}"/>
              </a:ext>
            </a:extLst>
          </p:cNvPr>
          <p:cNvSpPr>
            <a:spLocks noGrp="1"/>
          </p:cNvSpPr>
          <p:nvPr>
            <p:ph sz="half" idx="2"/>
          </p:nvPr>
        </p:nvSpPr>
        <p:spPr/>
        <p:txBody>
          <a:bodyPr/>
          <a:lstStyle/>
          <a:p>
            <a:r>
              <a:rPr lang="en-US" dirty="0"/>
              <a:t>• CMakeLists.txt</a:t>
            </a:r>
          </a:p>
          <a:p>
            <a:r>
              <a:rPr lang="en-US" dirty="0"/>
              <a:t>• </a:t>
            </a:r>
            <a:r>
              <a:rPr lang="en-US" dirty="0" err="1"/>
              <a:t>Kconfig</a:t>
            </a:r>
            <a:endParaRPr lang="en-US" dirty="0"/>
          </a:p>
          <a:p>
            <a:r>
              <a:rPr lang="en-US" dirty="0"/>
              <a:t>• </a:t>
            </a:r>
            <a:r>
              <a:rPr lang="en-US" dirty="0" err="1"/>
              <a:t>west.yml</a:t>
            </a:r>
            <a:endParaRPr lang="en-US" dirty="0"/>
          </a:p>
          <a:p>
            <a:r>
              <a:rPr lang="en-US" dirty="0"/>
              <a:t>• arch</a:t>
            </a:r>
          </a:p>
          <a:p>
            <a:r>
              <a:rPr lang="en-US" dirty="0"/>
              <a:t>• soc</a:t>
            </a:r>
          </a:p>
          <a:p>
            <a:r>
              <a:rPr lang="en-US" dirty="0"/>
              <a:t>• boards</a:t>
            </a:r>
          </a:p>
          <a:p>
            <a:r>
              <a:rPr lang="en-US" dirty="0"/>
              <a:t>• doc</a:t>
            </a:r>
          </a:p>
          <a:p>
            <a:r>
              <a:rPr lang="en-US" dirty="0"/>
              <a:t>• drivers</a:t>
            </a:r>
          </a:p>
          <a:p>
            <a:r>
              <a:rPr lang="en-US" dirty="0"/>
              <a:t>• </a:t>
            </a:r>
            <a:r>
              <a:rPr lang="en-US" dirty="0" err="1"/>
              <a:t>dts</a:t>
            </a:r>
            <a:endParaRPr lang="en-US" dirty="0"/>
          </a:p>
          <a:p>
            <a:r>
              <a:rPr lang="en-US" dirty="0"/>
              <a:t>• include</a:t>
            </a:r>
          </a:p>
        </p:txBody>
      </p:sp>
      <p:sp>
        <p:nvSpPr>
          <p:cNvPr id="4" name="Content Placeholder 3">
            <a:extLst>
              <a:ext uri="{FF2B5EF4-FFF2-40B4-BE49-F238E27FC236}">
                <a16:creationId xmlns:a16="http://schemas.microsoft.com/office/drawing/2014/main" id="{8D740E65-AD33-E7AF-62AA-331F9D683BD1}"/>
              </a:ext>
            </a:extLst>
          </p:cNvPr>
          <p:cNvSpPr>
            <a:spLocks noGrp="1"/>
          </p:cNvSpPr>
          <p:nvPr>
            <p:ph sz="half" idx="3"/>
          </p:nvPr>
        </p:nvSpPr>
        <p:spPr>
          <a:xfrm>
            <a:off x="6278880" y="1577340"/>
            <a:ext cx="5303520" cy="4308872"/>
          </a:xfrm>
        </p:spPr>
        <p:txBody>
          <a:bodyPr/>
          <a:lstStyle/>
          <a:p>
            <a:endParaRPr lang="en-US" dirty="0"/>
          </a:p>
          <a:p>
            <a:r>
              <a:rPr lang="en-US" dirty="0"/>
              <a:t>• kernel</a:t>
            </a:r>
          </a:p>
          <a:p>
            <a:r>
              <a:rPr lang="en-US" dirty="0"/>
              <a:t>• lib</a:t>
            </a:r>
          </a:p>
          <a:p>
            <a:r>
              <a:rPr lang="en-US" dirty="0"/>
              <a:t>• </a:t>
            </a:r>
            <a:r>
              <a:rPr lang="en-US" dirty="0" err="1"/>
              <a:t>misc</a:t>
            </a:r>
            <a:endParaRPr lang="en-US" dirty="0"/>
          </a:p>
          <a:p>
            <a:r>
              <a:rPr lang="en-US" dirty="0"/>
              <a:t>• samples</a:t>
            </a:r>
          </a:p>
          <a:p>
            <a:r>
              <a:rPr lang="en-US" dirty="0"/>
              <a:t>• scripts</a:t>
            </a:r>
          </a:p>
          <a:p>
            <a:r>
              <a:rPr lang="en-US" dirty="0"/>
              <a:t>• </a:t>
            </a:r>
            <a:r>
              <a:rPr lang="en-US" dirty="0" err="1"/>
              <a:t>cmake</a:t>
            </a:r>
            <a:endParaRPr lang="en-US" dirty="0"/>
          </a:p>
          <a:p>
            <a:r>
              <a:rPr lang="en-US" dirty="0"/>
              <a:t>• </a:t>
            </a:r>
            <a:r>
              <a:rPr lang="en-US" dirty="0" err="1"/>
              <a:t>subsys</a:t>
            </a:r>
            <a:endParaRPr lang="en-US" dirty="0"/>
          </a:p>
          <a:p>
            <a:r>
              <a:rPr lang="en-US" dirty="0"/>
              <a:t>• tests</a:t>
            </a:r>
          </a:p>
          <a:p>
            <a:r>
              <a:rPr lang="en-US" dirty="0"/>
              <a:t>• share</a:t>
            </a:r>
          </a:p>
        </p:txBody>
      </p:sp>
    </p:spTree>
    <p:extLst>
      <p:ext uri="{BB962C8B-B14F-4D97-AF65-F5344CB8AC3E}">
        <p14:creationId xmlns:p14="http://schemas.microsoft.com/office/powerpoint/2010/main" val="1639266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nRF52</a:t>
            </a:r>
            <a:r>
              <a:rPr spc="-25" dirty="0"/>
              <a:t> DK</a:t>
            </a:r>
          </a:p>
        </p:txBody>
      </p:sp>
      <p:pic>
        <p:nvPicPr>
          <p:cNvPr id="3" name="object 3"/>
          <p:cNvPicPr/>
          <p:nvPr/>
        </p:nvPicPr>
        <p:blipFill>
          <a:blip r:embed="rId2" cstate="print"/>
          <a:stretch>
            <a:fillRect/>
          </a:stretch>
        </p:blipFill>
        <p:spPr>
          <a:xfrm>
            <a:off x="6765035" y="1690116"/>
            <a:ext cx="2763012" cy="4352544"/>
          </a:xfrm>
          <a:prstGeom prst="rect">
            <a:avLst/>
          </a:prstGeom>
        </p:spPr>
      </p:pic>
      <p:sp>
        <p:nvSpPr>
          <p:cNvPr id="4" name="object 4"/>
          <p:cNvSpPr txBox="1"/>
          <p:nvPr/>
        </p:nvSpPr>
        <p:spPr>
          <a:xfrm>
            <a:off x="832205" y="1704213"/>
            <a:ext cx="3026410" cy="1854835"/>
          </a:xfrm>
          <a:prstGeom prst="rect">
            <a:avLst/>
          </a:prstGeom>
        </p:spPr>
        <p:txBody>
          <a:bodyPr vert="horz" wrap="square" lIns="0" tIns="12700" rIns="0" bIns="0" rtlCol="0">
            <a:spAutoFit/>
          </a:bodyPr>
          <a:lstStyle/>
          <a:p>
            <a:pPr marL="299085" indent="-286385">
              <a:lnSpc>
                <a:spcPct val="100000"/>
              </a:lnSpc>
              <a:spcBef>
                <a:spcPts val="100"/>
              </a:spcBef>
              <a:buFont typeface="Arial MT"/>
              <a:buChar char="•"/>
              <a:tabLst>
                <a:tab pos="299085" algn="l"/>
              </a:tabLst>
            </a:pPr>
            <a:r>
              <a:rPr sz="2400" dirty="0">
                <a:latin typeface="Calibri"/>
                <a:cs typeface="Calibri"/>
              </a:rPr>
              <a:t>Bluetooth</a:t>
            </a:r>
            <a:r>
              <a:rPr sz="2400" spc="-75" dirty="0">
                <a:latin typeface="Calibri"/>
                <a:cs typeface="Calibri"/>
              </a:rPr>
              <a:t> </a:t>
            </a:r>
            <a:r>
              <a:rPr sz="2400" dirty="0">
                <a:latin typeface="Calibri"/>
                <a:cs typeface="Calibri"/>
              </a:rPr>
              <a:t>Low</a:t>
            </a:r>
            <a:r>
              <a:rPr sz="2400" spc="-50" dirty="0">
                <a:latin typeface="Calibri"/>
                <a:cs typeface="Calibri"/>
              </a:rPr>
              <a:t> </a:t>
            </a:r>
            <a:r>
              <a:rPr sz="2400" spc="-10" dirty="0">
                <a:latin typeface="Calibri"/>
                <a:cs typeface="Calibri"/>
              </a:rPr>
              <a:t>Energy</a:t>
            </a:r>
            <a:endParaRPr sz="2400">
              <a:latin typeface="Calibri"/>
              <a:cs typeface="Calibri"/>
            </a:endParaRPr>
          </a:p>
          <a:p>
            <a:pPr marL="299085" indent="-286385">
              <a:lnSpc>
                <a:spcPct val="100000"/>
              </a:lnSpc>
              <a:buFont typeface="Arial MT"/>
              <a:buChar char="•"/>
              <a:tabLst>
                <a:tab pos="299085" algn="l"/>
              </a:tabLst>
            </a:pPr>
            <a:r>
              <a:rPr sz="2400" dirty="0">
                <a:latin typeface="Calibri"/>
                <a:cs typeface="Calibri"/>
              </a:rPr>
              <a:t>Bluetooth</a:t>
            </a:r>
            <a:r>
              <a:rPr sz="2400" spc="-90" dirty="0">
                <a:latin typeface="Calibri"/>
                <a:cs typeface="Calibri"/>
              </a:rPr>
              <a:t> </a:t>
            </a:r>
            <a:r>
              <a:rPr sz="2400" spc="-20" dirty="0">
                <a:latin typeface="Calibri"/>
                <a:cs typeface="Calibri"/>
              </a:rPr>
              <a:t>mesh</a:t>
            </a:r>
            <a:endParaRPr sz="2400">
              <a:latin typeface="Calibri"/>
              <a:cs typeface="Calibri"/>
            </a:endParaRPr>
          </a:p>
          <a:p>
            <a:pPr marL="299085" indent="-286385">
              <a:lnSpc>
                <a:spcPct val="100000"/>
              </a:lnSpc>
              <a:buFont typeface="Arial MT"/>
              <a:buChar char="•"/>
              <a:tabLst>
                <a:tab pos="299085" algn="l"/>
              </a:tabLst>
            </a:pPr>
            <a:r>
              <a:rPr sz="2400" spc="-25" dirty="0">
                <a:latin typeface="Calibri"/>
                <a:cs typeface="Calibri"/>
              </a:rPr>
              <a:t>NFC</a:t>
            </a:r>
            <a:endParaRPr sz="2400">
              <a:latin typeface="Calibri"/>
              <a:cs typeface="Calibri"/>
            </a:endParaRPr>
          </a:p>
          <a:p>
            <a:pPr marL="299085" indent="-286385">
              <a:lnSpc>
                <a:spcPct val="100000"/>
              </a:lnSpc>
              <a:buFont typeface="Arial MT"/>
              <a:buChar char="•"/>
              <a:tabLst>
                <a:tab pos="299085" algn="l"/>
              </a:tabLst>
            </a:pPr>
            <a:r>
              <a:rPr sz="2400" spc="-25" dirty="0">
                <a:latin typeface="Calibri"/>
                <a:cs typeface="Calibri"/>
              </a:rPr>
              <a:t>ANT</a:t>
            </a:r>
            <a:endParaRPr sz="2400">
              <a:latin typeface="Calibri"/>
              <a:cs typeface="Calibri"/>
            </a:endParaRPr>
          </a:p>
          <a:p>
            <a:pPr marL="299085" indent="-286385">
              <a:lnSpc>
                <a:spcPct val="100000"/>
              </a:lnSpc>
              <a:buFont typeface="Arial MT"/>
              <a:buChar char="•"/>
              <a:tabLst>
                <a:tab pos="299085" algn="l"/>
              </a:tabLst>
            </a:pPr>
            <a:r>
              <a:rPr sz="2400" dirty="0">
                <a:latin typeface="Calibri"/>
                <a:cs typeface="Calibri"/>
              </a:rPr>
              <a:t>2.4</a:t>
            </a:r>
            <a:r>
              <a:rPr sz="2400" spc="-20" dirty="0">
                <a:latin typeface="Calibri"/>
                <a:cs typeface="Calibri"/>
              </a:rPr>
              <a:t> </a:t>
            </a:r>
            <a:r>
              <a:rPr sz="2400" spc="-25" dirty="0">
                <a:latin typeface="Calibri"/>
                <a:cs typeface="Calibri"/>
              </a:rPr>
              <a:t>GHz</a:t>
            </a:r>
            <a:endParaRPr sz="24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C61AB-9D29-C247-5D18-B095F187FC3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3C58370-E975-66F4-580D-DC8DEEE95AD5}"/>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DC90C001-466A-99A1-0E26-6AF57CC7EC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024" y="152400"/>
            <a:ext cx="7192776" cy="6559051"/>
          </a:xfrm>
          <a:prstGeom prst="rect">
            <a:avLst/>
          </a:prstGeom>
        </p:spPr>
      </p:pic>
    </p:spTree>
    <p:extLst>
      <p:ext uri="{BB962C8B-B14F-4D97-AF65-F5344CB8AC3E}">
        <p14:creationId xmlns:p14="http://schemas.microsoft.com/office/powerpoint/2010/main" val="1173235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US" dirty="0"/>
              <a:t>FIT IoT Lab</a:t>
            </a:r>
            <a:endParaRPr spc="-25" dirty="0"/>
          </a:p>
        </p:txBody>
      </p:sp>
      <p:pic>
        <p:nvPicPr>
          <p:cNvPr id="3" name="object 3"/>
          <p:cNvPicPr/>
          <p:nvPr/>
        </p:nvPicPr>
        <p:blipFill>
          <a:blip r:embed="rId2" cstate="print"/>
          <a:stretch>
            <a:fillRect/>
          </a:stretch>
        </p:blipFill>
        <p:spPr>
          <a:xfrm>
            <a:off x="916938" y="1600200"/>
            <a:ext cx="7541261" cy="464812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03AB1-B90A-F627-8A77-468DEB490894}"/>
              </a:ext>
            </a:extLst>
          </p:cNvPr>
          <p:cNvSpPr>
            <a:spLocks noGrp="1"/>
          </p:cNvSpPr>
          <p:nvPr>
            <p:ph type="title"/>
          </p:nvPr>
        </p:nvSpPr>
        <p:spPr>
          <a:xfrm>
            <a:off x="916939" y="609676"/>
            <a:ext cx="7007861" cy="990524"/>
          </a:xfrm>
        </p:spPr>
        <p:txBody>
          <a:bodyPr/>
          <a:lstStyle/>
          <a:p>
            <a:r>
              <a:rPr lang="en-US" b="1" dirty="0"/>
              <a:t>ROS - Robot Operating System</a:t>
            </a:r>
            <a:br>
              <a:rPr lang="en-US" b="1" dirty="0"/>
            </a:br>
            <a:endParaRPr lang="en-US" dirty="0"/>
          </a:p>
        </p:txBody>
      </p:sp>
      <p:sp>
        <p:nvSpPr>
          <p:cNvPr id="3" name="Text Placeholder 2">
            <a:extLst>
              <a:ext uri="{FF2B5EF4-FFF2-40B4-BE49-F238E27FC236}">
                <a16:creationId xmlns:a16="http://schemas.microsoft.com/office/drawing/2014/main" id="{D29F4DF1-E887-2B53-6433-00DBBA0B174B}"/>
              </a:ext>
            </a:extLst>
          </p:cNvPr>
          <p:cNvSpPr>
            <a:spLocks noGrp="1"/>
          </p:cNvSpPr>
          <p:nvPr>
            <p:ph type="body" idx="1"/>
          </p:nvPr>
        </p:nvSpPr>
        <p:spPr>
          <a:xfrm>
            <a:off x="916939" y="1828800"/>
            <a:ext cx="10894061" cy="3877985"/>
          </a:xfrm>
        </p:spPr>
        <p:txBody>
          <a:bodyPr/>
          <a:lstStyle/>
          <a:p>
            <a:pPr marL="457200" indent="-457200">
              <a:buFont typeface="Arial" panose="020B0604020202020204" pitchFamily="34" charset="0"/>
              <a:buChar char="•"/>
            </a:pPr>
            <a:r>
              <a:rPr lang="en-US" dirty="0"/>
              <a:t>Open source software development kit for robotics applications.</a:t>
            </a:r>
          </a:p>
          <a:p>
            <a:pPr marL="457200" indent="-457200">
              <a:buFont typeface="Arial" panose="020B0604020202020204" pitchFamily="34" charset="0"/>
              <a:buChar char="•"/>
            </a:pPr>
            <a:r>
              <a:rPr lang="en-US" dirty="0"/>
              <a:t>https://github.com/ros</a:t>
            </a:r>
          </a:p>
          <a:p>
            <a:pPr marL="457200" indent="-457200">
              <a:buFont typeface="Arial" panose="020B0604020202020204" pitchFamily="34" charset="0"/>
              <a:buChar char="•"/>
            </a:pPr>
            <a:r>
              <a:rPr lang="en-US" dirty="0"/>
              <a:t>Multi-platform</a:t>
            </a:r>
            <a:r>
              <a:rPr lang="en-US" b="1" dirty="0"/>
              <a:t> </a:t>
            </a:r>
            <a:r>
              <a:rPr lang="en-US" dirty="0"/>
              <a:t>tested on Linux, Windows, and macOS +embedded platforms (via </a:t>
            </a:r>
            <a:r>
              <a:rPr lang="en-US" dirty="0">
                <a:hlinkClick r:id="rId2"/>
              </a:rPr>
              <a:t>micro-ROS</a:t>
            </a:r>
            <a:r>
              <a:rPr lang="en-US" dirty="0"/>
              <a:t>)</a:t>
            </a:r>
            <a:endParaRPr lang="en-US" b="1" dirty="0"/>
          </a:p>
          <a:p>
            <a:pPr marL="457200" indent="-457200">
              <a:buFont typeface="Arial" panose="020B0604020202020204" pitchFamily="34" charset="0"/>
              <a:buChar char="•"/>
            </a:pPr>
            <a:endParaRPr lang="en-US" b="1" dirty="0"/>
          </a:p>
          <a:p>
            <a:pPr marL="457200" indent="-457200">
              <a:buFont typeface="Arial" panose="020B0604020202020204" pitchFamily="34" charset="0"/>
              <a:buChar char="•"/>
            </a:pPr>
            <a:r>
              <a:rPr lang="en-US" dirty="0"/>
              <a:t>Industry support</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679432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A956D-15BF-B89C-02A2-2DAADAD1AB37}"/>
              </a:ext>
            </a:extLst>
          </p:cNvPr>
          <p:cNvSpPr>
            <a:spLocks noGrp="1"/>
          </p:cNvSpPr>
          <p:nvPr>
            <p:ph type="title"/>
          </p:nvPr>
        </p:nvSpPr>
        <p:spPr>
          <a:xfrm>
            <a:off x="916939" y="609676"/>
            <a:ext cx="5263515" cy="1354217"/>
          </a:xfrm>
        </p:spPr>
        <p:txBody>
          <a:bodyPr/>
          <a:lstStyle/>
          <a:p>
            <a:r>
              <a:rPr lang="en-US" b="1" dirty="0"/>
              <a:t>The ROS Ecosystem</a:t>
            </a:r>
            <a:br>
              <a:rPr lang="en-US" b="1" dirty="0"/>
            </a:br>
            <a:endParaRPr lang="en-US" dirty="0"/>
          </a:p>
        </p:txBody>
      </p:sp>
      <p:sp>
        <p:nvSpPr>
          <p:cNvPr id="3" name="Text Placeholder 2">
            <a:extLst>
              <a:ext uri="{FF2B5EF4-FFF2-40B4-BE49-F238E27FC236}">
                <a16:creationId xmlns:a16="http://schemas.microsoft.com/office/drawing/2014/main" id="{B851F427-7819-AE4C-1C5E-21537641DEE5}"/>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C746EA15-5BC3-E904-E5E2-3755E05E42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1571995"/>
            <a:ext cx="11430000" cy="1924639"/>
          </a:xfrm>
          <a:prstGeom prst="rect">
            <a:avLst/>
          </a:prstGeom>
        </p:spPr>
      </p:pic>
    </p:spTree>
    <p:extLst>
      <p:ext uri="{BB962C8B-B14F-4D97-AF65-F5344CB8AC3E}">
        <p14:creationId xmlns:p14="http://schemas.microsoft.com/office/powerpoint/2010/main" val="165068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63BD8-D28E-54BE-2DFB-30FFF356B69B}"/>
              </a:ext>
            </a:extLst>
          </p:cNvPr>
          <p:cNvSpPr>
            <a:spLocks noGrp="1"/>
          </p:cNvSpPr>
          <p:nvPr>
            <p:ph type="title"/>
          </p:nvPr>
        </p:nvSpPr>
        <p:spPr>
          <a:xfrm>
            <a:off x="916939" y="609676"/>
            <a:ext cx="5263515" cy="1354217"/>
          </a:xfrm>
        </p:spPr>
        <p:txBody>
          <a:bodyPr/>
          <a:lstStyle/>
          <a:p>
            <a:r>
              <a:rPr lang="en-US" b="1" dirty="0"/>
              <a:t>Plumbing</a:t>
            </a:r>
            <a:br>
              <a:rPr lang="en-US" b="1" dirty="0"/>
            </a:br>
            <a:endParaRPr lang="en-US" dirty="0"/>
          </a:p>
        </p:txBody>
      </p:sp>
      <p:sp>
        <p:nvSpPr>
          <p:cNvPr id="3" name="Text Placeholder 2">
            <a:extLst>
              <a:ext uri="{FF2B5EF4-FFF2-40B4-BE49-F238E27FC236}">
                <a16:creationId xmlns:a16="http://schemas.microsoft.com/office/drawing/2014/main" id="{B9B06A6F-F1CE-A1C1-CB3B-D3B8BBDE0005}"/>
              </a:ext>
            </a:extLst>
          </p:cNvPr>
          <p:cNvSpPr>
            <a:spLocks noGrp="1"/>
          </p:cNvSpPr>
          <p:nvPr>
            <p:ph type="body" idx="1"/>
          </p:nvPr>
        </p:nvSpPr>
        <p:spPr>
          <a:xfrm>
            <a:off x="916939" y="1707918"/>
            <a:ext cx="5343525" cy="3877985"/>
          </a:xfrm>
        </p:spPr>
        <p:txBody>
          <a:bodyPr/>
          <a:lstStyle/>
          <a:p>
            <a:r>
              <a:rPr lang="en-US" dirty="0"/>
              <a:t>At its core, ROS provides a message-passing system, often called “middleware” or “plumbing”. Communication is one of the first needs to arise when implementing a new robot application, or really any software system that will interact with hardware</a:t>
            </a:r>
          </a:p>
          <a:p>
            <a:endParaRPr lang="en-US" dirty="0"/>
          </a:p>
        </p:txBody>
      </p:sp>
    </p:spTree>
    <p:extLst>
      <p:ext uri="{BB962C8B-B14F-4D97-AF65-F5344CB8AC3E}">
        <p14:creationId xmlns:p14="http://schemas.microsoft.com/office/powerpoint/2010/main" val="3088227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C3661-EA94-FABD-9CA5-FEBF7705EFB6}"/>
              </a:ext>
            </a:extLst>
          </p:cNvPr>
          <p:cNvSpPr>
            <a:spLocks noGrp="1"/>
          </p:cNvSpPr>
          <p:nvPr>
            <p:ph type="title"/>
          </p:nvPr>
        </p:nvSpPr>
        <p:spPr/>
        <p:txBody>
          <a:bodyPr/>
          <a:lstStyle/>
          <a:p>
            <a:r>
              <a:rPr lang="en-US" b="1" dirty="0"/>
              <a:t>Tools</a:t>
            </a:r>
          </a:p>
        </p:txBody>
      </p:sp>
      <p:sp>
        <p:nvSpPr>
          <p:cNvPr id="3" name="Text Placeholder 2">
            <a:extLst>
              <a:ext uri="{FF2B5EF4-FFF2-40B4-BE49-F238E27FC236}">
                <a16:creationId xmlns:a16="http://schemas.microsoft.com/office/drawing/2014/main" id="{A3C8DEA8-7DC0-E5A7-6E3B-B0F1B41E016B}"/>
              </a:ext>
            </a:extLst>
          </p:cNvPr>
          <p:cNvSpPr>
            <a:spLocks noGrp="1"/>
          </p:cNvSpPr>
          <p:nvPr>
            <p:ph type="body" idx="1"/>
          </p:nvPr>
        </p:nvSpPr>
        <p:spPr>
          <a:xfrm>
            <a:off x="916939" y="1707918"/>
            <a:ext cx="5343525" cy="3877985"/>
          </a:xfrm>
        </p:spPr>
        <p:txBody>
          <a:bodyPr/>
          <a:lstStyle/>
          <a:p>
            <a:r>
              <a:rPr lang="en-US" dirty="0"/>
              <a:t>To build applications efficiently, you need good developer tools. ROS has them, including: launch, introspection, debugging, visualization, plotting, logging, and playback. These tools accelerate the progress of your dev team, and they can be included with your product when you ship it.</a:t>
            </a:r>
          </a:p>
        </p:txBody>
      </p:sp>
    </p:spTree>
    <p:extLst>
      <p:ext uri="{BB962C8B-B14F-4D97-AF65-F5344CB8AC3E}">
        <p14:creationId xmlns:p14="http://schemas.microsoft.com/office/powerpoint/2010/main" val="3405180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EC42C-0324-3A6A-8F03-0B56D11EAC08}"/>
              </a:ext>
            </a:extLst>
          </p:cNvPr>
          <p:cNvSpPr>
            <a:spLocks noGrp="1"/>
          </p:cNvSpPr>
          <p:nvPr>
            <p:ph type="title"/>
          </p:nvPr>
        </p:nvSpPr>
        <p:spPr>
          <a:xfrm>
            <a:off x="916939" y="609676"/>
            <a:ext cx="5263515" cy="1354217"/>
          </a:xfrm>
        </p:spPr>
        <p:txBody>
          <a:bodyPr/>
          <a:lstStyle/>
          <a:p>
            <a:r>
              <a:rPr lang="en-US" b="1" dirty="0"/>
              <a:t>Capabilities</a:t>
            </a:r>
            <a:br>
              <a:rPr lang="en-US" b="1" dirty="0"/>
            </a:br>
            <a:endParaRPr lang="en-US" dirty="0"/>
          </a:p>
        </p:txBody>
      </p:sp>
      <p:sp>
        <p:nvSpPr>
          <p:cNvPr id="3" name="Text Placeholder 2">
            <a:extLst>
              <a:ext uri="{FF2B5EF4-FFF2-40B4-BE49-F238E27FC236}">
                <a16:creationId xmlns:a16="http://schemas.microsoft.com/office/drawing/2014/main" id="{F10231DD-AE23-7A94-A8BB-B2DEF5F3BDD4}"/>
              </a:ext>
            </a:extLst>
          </p:cNvPr>
          <p:cNvSpPr>
            <a:spLocks noGrp="1"/>
          </p:cNvSpPr>
          <p:nvPr>
            <p:ph type="body" idx="1"/>
          </p:nvPr>
        </p:nvSpPr>
        <p:spPr>
          <a:xfrm>
            <a:off x="916939" y="1707918"/>
            <a:ext cx="5343525" cy="4308872"/>
          </a:xfrm>
        </p:spPr>
        <p:txBody>
          <a:bodyPr/>
          <a:lstStyle/>
          <a:p>
            <a:r>
              <a:rPr lang="en-US" dirty="0"/>
              <a:t>The goal of the ROS project is to continually raise the bar on what is taken for granted, and thus to lower the barrier to entry to building robot applications. Anyone with a good idea for a useful (or fun, or interesting) robot should be able to make that idea real, without having to understand everything about the underlying hardware and software.</a:t>
            </a:r>
          </a:p>
        </p:txBody>
      </p:sp>
    </p:spTree>
    <p:extLst>
      <p:ext uri="{BB962C8B-B14F-4D97-AF65-F5344CB8AC3E}">
        <p14:creationId xmlns:p14="http://schemas.microsoft.com/office/powerpoint/2010/main" val="3254406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56AA4-0DDD-54AA-3B46-92BF7C6D5DD6}"/>
              </a:ext>
            </a:extLst>
          </p:cNvPr>
          <p:cNvSpPr>
            <a:spLocks noGrp="1"/>
          </p:cNvSpPr>
          <p:nvPr>
            <p:ph type="title"/>
          </p:nvPr>
        </p:nvSpPr>
        <p:spPr>
          <a:xfrm>
            <a:off x="916939" y="609676"/>
            <a:ext cx="5263515" cy="1354217"/>
          </a:xfrm>
        </p:spPr>
        <p:txBody>
          <a:bodyPr/>
          <a:lstStyle/>
          <a:p>
            <a:r>
              <a:rPr lang="en-US" b="1" dirty="0"/>
              <a:t>Community</a:t>
            </a:r>
            <a:br>
              <a:rPr lang="en-US" b="1" dirty="0"/>
            </a:br>
            <a:endParaRPr lang="en-US" dirty="0"/>
          </a:p>
        </p:txBody>
      </p:sp>
      <p:sp>
        <p:nvSpPr>
          <p:cNvPr id="3" name="Text Placeholder 2">
            <a:extLst>
              <a:ext uri="{FF2B5EF4-FFF2-40B4-BE49-F238E27FC236}">
                <a16:creationId xmlns:a16="http://schemas.microsoft.com/office/drawing/2014/main" id="{A3A3FBE7-273D-E9D1-F10B-E6AD342FC015}"/>
              </a:ext>
            </a:extLst>
          </p:cNvPr>
          <p:cNvSpPr>
            <a:spLocks noGrp="1"/>
          </p:cNvSpPr>
          <p:nvPr>
            <p:ph type="body" idx="1"/>
          </p:nvPr>
        </p:nvSpPr>
        <p:spPr>
          <a:xfrm>
            <a:off x="916939" y="1707919"/>
            <a:ext cx="9370061" cy="4769082"/>
          </a:xfrm>
        </p:spPr>
        <p:txBody>
          <a:bodyPr/>
          <a:lstStyle/>
          <a:p>
            <a:r>
              <a:rPr lang="en-US" dirty="0"/>
              <a:t>The ROS </a:t>
            </a:r>
            <a:r>
              <a:rPr lang="en-US" dirty="0">
                <a:hlinkClick r:id="rId2"/>
              </a:rPr>
              <a:t>community</a:t>
            </a:r>
            <a:r>
              <a:rPr lang="en-US" dirty="0"/>
              <a:t> is large, diverse, and global. From students and hobbyists to multinational corporations and government agencies, people and organizations of all stripes keep the ROS project going.</a:t>
            </a:r>
          </a:p>
          <a:p>
            <a:r>
              <a:rPr lang="en-US" dirty="0"/>
              <a:t>The community hub and neutral steward for the project is </a:t>
            </a:r>
            <a:r>
              <a:rPr lang="en-US" dirty="0">
                <a:hlinkClick r:id="rId3"/>
              </a:rPr>
              <a:t>Open Robotics</a:t>
            </a:r>
            <a:r>
              <a:rPr lang="en-US" dirty="0"/>
              <a:t>, who hosts the shared online services (such as this website), create and manage distribution releases (including the binary packages that you install), and develop and maintain much of the core software within ROS. </a:t>
            </a:r>
            <a:r>
              <a:rPr lang="en-US" i="1" dirty="0"/>
              <a:t>Open Robotics also offers </a:t>
            </a:r>
            <a:r>
              <a:rPr lang="en-US" i="1" dirty="0">
                <a:hlinkClick r:id="rId4"/>
              </a:rPr>
              <a:t>engineering services</a:t>
            </a:r>
            <a:r>
              <a:rPr lang="en-US" i="1" dirty="0"/>
              <a:t> related to ROS.</a:t>
            </a:r>
            <a:endParaRPr lang="en-US" dirty="0"/>
          </a:p>
          <a:p>
            <a:endParaRPr lang="en-US" dirty="0"/>
          </a:p>
        </p:txBody>
      </p:sp>
    </p:spTree>
    <p:extLst>
      <p:ext uri="{BB962C8B-B14F-4D97-AF65-F5344CB8AC3E}">
        <p14:creationId xmlns:p14="http://schemas.microsoft.com/office/powerpoint/2010/main" val="1194317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Zephyr</a:t>
            </a:r>
            <a:r>
              <a:rPr spc="-175" dirty="0"/>
              <a:t> </a:t>
            </a:r>
            <a:r>
              <a:rPr spc="-25" dirty="0"/>
              <a:t>OS</a:t>
            </a:r>
          </a:p>
        </p:txBody>
      </p:sp>
      <p:sp>
        <p:nvSpPr>
          <p:cNvPr id="3" name="object 3"/>
          <p:cNvSpPr txBox="1">
            <a:spLocks noGrp="1"/>
          </p:cNvSpPr>
          <p:nvPr>
            <p:ph type="body" idx="1"/>
          </p:nvPr>
        </p:nvSpPr>
        <p:spPr>
          <a:prstGeom prst="rect">
            <a:avLst/>
          </a:prstGeom>
        </p:spPr>
        <p:txBody>
          <a:bodyPr vert="horz" wrap="square" lIns="0" tIns="97790" rIns="0" bIns="0" rtlCol="0">
            <a:spAutoFit/>
          </a:bodyPr>
          <a:lstStyle/>
          <a:p>
            <a:pPr marL="240665" indent="-227965">
              <a:lnSpc>
                <a:spcPct val="100000"/>
              </a:lnSpc>
              <a:spcBef>
                <a:spcPts val="770"/>
              </a:spcBef>
              <a:buFont typeface="Arial MT"/>
              <a:buChar char="•"/>
              <a:tabLst>
                <a:tab pos="240665" algn="l"/>
              </a:tabLst>
            </a:pPr>
            <a:r>
              <a:rPr dirty="0"/>
              <a:t>RTOS</a:t>
            </a:r>
            <a:r>
              <a:rPr spc="-160" dirty="0"/>
              <a:t> </a:t>
            </a:r>
            <a:r>
              <a:rPr spc="-10" dirty="0"/>
              <a:t>ecosystem</a:t>
            </a:r>
          </a:p>
          <a:p>
            <a:pPr marL="240029" indent="-227329">
              <a:lnSpc>
                <a:spcPct val="100000"/>
              </a:lnSpc>
              <a:spcBef>
                <a:spcPts val="670"/>
              </a:spcBef>
              <a:buFont typeface="Arial MT"/>
              <a:buChar char="•"/>
              <a:tabLst>
                <a:tab pos="240029" algn="l"/>
              </a:tabLst>
            </a:pPr>
            <a:r>
              <a:rPr dirty="0"/>
              <a:t>&lt;</a:t>
            </a:r>
            <a:r>
              <a:rPr spc="-20" dirty="0"/>
              <a:t> </a:t>
            </a:r>
            <a:r>
              <a:rPr dirty="0"/>
              <a:t>8KB</a:t>
            </a:r>
            <a:r>
              <a:rPr spc="-25" dirty="0"/>
              <a:t> </a:t>
            </a:r>
            <a:r>
              <a:rPr spc="-10" dirty="0"/>
              <a:t>Flash</a:t>
            </a:r>
          </a:p>
          <a:p>
            <a:pPr marL="240665" indent="-227965">
              <a:lnSpc>
                <a:spcPct val="100000"/>
              </a:lnSpc>
              <a:spcBef>
                <a:spcPts val="665"/>
              </a:spcBef>
              <a:buFont typeface="Arial MT"/>
              <a:buChar char="•"/>
              <a:tabLst>
                <a:tab pos="240665" algn="l"/>
              </a:tabLst>
            </a:pPr>
            <a:r>
              <a:rPr dirty="0"/>
              <a:t>&lt;</a:t>
            </a:r>
            <a:r>
              <a:rPr spc="-25" dirty="0"/>
              <a:t> </a:t>
            </a:r>
            <a:r>
              <a:rPr dirty="0"/>
              <a:t>5KB</a:t>
            </a:r>
            <a:r>
              <a:rPr spc="-20" dirty="0"/>
              <a:t> </a:t>
            </a:r>
            <a:r>
              <a:rPr spc="-25" dirty="0"/>
              <a:t>RAM</a:t>
            </a:r>
          </a:p>
          <a:p>
            <a:pPr marL="240665" indent="-227965">
              <a:lnSpc>
                <a:spcPct val="100000"/>
              </a:lnSpc>
              <a:spcBef>
                <a:spcPts val="660"/>
              </a:spcBef>
              <a:buFont typeface="Arial MT"/>
              <a:buChar char="•"/>
              <a:tabLst>
                <a:tab pos="240665" algn="l"/>
              </a:tabLst>
            </a:pPr>
            <a:r>
              <a:rPr spc="-30" dirty="0"/>
              <a:t>Open-</a:t>
            </a:r>
            <a:r>
              <a:rPr spc="-10" dirty="0"/>
              <a:t>Source</a:t>
            </a:r>
          </a:p>
          <a:p>
            <a:pPr marL="240029" indent="-227329">
              <a:lnSpc>
                <a:spcPct val="100000"/>
              </a:lnSpc>
              <a:spcBef>
                <a:spcPts val="670"/>
              </a:spcBef>
              <a:buFont typeface="Arial MT"/>
              <a:buChar char="•"/>
              <a:tabLst>
                <a:tab pos="240029" algn="l"/>
              </a:tabLst>
            </a:pPr>
            <a:r>
              <a:rPr spc="-10" dirty="0"/>
              <a:t>Scalable</a:t>
            </a:r>
          </a:p>
          <a:p>
            <a:pPr marL="240665" indent="-227965">
              <a:lnSpc>
                <a:spcPct val="100000"/>
              </a:lnSpc>
              <a:spcBef>
                <a:spcPts val="660"/>
              </a:spcBef>
              <a:buFont typeface="Arial MT"/>
              <a:buChar char="•"/>
              <a:tabLst>
                <a:tab pos="240665" algn="l"/>
              </a:tabLst>
            </a:pPr>
            <a:r>
              <a:rPr dirty="0"/>
              <a:t>Supported</a:t>
            </a:r>
            <a:r>
              <a:rPr spc="-65" dirty="0"/>
              <a:t> </a:t>
            </a:r>
            <a:r>
              <a:rPr dirty="0"/>
              <a:t>by</a:t>
            </a:r>
            <a:r>
              <a:rPr spc="-90" dirty="0"/>
              <a:t> </a:t>
            </a:r>
            <a:r>
              <a:rPr dirty="0"/>
              <a:t>major</a:t>
            </a:r>
            <a:r>
              <a:rPr spc="-100" dirty="0"/>
              <a:t> </a:t>
            </a:r>
            <a:r>
              <a:rPr dirty="0"/>
              <a:t>silicon</a:t>
            </a:r>
            <a:r>
              <a:rPr spc="-80" dirty="0"/>
              <a:t> </a:t>
            </a:r>
            <a:r>
              <a:rPr spc="-10" dirty="0"/>
              <a:t>vendors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9DABA-5902-4977-E57F-09396032F8A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DF9A453-6E1D-6252-DFEF-9027BDA3E6D0}"/>
              </a:ext>
            </a:extLst>
          </p:cNvPr>
          <p:cNvSpPr>
            <a:spLocks noGrp="1"/>
          </p:cNvSpPr>
          <p:nvPr>
            <p:ph type="body" idx="1"/>
          </p:nvPr>
        </p:nvSpPr>
        <p:spPr>
          <a:xfrm>
            <a:off x="916939" y="1707918"/>
            <a:ext cx="11732261" cy="14219277"/>
          </a:xfrm>
        </p:spPr>
        <p:txBody>
          <a:bodyPr/>
          <a:lstStyle/>
          <a:p>
            <a:r>
              <a:rPr lang="en-US" dirty="0"/>
              <a:t>In support of this primary goal of sharing and collaboration, there are several other goals of the ROS framework: </a:t>
            </a:r>
          </a:p>
          <a:p>
            <a:pPr>
              <a:buFont typeface="Arial" panose="020B0604020202020204" pitchFamily="34" charset="0"/>
              <a:buChar char="•"/>
            </a:pPr>
            <a:r>
              <a:rPr lang="en-US" dirty="0"/>
              <a:t>Thin: ROS is designed to be as thin as possible -- we won't wrap your main() -- so that code written for ROS can be used with other robot software frameworks. A corollary to this is that ROS is easy to integrate with other robot software frameworks: ROS has already been integrated with </a:t>
            </a:r>
            <a:r>
              <a:rPr lang="en-US" dirty="0" err="1"/>
              <a:t>OpenRAVE</a:t>
            </a:r>
            <a:r>
              <a:rPr lang="en-US" dirty="0"/>
              <a:t>, </a:t>
            </a:r>
            <a:r>
              <a:rPr lang="en-US" dirty="0" err="1"/>
              <a:t>Orocos</a:t>
            </a:r>
            <a:r>
              <a:rPr lang="en-US" dirty="0"/>
              <a:t>, and Player. </a:t>
            </a:r>
          </a:p>
          <a:p>
            <a:pPr>
              <a:buFont typeface="Arial" panose="020B0604020202020204" pitchFamily="34" charset="0"/>
              <a:buChar char="•"/>
            </a:pPr>
            <a:r>
              <a:rPr lang="en-US" dirty="0"/>
              <a:t>ROS-agnostic libraries: the preferred development model is to write ROS-agnostic libraries with clean functional interfaces. </a:t>
            </a:r>
          </a:p>
          <a:p>
            <a:pPr>
              <a:buFont typeface="Arial" panose="020B0604020202020204" pitchFamily="34" charset="0"/>
              <a:buChar char="•"/>
            </a:pPr>
            <a:r>
              <a:rPr lang="en-US" dirty="0"/>
              <a:t>Language independence: the ROS framework is easy to implement in any modern programming language. We have already implemented it in </a:t>
            </a:r>
            <a:r>
              <a:rPr lang="en-US" dirty="0">
                <a:hlinkClick r:id="rId2"/>
              </a:rPr>
              <a:t>Python</a:t>
            </a:r>
            <a:r>
              <a:rPr lang="en-US" dirty="0"/>
              <a:t>, </a:t>
            </a:r>
            <a:r>
              <a:rPr lang="en-US" dirty="0">
                <a:hlinkClick r:id="rId3"/>
              </a:rPr>
              <a:t>C++</a:t>
            </a:r>
            <a:r>
              <a:rPr lang="en-US" dirty="0"/>
              <a:t>, and </a:t>
            </a:r>
            <a:r>
              <a:rPr lang="en-US" dirty="0">
                <a:hlinkClick r:id="rId4"/>
              </a:rPr>
              <a:t>Lisp</a:t>
            </a:r>
            <a:r>
              <a:rPr lang="en-US" dirty="0"/>
              <a:t>, and we have experimental libraries in Java and Lua. </a:t>
            </a:r>
          </a:p>
          <a:p>
            <a:pPr>
              <a:buFont typeface="Arial" panose="020B0604020202020204" pitchFamily="34" charset="0"/>
              <a:buChar char="•"/>
            </a:pPr>
            <a:r>
              <a:rPr lang="en-US" dirty="0"/>
              <a:t>Easy testing: ROS has a </a:t>
            </a:r>
            <a:r>
              <a:rPr lang="en-US" dirty="0" err="1"/>
              <a:t>builtin</a:t>
            </a:r>
            <a:r>
              <a:rPr lang="en-US" dirty="0"/>
              <a:t> unit/integration test framework called </a:t>
            </a:r>
            <a:r>
              <a:rPr lang="en-US" dirty="0" err="1">
                <a:hlinkClick r:id="rId5"/>
              </a:rPr>
              <a:t>rostest</a:t>
            </a:r>
            <a:r>
              <a:rPr lang="en-US" dirty="0"/>
              <a:t> that makes it easy to bring up and tear down test fixtures. </a:t>
            </a:r>
          </a:p>
          <a:p>
            <a:pPr>
              <a:buFont typeface="Arial" panose="020B0604020202020204" pitchFamily="34" charset="0"/>
              <a:buChar char="•"/>
            </a:pPr>
            <a:r>
              <a:rPr lang="en-US" dirty="0"/>
              <a:t>Scaling: ROS is appropriate for large runtime systems and for large development processes. </a:t>
            </a:r>
          </a:p>
          <a:p>
            <a:endParaRPr lang="en-US" dirty="0"/>
          </a:p>
        </p:txBody>
      </p:sp>
    </p:spTree>
    <p:extLst>
      <p:ext uri="{BB962C8B-B14F-4D97-AF65-F5344CB8AC3E}">
        <p14:creationId xmlns:p14="http://schemas.microsoft.com/office/powerpoint/2010/main" val="1971541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Use</a:t>
            </a:r>
            <a:r>
              <a:rPr spc="-10" dirty="0"/>
              <a:t> cases</a:t>
            </a:r>
          </a:p>
        </p:txBody>
      </p:sp>
      <p:sp>
        <p:nvSpPr>
          <p:cNvPr id="3" name="object 3"/>
          <p:cNvSpPr txBox="1"/>
          <p:nvPr/>
        </p:nvSpPr>
        <p:spPr>
          <a:xfrm>
            <a:off x="916939" y="1707918"/>
            <a:ext cx="2300605" cy="2583180"/>
          </a:xfrm>
          <a:prstGeom prst="rect">
            <a:avLst/>
          </a:prstGeom>
        </p:spPr>
        <p:txBody>
          <a:bodyPr vert="horz" wrap="square" lIns="0" tIns="97790" rIns="0" bIns="0" rtlCol="0">
            <a:spAutoFit/>
          </a:bodyPr>
          <a:lstStyle/>
          <a:p>
            <a:pPr marL="240665" indent="-227965">
              <a:lnSpc>
                <a:spcPct val="100000"/>
              </a:lnSpc>
              <a:spcBef>
                <a:spcPts val="770"/>
              </a:spcBef>
              <a:buFont typeface="Arial MT"/>
              <a:buChar char="•"/>
              <a:tabLst>
                <a:tab pos="240665" algn="l"/>
              </a:tabLst>
            </a:pPr>
            <a:r>
              <a:rPr sz="2800" spc="-10" dirty="0">
                <a:latin typeface="Calibri"/>
                <a:cs typeface="Calibri"/>
              </a:rPr>
              <a:t>Industiral</a:t>
            </a:r>
            <a:r>
              <a:rPr sz="2800" spc="-65" dirty="0">
                <a:latin typeface="Calibri"/>
                <a:cs typeface="Calibri"/>
              </a:rPr>
              <a:t> </a:t>
            </a:r>
            <a:r>
              <a:rPr sz="2800" spc="-25" dirty="0">
                <a:latin typeface="Calibri"/>
                <a:cs typeface="Calibri"/>
              </a:rPr>
              <a:t>IoT</a:t>
            </a:r>
            <a:endParaRPr sz="2800">
              <a:latin typeface="Calibri"/>
              <a:cs typeface="Calibri"/>
            </a:endParaRPr>
          </a:p>
          <a:p>
            <a:pPr marL="240029" indent="-227329">
              <a:lnSpc>
                <a:spcPct val="100000"/>
              </a:lnSpc>
              <a:spcBef>
                <a:spcPts val="670"/>
              </a:spcBef>
              <a:buFont typeface="Arial MT"/>
              <a:buChar char="•"/>
              <a:tabLst>
                <a:tab pos="240029" algn="l"/>
              </a:tabLst>
            </a:pPr>
            <a:r>
              <a:rPr sz="2800" dirty="0">
                <a:latin typeface="Calibri"/>
                <a:cs typeface="Calibri"/>
              </a:rPr>
              <a:t>Asset</a:t>
            </a:r>
            <a:r>
              <a:rPr sz="2800" spc="-75" dirty="0">
                <a:latin typeface="Calibri"/>
                <a:cs typeface="Calibri"/>
              </a:rPr>
              <a:t> </a:t>
            </a:r>
            <a:r>
              <a:rPr sz="2800" spc="-20" dirty="0">
                <a:latin typeface="Calibri"/>
                <a:cs typeface="Calibri"/>
              </a:rPr>
              <a:t>Tracking</a:t>
            </a:r>
            <a:endParaRPr sz="2800">
              <a:latin typeface="Calibri"/>
              <a:cs typeface="Calibri"/>
            </a:endParaRPr>
          </a:p>
          <a:p>
            <a:pPr marL="240665" indent="-227965">
              <a:lnSpc>
                <a:spcPct val="100000"/>
              </a:lnSpc>
              <a:spcBef>
                <a:spcPts val="665"/>
              </a:spcBef>
              <a:buFont typeface="Arial MT"/>
              <a:buChar char="•"/>
              <a:tabLst>
                <a:tab pos="240665" algn="l"/>
              </a:tabLst>
            </a:pPr>
            <a:r>
              <a:rPr sz="2800" spc="-10" dirty="0">
                <a:latin typeface="Calibri"/>
                <a:cs typeface="Calibri"/>
              </a:rPr>
              <a:t>Healthcare</a:t>
            </a:r>
            <a:endParaRPr sz="2800">
              <a:latin typeface="Calibri"/>
              <a:cs typeface="Calibri"/>
            </a:endParaRPr>
          </a:p>
          <a:p>
            <a:pPr marL="240665" indent="-227965">
              <a:lnSpc>
                <a:spcPct val="100000"/>
              </a:lnSpc>
              <a:spcBef>
                <a:spcPts val="660"/>
              </a:spcBef>
              <a:buFont typeface="Arial MT"/>
              <a:buChar char="•"/>
              <a:tabLst>
                <a:tab pos="240665" algn="l"/>
              </a:tabLst>
            </a:pPr>
            <a:r>
              <a:rPr sz="2800" spc="-10" dirty="0">
                <a:latin typeface="Calibri"/>
                <a:cs typeface="Calibri"/>
              </a:rPr>
              <a:t>Automotive</a:t>
            </a:r>
            <a:endParaRPr sz="2800">
              <a:latin typeface="Calibri"/>
              <a:cs typeface="Calibri"/>
            </a:endParaRPr>
          </a:p>
          <a:p>
            <a:pPr marL="240029" indent="-227329">
              <a:lnSpc>
                <a:spcPct val="100000"/>
              </a:lnSpc>
              <a:spcBef>
                <a:spcPts val="670"/>
              </a:spcBef>
              <a:buFont typeface="Arial MT"/>
              <a:buChar char="•"/>
              <a:tabLst>
                <a:tab pos="240029" algn="l"/>
              </a:tabLst>
            </a:pPr>
            <a:r>
              <a:rPr sz="2800" spc="-25" dirty="0">
                <a:latin typeface="Calibri"/>
                <a:cs typeface="Calibri"/>
              </a:rPr>
              <a:t>Worker</a:t>
            </a:r>
            <a:r>
              <a:rPr sz="2800" spc="-110" dirty="0">
                <a:latin typeface="Calibri"/>
                <a:cs typeface="Calibri"/>
              </a:rPr>
              <a:t> </a:t>
            </a:r>
            <a:r>
              <a:rPr sz="2800" spc="-10" dirty="0">
                <a:latin typeface="Calibri"/>
                <a:cs typeface="Calibri"/>
              </a:rPr>
              <a:t>safety</a:t>
            </a:r>
            <a:endParaRPr sz="28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600+</a:t>
            </a:r>
            <a:r>
              <a:rPr spc="-60" dirty="0"/>
              <a:t> </a:t>
            </a:r>
            <a:r>
              <a:rPr dirty="0"/>
              <a:t>supported</a:t>
            </a:r>
            <a:r>
              <a:rPr spc="-45" dirty="0"/>
              <a:t> </a:t>
            </a:r>
            <a:r>
              <a:rPr spc="-10" dirty="0"/>
              <a:t>boards</a:t>
            </a:r>
          </a:p>
        </p:txBody>
      </p:sp>
      <p:sp>
        <p:nvSpPr>
          <p:cNvPr id="3" name="object 3"/>
          <p:cNvSpPr txBox="1"/>
          <p:nvPr/>
        </p:nvSpPr>
        <p:spPr>
          <a:xfrm>
            <a:off x="916939" y="1707918"/>
            <a:ext cx="2064385" cy="2070735"/>
          </a:xfrm>
          <a:prstGeom prst="rect">
            <a:avLst/>
          </a:prstGeom>
        </p:spPr>
        <p:txBody>
          <a:bodyPr vert="horz" wrap="square" lIns="0" tIns="97790" rIns="0" bIns="0" rtlCol="0">
            <a:spAutoFit/>
          </a:bodyPr>
          <a:lstStyle/>
          <a:p>
            <a:pPr marL="240665" indent="-227965">
              <a:lnSpc>
                <a:spcPct val="100000"/>
              </a:lnSpc>
              <a:spcBef>
                <a:spcPts val="770"/>
              </a:spcBef>
              <a:buFont typeface="Arial MT"/>
              <a:buChar char="•"/>
              <a:tabLst>
                <a:tab pos="240665" algn="l"/>
              </a:tabLst>
            </a:pPr>
            <a:r>
              <a:rPr sz="2800" spc="-10" dirty="0">
                <a:latin typeface="Calibri"/>
                <a:cs typeface="Calibri"/>
              </a:rPr>
              <a:t>ESP32</a:t>
            </a:r>
            <a:endParaRPr sz="2800" dirty="0">
              <a:latin typeface="Calibri"/>
              <a:cs typeface="Calibri"/>
            </a:endParaRPr>
          </a:p>
          <a:p>
            <a:pPr marL="240029" indent="-227329">
              <a:lnSpc>
                <a:spcPct val="100000"/>
              </a:lnSpc>
              <a:spcBef>
                <a:spcPts val="670"/>
              </a:spcBef>
              <a:buFont typeface="Arial MT"/>
              <a:buChar char="•"/>
              <a:tabLst>
                <a:tab pos="240029" algn="l"/>
              </a:tabLst>
            </a:pPr>
            <a:r>
              <a:rPr sz="2800" spc="-10" dirty="0">
                <a:latin typeface="Calibri"/>
                <a:cs typeface="Calibri"/>
              </a:rPr>
              <a:t>Arduino</a:t>
            </a:r>
            <a:endParaRPr sz="2800" dirty="0">
              <a:latin typeface="Calibri"/>
              <a:cs typeface="Calibri"/>
            </a:endParaRPr>
          </a:p>
          <a:p>
            <a:pPr marL="240665" indent="-227965">
              <a:lnSpc>
                <a:spcPct val="100000"/>
              </a:lnSpc>
              <a:spcBef>
                <a:spcPts val="665"/>
              </a:spcBef>
              <a:buFont typeface="Arial MT"/>
              <a:buChar char="•"/>
              <a:tabLst>
                <a:tab pos="240665" algn="l"/>
              </a:tabLst>
            </a:pPr>
            <a:r>
              <a:rPr sz="2800" dirty="0">
                <a:latin typeface="Calibri"/>
                <a:cs typeface="Calibri"/>
              </a:rPr>
              <a:t>Raspberry</a:t>
            </a:r>
            <a:r>
              <a:rPr sz="2800" spc="-55" dirty="0">
                <a:latin typeface="Calibri"/>
                <a:cs typeface="Calibri"/>
              </a:rPr>
              <a:t> </a:t>
            </a:r>
            <a:r>
              <a:rPr sz="2800" spc="-25" dirty="0">
                <a:latin typeface="Calibri"/>
                <a:cs typeface="Calibri"/>
              </a:rPr>
              <a:t>Pi</a:t>
            </a:r>
            <a:endParaRPr sz="2800" dirty="0">
              <a:latin typeface="Calibri"/>
              <a:cs typeface="Calibri"/>
            </a:endParaRPr>
          </a:p>
          <a:p>
            <a:pPr marL="240665" indent="-227965">
              <a:lnSpc>
                <a:spcPct val="100000"/>
              </a:lnSpc>
              <a:spcBef>
                <a:spcPts val="660"/>
              </a:spcBef>
              <a:buFont typeface="Arial MT"/>
              <a:buChar char="•"/>
              <a:tabLst>
                <a:tab pos="240665" algn="l"/>
              </a:tabLst>
            </a:pPr>
            <a:r>
              <a:rPr sz="2800" spc="-20" dirty="0">
                <a:latin typeface="Calibri"/>
                <a:cs typeface="Calibri"/>
              </a:rPr>
              <a:t>nRFx</a:t>
            </a:r>
            <a:endParaRPr sz="28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Architecture</a:t>
            </a:r>
          </a:p>
        </p:txBody>
      </p:sp>
      <p:pic>
        <p:nvPicPr>
          <p:cNvPr id="3" name="object 3"/>
          <p:cNvPicPr/>
          <p:nvPr/>
        </p:nvPicPr>
        <p:blipFill>
          <a:blip r:embed="rId2" cstate="print"/>
          <a:stretch>
            <a:fillRect/>
          </a:stretch>
        </p:blipFill>
        <p:spPr>
          <a:xfrm>
            <a:off x="4648200" y="320919"/>
            <a:ext cx="5610633" cy="621616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A72EF-1646-4C02-5315-F2F4FBA17298}"/>
              </a:ext>
            </a:extLst>
          </p:cNvPr>
          <p:cNvSpPr>
            <a:spLocks noGrp="1"/>
          </p:cNvSpPr>
          <p:nvPr>
            <p:ph type="title"/>
          </p:nvPr>
        </p:nvSpPr>
        <p:spPr/>
        <p:txBody>
          <a:bodyPr/>
          <a:lstStyle/>
          <a:p>
            <a:r>
              <a:rPr lang="en-US" dirty="0"/>
              <a:t>Features overview</a:t>
            </a:r>
          </a:p>
        </p:txBody>
      </p:sp>
      <p:sp>
        <p:nvSpPr>
          <p:cNvPr id="5" name="Text Placeholder 4">
            <a:extLst>
              <a:ext uri="{FF2B5EF4-FFF2-40B4-BE49-F238E27FC236}">
                <a16:creationId xmlns:a16="http://schemas.microsoft.com/office/drawing/2014/main" id="{5AE47A18-6584-05F1-D6D9-507D38D5DA01}"/>
              </a:ext>
            </a:extLst>
          </p:cNvPr>
          <p:cNvSpPr>
            <a:spLocks noGrp="1"/>
          </p:cNvSpPr>
          <p:nvPr>
            <p:ph type="body" idx="1"/>
          </p:nvPr>
        </p:nvSpPr>
        <p:spPr>
          <a:xfrm>
            <a:off x="916939" y="1707918"/>
            <a:ext cx="10360661" cy="3693319"/>
          </a:xfrm>
        </p:spPr>
        <p:txBody>
          <a:bodyPr/>
          <a:lstStyle/>
          <a:p>
            <a:pPr marL="457200" indent="-457200">
              <a:buFont typeface="Arial" panose="020B0604020202020204" pitchFamily="34" charset="0"/>
              <a:buChar char="•"/>
            </a:pPr>
            <a:r>
              <a:rPr lang="en-US" dirty="0"/>
              <a:t>Comprehensive, lightweight, kernel &amp; supporting services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Inherently portable &amp; secure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Highly connected</a:t>
            </a:r>
          </a:p>
          <a:p>
            <a:pPr marL="914400" lvl="1" indent="-457200">
              <a:buFont typeface="Arial" panose="020B0604020202020204" pitchFamily="34" charset="0"/>
              <a:buChar char="•"/>
            </a:pPr>
            <a:r>
              <a:rPr lang="en-US" dirty="0"/>
              <a:t>Bluetooth 5.0 &amp; BLE</a:t>
            </a:r>
          </a:p>
          <a:p>
            <a:pPr marL="914400" lvl="1" indent="-457200">
              <a:buFont typeface="Arial" panose="020B0604020202020204" pitchFamily="34" charset="0"/>
              <a:buChar char="•"/>
            </a:pPr>
            <a:r>
              <a:rPr lang="en-US" dirty="0"/>
              <a:t>Wi-Fi, Ethernet, </a:t>
            </a:r>
            <a:r>
              <a:rPr lang="en-US" dirty="0" err="1"/>
              <a:t>CANbus</a:t>
            </a:r>
            <a:r>
              <a:rPr lang="en-US" dirty="0"/>
              <a:t>, …</a:t>
            </a:r>
          </a:p>
          <a:p>
            <a:pPr marL="914400" lvl="1" indent="-457200">
              <a:buFont typeface="Arial" panose="020B0604020202020204" pitchFamily="34" charset="0"/>
              <a:buChar char="•"/>
            </a:pPr>
            <a:r>
              <a:rPr lang="en-US" dirty="0"/>
              <a:t>IoT protocols: CoAP, LwM2M, MQTT, </a:t>
            </a:r>
            <a:r>
              <a:rPr lang="en-US" dirty="0" err="1"/>
              <a:t>OpenThread</a:t>
            </a:r>
            <a:r>
              <a:rPr lang="en-US" dirty="0"/>
              <a:t>, …</a:t>
            </a:r>
          </a:p>
          <a:p>
            <a:pPr marL="914400" lvl="1" indent="-457200">
              <a:buFont typeface="Arial" panose="020B0604020202020204" pitchFamily="34" charset="0"/>
              <a:buChar char="•"/>
            </a:pPr>
            <a:r>
              <a:rPr lang="en-US" dirty="0"/>
              <a:t>USB &amp; USB-C</a:t>
            </a:r>
          </a:p>
          <a:p>
            <a:endParaRPr lang="en-US" dirty="0"/>
          </a:p>
        </p:txBody>
      </p:sp>
    </p:spTree>
    <p:extLst>
      <p:ext uri="{BB962C8B-B14F-4D97-AF65-F5344CB8AC3E}">
        <p14:creationId xmlns:p14="http://schemas.microsoft.com/office/powerpoint/2010/main" val="1116049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D5831-54B7-C9C4-9974-1049BF8EC962}"/>
              </a:ext>
            </a:extLst>
          </p:cNvPr>
          <p:cNvSpPr>
            <a:spLocks noGrp="1"/>
          </p:cNvSpPr>
          <p:nvPr>
            <p:ph type="title"/>
          </p:nvPr>
        </p:nvSpPr>
        <p:spPr>
          <a:xfrm>
            <a:off x="916939" y="609676"/>
            <a:ext cx="8150861" cy="677108"/>
          </a:xfrm>
        </p:spPr>
        <p:txBody>
          <a:bodyPr/>
          <a:lstStyle/>
          <a:p>
            <a:r>
              <a:rPr lang="en-US" dirty="0"/>
              <a:t>Building on POSIX</a:t>
            </a:r>
          </a:p>
        </p:txBody>
      </p:sp>
      <p:sp>
        <p:nvSpPr>
          <p:cNvPr id="3" name="Text Placeholder 2">
            <a:extLst>
              <a:ext uri="{FF2B5EF4-FFF2-40B4-BE49-F238E27FC236}">
                <a16:creationId xmlns:a16="http://schemas.microsoft.com/office/drawing/2014/main" id="{35F5D93C-EC3A-895F-D413-7C9DD11E1B56}"/>
              </a:ext>
            </a:extLst>
          </p:cNvPr>
          <p:cNvSpPr>
            <a:spLocks noGrp="1"/>
          </p:cNvSpPr>
          <p:nvPr>
            <p:ph type="body" idx="1"/>
          </p:nvPr>
        </p:nvSpPr>
        <p:spPr>
          <a:xfrm>
            <a:off x="916939" y="1707918"/>
            <a:ext cx="10208261" cy="2154436"/>
          </a:xfrm>
        </p:spPr>
        <p:txBody>
          <a:bodyPr/>
          <a:lstStyle/>
          <a:p>
            <a:pPr marL="457200" indent="-457200">
              <a:buFont typeface="Arial" panose="020B0604020202020204" pitchFamily="34" charset="0"/>
              <a:buChar char="•"/>
            </a:pPr>
            <a:r>
              <a:rPr lang="en-US" dirty="0"/>
              <a:t>Zephyr apps can run as native Linux applications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Re-use existing code &amp; libraries by accessing Zephyr services through POSIX API</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542829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29CBF-75B0-6DA0-3E35-9CDB850F3720}"/>
              </a:ext>
            </a:extLst>
          </p:cNvPr>
          <p:cNvSpPr>
            <a:spLocks noGrp="1"/>
          </p:cNvSpPr>
          <p:nvPr>
            <p:ph type="title"/>
          </p:nvPr>
        </p:nvSpPr>
        <p:spPr/>
        <p:txBody>
          <a:bodyPr/>
          <a:lstStyle/>
          <a:p>
            <a:r>
              <a:rPr lang="en-US" dirty="0"/>
              <a:t>Performance</a:t>
            </a:r>
          </a:p>
        </p:txBody>
      </p:sp>
      <p:sp>
        <p:nvSpPr>
          <p:cNvPr id="3" name="Text Placeholder 2">
            <a:extLst>
              <a:ext uri="{FF2B5EF4-FFF2-40B4-BE49-F238E27FC236}">
                <a16:creationId xmlns:a16="http://schemas.microsoft.com/office/drawing/2014/main" id="{6B4F1C48-6ECD-98A1-9E8E-D2D889DA1FC3}"/>
              </a:ext>
            </a:extLst>
          </p:cNvPr>
          <p:cNvSpPr>
            <a:spLocks noGrp="1"/>
          </p:cNvSpPr>
          <p:nvPr>
            <p:ph type="body" idx="1"/>
          </p:nvPr>
        </p:nvSpPr>
        <p:spPr>
          <a:xfrm>
            <a:off x="916939" y="1707918"/>
            <a:ext cx="9598661" cy="2369880"/>
          </a:xfrm>
        </p:spPr>
        <p:txBody>
          <a:bodyPr/>
          <a:lstStyle/>
          <a:p>
            <a:pPr marL="457200" indent="-457200">
              <a:buFont typeface="Arial" panose="020B0604020202020204" pitchFamily="34" charset="0"/>
              <a:buChar char="•"/>
            </a:pPr>
            <a:r>
              <a:rPr lang="en-US" dirty="0"/>
              <a:t>Benchmark on Arm Cortex-M4F running at 120 MHz:</a:t>
            </a:r>
          </a:p>
          <a:p>
            <a:pPr marL="914400" lvl="1" indent="-457200">
              <a:buFont typeface="Arial" panose="020B0604020202020204" pitchFamily="34" charset="0"/>
              <a:buChar char="•"/>
            </a:pPr>
            <a:r>
              <a:rPr lang="en-US" dirty="0"/>
              <a:t>Thread create 2.5 </a:t>
            </a:r>
            <a:r>
              <a:rPr lang="el-GR" dirty="0"/>
              <a:t>μ</a:t>
            </a:r>
            <a:r>
              <a:rPr lang="en-US" dirty="0"/>
              <a:t>s</a:t>
            </a:r>
          </a:p>
          <a:p>
            <a:pPr marL="914400" lvl="1" indent="-457200">
              <a:buFont typeface="Arial" panose="020B0604020202020204" pitchFamily="34" charset="0"/>
              <a:buChar char="•"/>
            </a:pPr>
            <a:r>
              <a:rPr lang="en-US" dirty="0"/>
              <a:t>Thread start 3.6 </a:t>
            </a:r>
            <a:r>
              <a:rPr lang="el-GR" dirty="0"/>
              <a:t>μ</a:t>
            </a:r>
            <a:r>
              <a:rPr lang="en-US" dirty="0"/>
              <a:t>s</a:t>
            </a:r>
          </a:p>
          <a:p>
            <a:pPr marL="914400" lvl="1" indent="-457200">
              <a:buFont typeface="Arial" panose="020B0604020202020204" pitchFamily="34" charset="0"/>
              <a:buChar char="•"/>
            </a:pPr>
            <a:r>
              <a:rPr lang="en-US" dirty="0"/>
              <a:t>Thread suspend 3.3 </a:t>
            </a:r>
            <a:r>
              <a:rPr lang="el-GR" dirty="0"/>
              <a:t>μ</a:t>
            </a:r>
            <a:r>
              <a:rPr lang="en-US" dirty="0"/>
              <a:t>s</a:t>
            </a:r>
          </a:p>
          <a:p>
            <a:pPr marL="914400" lvl="1" indent="-457200">
              <a:buFont typeface="Arial" panose="020B0604020202020204" pitchFamily="34" charset="0"/>
              <a:buChar char="•"/>
            </a:pPr>
            <a:r>
              <a:rPr lang="en-US" dirty="0"/>
              <a:t>Thread resume 3.8 </a:t>
            </a:r>
            <a:r>
              <a:rPr lang="el-GR" dirty="0"/>
              <a:t>μ</a:t>
            </a:r>
            <a:r>
              <a:rPr lang="en-US" dirty="0"/>
              <a:t>s</a:t>
            </a:r>
          </a:p>
          <a:p>
            <a:pPr marL="914400" lvl="1" indent="-457200">
              <a:buFont typeface="Arial" panose="020B0604020202020204" pitchFamily="34" charset="0"/>
              <a:buChar char="•"/>
            </a:pPr>
            <a:r>
              <a:rPr lang="en-US" dirty="0"/>
              <a:t>Context switch (yield) 2.2 </a:t>
            </a:r>
            <a:r>
              <a:rPr lang="el-GR" dirty="0"/>
              <a:t>μ</a:t>
            </a:r>
            <a:r>
              <a:rPr lang="en-US" dirty="0"/>
              <a:t>s</a:t>
            </a:r>
          </a:p>
          <a:p>
            <a:pPr marL="914400" lvl="1" indent="-457200">
              <a:buFont typeface="Arial" panose="020B0604020202020204" pitchFamily="34" charset="0"/>
              <a:buChar char="•"/>
            </a:pPr>
            <a:r>
              <a:rPr lang="en-US" dirty="0"/>
              <a:t>Get semaphore 0.6 </a:t>
            </a:r>
            <a:r>
              <a:rPr lang="el-GR" dirty="0"/>
              <a:t>μ</a:t>
            </a:r>
            <a:r>
              <a:rPr lang="en-US" dirty="0"/>
              <a:t>s</a:t>
            </a:r>
          </a:p>
          <a:p>
            <a:pPr marL="914400" lvl="1" indent="-457200">
              <a:buFont typeface="Arial" panose="020B0604020202020204" pitchFamily="34" charset="0"/>
              <a:buChar char="•"/>
            </a:pPr>
            <a:r>
              <a:rPr lang="en-US" dirty="0"/>
              <a:t>Put semaphore 1.1 </a:t>
            </a:r>
            <a:r>
              <a:rPr lang="el-GR" dirty="0"/>
              <a:t>μ</a:t>
            </a:r>
            <a:r>
              <a:rPr lang="en-US" dirty="0"/>
              <a:t>s</a:t>
            </a:r>
          </a:p>
        </p:txBody>
      </p:sp>
    </p:spTree>
    <p:extLst>
      <p:ext uri="{BB962C8B-B14F-4D97-AF65-F5344CB8AC3E}">
        <p14:creationId xmlns:p14="http://schemas.microsoft.com/office/powerpoint/2010/main" val="3006302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08206-CBCA-2DB5-CBA7-B35DDC384C75}"/>
              </a:ext>
            </a:extLst>
          </p:cNvPr>
          <p:cNvSpPr>
            <a:spLocks noGrp="1"/>
          </p:cNvSpPr>
          <p:nvPr>
            <p:ph type="title"/>
          </p:nvPr>
        </p:nvSpPr>
        <p:spPr>
          <a:xfrm>
            <a:off x="916939" y="609676"/>
            <a:ext cx="11275061" cy="1354217"/>
          </a:xfrm>
        </p:spPr>
        <p:txBody>
          <a:bodyPr/>
          <a:lstStyle/>
          <a:p>
            <a:r>
              <a:rPr lang="en-US" b="1" dirty="0"/>
              <a:t>West (Zephyr’s meta-tool)</a:t>
            </a:r>
            <a:br>
              <a:rPr lang="en-US" b="1" dirty="0"/>
            </a:br>
            <a:endParaRPr lang="en-US" dirty="0"/>
          </a:p>
        </p:txBody>
      </p:sp>
      <p:sp>
        <p:nvSpPr>
          <p:cNvPr id="3" name="Text Placeholder 2">
            <a:extLst>
              <a:ext uri="{FF2B5EF4-FFF2-40B4-BE49-F238E27FC236}">
                <a16:creationId xmlns:a16="http://schemas.microsoft.com/office/drawing/2014/main" id="{3EC7F1C4-A41D-3D9F-7543-C07A6C265017}"/>
              </a:ext>
            </a:extLst>
          </p:cNvPr>
          <p:cNvSpPr>
            <a:spLocks noGrp="1"/>
          </p:cNvSpPr>
          <p:nvPr>
            <p:ph type="body" idx="1"/>
          </p:nvPr>
        </p:nvSpPr>
        <p:spPr>
          <a:xfrm>
            <a:off x="916939" y="1784112"/>
            <a:ext cx="9598661" cy="2585323"/>
          </a:xfrm>
        </p:spPr>
        <p:txBody>
          <a:bodyPr/>
          <a:lstStyle/>
          <a:p>
            <a:pPr marL="457200" indent="-457200">
              <a:buFont typeface="Arial" panose="020B0604020202020204" pitchFamily="34" charset="0"/>
              <a:buChar char="•"/>
            </a:pPr>
            <a:r>
              <a:rPr lang="en-US" dirty="0"/>
              <a:t>building applications, flashing and debugging</a:t>
            </a:r>
          </a:p>
          <a:p>
            <a:pPr marL="457200" indent="-457200">
              <a:buFont typeface="Arial" panose="020B0604020202020204" pitchFamily="34" charset="0"/>
              <a:buChar char="•"/>
            </a:pPr>
            <a:endParaRPr lang="en-US" dirty="0"/>
          </a:p>
          <a:p>
            <a:pPr marL="457200" indent="-457200" algn="l" rtl="0">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Arial Unicode MS"/>
              </a:rPr>
              <a:t>west build -b &lt;BOARD&gt;</a:t>
            </a:r>
            <a:endParaRPr lang="en-US" altLang="en-US" sz="2000" dirty="0">
              <a:latin typeface="Arial Unicode MS"/>
            </a:endParaRP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west flash</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3762984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TotalTime>
  <Words>735</Words>
  <Application>Microsoft Office PowerPoint</Application>
  <PresentationFormat>Widescreen</PresentationFormat>
  <Paragraphs>100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MT</vt:lpstr>
      <vt:lpstr>Arial Unicode MS</vt:lpstr>
      <vt:lpstr>Calibri</vt:lpstr>
      <vt:lpstr>Calibri Light</vt:lpstr>
      <vt:lpstr>Office Theme</vt:lpstr>
      <vt:lpstr>Napredni operativni sistemi</vt:lpstr>
      <vt:lpstr>Zephyr OS</vt:lpstr>
      <vt:lpstr>Use cases</vt:lpstr>
      <vt:lpstr>600+ supported boards</vt:lpstr>
      <vt:lpstr>Architecture</vt:lpstr>
      <vt:lpstr>Features overview</vt:lpstr>
      <vt:lpstr>Building on POSIX</vt:lpstr>
      <vt:lpstr>Performance</vt:lpstr>
      <vt:lpstr>West (Zephyr’s meta-tool) </vt:lpstr>
      <vt:lpstr>Source Tree of Zephyr app: </vt:lpstr>
      <vt:lpstr>nRF52 DK</vt:lpstr>
      <vt:lpstr>PowerPoint Presentation</vt:lpstr>
      <vt:lpstr>FIT IoT Lab</vt:lpstr>
      <vt:lpstr>ROS - Robot Operating System </vt:lpstr>
      <vt:lpstr>The ROS Ecosystem </vt:lpstr>
      <vt:lpstr>Plumbing </vt:lpstr>
      <vt:lpstr>Tools</vt:lpstr>
      <vt:lpstr>Capabilities </vt:lpstr>
      <vt:lpstr>Community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Napredni operativni sistemi</dc:title>
  <dc:creator>Dimitrije Filipovic</dc:creator>
  <cp:lastModifiedBy>Dimitrije Filipovic</cp:lastModifiedBy>
  <cp:revision>3</cp:revision>
  <dcterms:created xsi:type="dcterms:W3CDTF">2024-06-08T23:31:02Z</dcterms:created>
  <dcterms:modified xsi:type="dcterms:W3CDTF">2024-07-04T02:19:34Z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2024-02-14T00:00:00Z</vt:filetime>
  </property>
  <property fmtid="{D5CDD505-2E9C-101B-9397-08002B2CF9AE}" pid="3" name="Creator">
    <vt:lpwstr>Microsoft® PowerPoint® 2019</vt:lpwstr>
  </property>
  <property fmtid="{D5CDD505-2E9C-101B-9397-08002B2CF9AE}" pid="4" name="LastSaved">
    <vt:filetime>2024-06-08T00:00:00Z</vt:filetime>
  </property>
  <property fmtid="{D5CDD505-2E9C-101B-9397-08002B2CF9AE}" pid="5" name="Producer">
    <vt:lpwstr>Microsoft® PowerPoint® 2019</vt:lpwstr>
  </property>
</Properties>
</file>