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Calibri" panose="020F0502020204030204" pitchFamily="34"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karamperi\Documents\UDACITY\Project%202%20-%20Analyze%20NYSE%20Data\Project_2_Analyze_NYSE_Data.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'Summary Statistics'!$C$4:$C$19</cx:f>
        <cx:lvl ptCount="16" formatCode="_-[$$-en-US]* #.##0_ ;_-[$$-en-US]* \-#.##0\ ;_-[$$-en-US]* &quot;-&quot;??_ ;_-@_ ">
          <cx:pt idx="0">314893000</cx:pt>
          <cx:pt idx="1">-110710000</cx:pt>
          <cx:pt idx="2">380717000</cx:pt>
          <cx:pt idx="3">2454000000</cx:pt>
          <cx:pt idx="4">2804000000</cx:pt>
          <cx:pt idx="5">1076300000</cx:pt>
          <cx:pt idx="6">1048000000</cx:pt>
          <cx:pt idx="7">1208000000</cx:pt>
          <cx:pt idx="8">4598000000</cx:pt>
          <cx:pt idx="9">228347000</cx:pt>
          <cx:pt idx="10">609500000</cx:pt>
          <cx:pt idx="11">356619000</cx:pt>
          <cx:pt idx="12">7242000000</cx:pt>
          <cx:pt idx="13">457327000</cx:pt>
          <cx:pt idx="14">1330000000</cx:pt>
          <cx:pt idx="15">802538000</cx:pt>
        </cx:lvl>
      </cx:numDim>
    </cx:data>
    <cx:data id="1">
      <cx:numDim type="val">
        <cx:f>'Summary Statistics'!$D$4:$D$19</cx:f>
        <cx:lvl ptCount="16" formatCode="_-[$$-en-US]* #.##0_ ;_-[$$-en-US]* \-#.##0\ ;_-[$$-en-US]* &quot;-&quot;??_ ;_-@_ ">
          <cx:pt idx="0">415811000</cx:pt>
          <cx:pt idx="1">-286074000</cx:pt>
          <cx:pt idx="2">329056000</cx:pt>
          <cx:pt idx="3">2476000000</cx:pt>
          <cx:pt idx="4">4994000000</cx:pt>
          <cx:pt idx="5">1062900000</cx:pt>
          <cx:pt idx="6">1061000000</cx:pt>
          <cx:pt idx="7">1300000000</cx:pt>
          <cx:pt idx="8">5106000000</cx:pt>
          <cx:pt idx="9">402648000</cx:pt>
          <cx:pt idx="10">822000000</cx:pt>
          <cx:pt idx="11">382500000</cx:pt>
          <cx:pt idx="12">8150000000</cx:pt>
          <cx:pt idx="13">528232000</cx:pt>
          <cx:pt idx="14">1107400000</cx:pt>
          <cx:pt idx="15">577297000</cx:pt>
        </cx:lvl>
      </cx:numDim>
    </cx:data>
    <cx:data id="2">
      <cx:numDim type="val">
        <cx:f>'Summary Statistics'!$E$4:$E$19</cx:f>
        <cx:lvl ptCount="16" formatCode="_-[$$-en-US]* #.##0_ ;_-[$$-en-US]* \-#.##0\ ;_-[$$-en-US]* &quot;-&quot;??_ ;_-@_ ">
          <cx:pt idx="0">490708000</cx:pt>
          <cx:pt idx="1">-145633000</cx:pt>
          <cx:pt idx="2">517633000</cx:pt>
          <cx:pt idx="3">2197000000</cx:pt>
          <cx:pt idx="4">6225000000</cx:pt>
          <cx:pt idx="5">1270600000</cx:pt>
          <cx:pt idx="6">1210000000</cx:pt>
          <cx:pt idx="7">886000000</cx:pt>
          <cx:pt idx="8">5139000000</cx:pt>
          <cx:pt idx="9">305826000</cx:pt>
          <cx:pt idx="10">716000000</cx:pt>
          <cx:pt idx="11">431640000</cx:pt>
          <cx:pt idx="12">9078000000</cx:pt>
          <cx:pt idx="13">564427000</cx:pt>
          <cx:pt idx="14">1140500000</cx:pt>
          <cx:pt idx="15">236912000</cx:pt>
        </cx:lvl>
      </cx:numDim>
    </cx:data>
    <cx:data id="3">
      <cx:numDim type="val">
        <cx:f>'Summary Statistics'!$F$4:$F$19</cx:f>
        <cx:lvl ptCount="16" formatCode="_-[$$-en-US]* #.##0_ ;_-[$$-en-US]* \-#.##0\ ;_-[$$-en-US]* &quot;-&quot;??_ ;_-@_ ">
          <cx:pt idx="0">466917000</cx:pt>
          <cx:pt idx="1">114923000</cx:pt>
          <cx:pt idx="2">720280000</cx:pt>
          <cx:pt idx="3">2325000000</cx:pt>
          <cx:pt idx="4">12427000000</cx:pt>
          <cx:pt idx="5">1099200000</cx:pt>
          <cx:pt idx="6">1311000000</cx:pt>
          <cx:pt idx="7">1242000000</cx:pt>
          <cx:pt idx="8">5878000000</cx:pt>
          <cx:pt idx="9">379793000</cx:pt>
          <cx:pt idx="10">413000000</cx:pt>
          <cx:pt idx="11">534107000</cx:pt>
          <cx:pt idx="12">7885000000</cx:pt>
          <cx:pt idx="13">605946000</cx:pt>
          <cx:pt idx="14">1109400000</cx:pt>
          <cx:pt idx="15">-134934000</cx:pt>
        </cx:lvl>
      </cx:numDim>
    </cx:data>
  </cx:chartData>
  <cx:chart>
    <cx:title pos="t" align="ctr" overlay="0">
      <cx:tx>
        <cx:txData>
          <cx:v>Operating Income for Internet Software &amp; Services Companies in 4 years</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Operating Income for Internet Software &amp; Services Companies in 4 years</a:t>
          </a:r>
        </a:p>
      </cx:txPr>
    </cx:title>
    <cx:plotArea>
      <cx:plotAreaRegion>
        <cx:series layoutId="boxWhisker" uniqueId="{940DE05A-F0AD-4CCA-BB70-C79326281F32}">
          <cx:tx>
            <cx:txData>
              <cx:f>'Summary Statistics'!$C$3</cx:f>
              <cx:v>Year 1</cx:v>
            </cx:txData>
          </cx:tx>
          <cx:dataId val="0"/>
          <cx:layoutPr>
            <cx:visibility meanLine="1" meanMarker="1" nonoutliers="0" outliers="1"/>
            <cx:statistics quartileMethod="exclusive"/>
          </cx:layoutPr>
        </cx:series>
        <cx:series layoutId="boxWhisker" uniqueId="{C04D23CC-029A-4DBF-BAAC-D1F815307117}">
          <cx:tx>
            <cx:txData>
              <cx:f>'Summary Statistics'!$D$3</cx:f>
              <cx:v>Year 2</cx:v>
            </cx:txData>
          </cx:tx>
          <cx:dataId val="1"/>
          <cx:layoutPr>
            <cx:visibility meanLine="1" meanMarker="1" nonoutliers="0" outliers="1"/>
            <cx:statistics quartileMethod="exclusive"/>
          </cx:layoutPr>
        </cx:series>
        <cx:series layoutId="boxWhisker" uniqueId="{ED956A52-19E9-4AB7-A266-19781C7D6790}">
          <cx:tx>
            <cx:txData>
              <cx:f>'Summary Statistics'!$E$3</cx:f>
              <cx:v>Year 3</cx:v>
            </cx:txData>
          </cx:tx>
          <cx:dataId val="2"/>
          <cx:layoutPr>
            <cx:visibility meanLine="1" meanMarker="1" nonoutliers="0" outliers="1"/>
            <cx:statistics quartileMethod="exclusive"/>
          </cx:layoutPr>
        </cx:series>
        <cx:series layoutId="boxWhisker" uniqueId="{6A047D2D-A104-4971-967D-9003E4E4A6E7}">
          <cx:tx>
            <cx:txData>
              <cx:f>'Summary Statistics'!$F$3</cx:f>
              <cx:v>Year 4</cx:v>
            </cx:txData>
          </cx:tx>
          <cx:dataId val="3"/>
          <cx:layoutPr>
            <cx:visibility meanLine="1" meanMarker="1" nonoutliers="0" outliers="1"/>
            <cx:statistics quartileMethod="inclusive"/>
          </cx:layoutPr>
        </cx:series>
      </cx:plotAreaRegion>
      <cx:axis id="0" hidden="1">
        <cx:catScaling gapWidth="0.449999988"/>
        <cx:title>
          <cx:tx>
            <cx:txData>
              <cx:v>Years</cx:v>
            </cx:txData>
          </cx:tx>
          <cx:txPr>
            <a:bodyPr spcFirstLastPara="1" vertOverflow="ellipsis" horzOverflow="overflow" wrap="square" lIns="0" tIns="0" rIns="0" bIns="0" anchor="ctr" anchorCtr="1"/>
            <a:lstStyle/>
            <a:p>
              <a:pPr algn="ctr" rtl="0">
                <a:defRPr/>
              </a:pPr>
              <a:r>
                <a:rPr lang="en-US" sz="900" b="1" i="0" u="none" strike="noStrike" baseline="0">
                  <a:solidFill>
                    <a:sysClr val="windowText" lastClr="000000">
                      <a:lumMod val="65000"/>
                      <a:lumOff val="35000"/>
                    </a:sysClr>
                  </a:solidFill>
                  <a:latin typeface="Calibri" panose="020F0502020204030204"/>
                </a:rPr>
                <a:t>Years</a:t>
              </a:r>
            </a:p>
          </cx:txPr>
        </cx:title>
        <cx:tickLabels/>
      </cx:axis>
      <cx:axis id="1">
        <cx:valScaling/>
        <cx:title>
          <cx:tx>
            <cx:txData>
              <cx:v>Operating Income (in millions)</cx:v>
            </cx:txData>
          </cx:tx>
          <cx:txPr>
            <a:bodyPr spcFirstLastPara="1" vertOverflow="ellipsis" horzOverflow="overflow" wrap="square" lIns="0" tIns="0" rIns="0" bIns="0" anchor="ctr" anchorCtr="1"/>
            <a:lstStyle/>
            <a:p>
              <a:pPr algn="ctr" rtl="0">
                <a:defRPr/>
              </a:pPr>
              <a:r>
                <a:rPr lang="en-US" sz="900" b="1" i="0" u="none" strike="noStrike" baseline="0">
                  <a:solidFill>
                    <a:sysClr val="windowText" lastClr="000000">
                      <a:lumMod val="65000"/>
                      <a:lumOff val="35000"/>
                    </a:sysClr>
                  </a:solidFill>
                  <a:latin typeface="Calibri" panose="020F0502020204030204"/>
                </a:rPr>
                <a:t>Operating Income (in millions)</a:t>
              </a:r>
            </a:p>
          </cx:txPr>
        </cx:title>
        <cx:units unit="millions"/>
        <cx:majorGridlines/>
        <cx:tickLabels/>
      </cx:axis>
    </cx:plotArea>
    <cx:legend pos="b" align="ctr" overlay="0"/>
  </cx:chart>
  <cx:spPr>
    <a:effectLst>
      <a:outerShdw blurRad="50800" dist="50800" dir="5400000" sx="10000" sy="10000" algn="ctr" rotWithShape="0">
        <a:srgbClr val="000000">
          <a:alpha val="43137"/>
        </a:srgbClr>
      </a:outerShdw>
      <a:softEdge rad="0"/>
    </a:effectLst>
  </cx:spPr>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3">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107281"/>
            <a:ext cx="3591300" cy="362188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400"/>
              </a:spcAft>
              <a:buNone/>
            </a:pPr>
            <a:r>
              <a:rPr lang="en-US" sz="900" dirty="0"/>
              <a:t>The box-plot graph on the left shows the changes in the Operating Income for the Internet Software &amp; Services industry in 4 years.</a:t>
            </a:r>
          </a:p>
          <a:p>
            <a:pPr marL="0" lvl="0" indent="0" algn="l" rtl="0">
              <a:spcBef>
                <a:spcPts val="0"/>
              </a:spcBef>
              <a:spcAft>
                <a:spcPts val="400"/>
              </a:spcAft>
              <a:buNone/>
            </a:pPr>
            <a:r>
              <a:rPr lang="en-US" sz="900" dirty="0"/>
              <a:t>We can see that all four box-plots are right or positively skewed distributions, i.e., distributions where the mean is greater than the median. Indeed, in all box-plots, we can see that the median line is below the “X” mark which represents the mean.</a:t>
            </a:r>
          </a:p>
          <a:p>
            <a:pPr marL="0" lvl="0" indent="0" algn="l" rtl="0">
              <a:spcBef>
                <a:spcPts val="0"/>
              </a:spcBef>
              <a:spcAft>
                <a:spcPts val="400"/>
              </a:spcAft>
              <a:buNone/>
            </a:pPr>
            <a:r>
              <a:rPr lang="en-US" sz="900" dirty="0"/>
              <a:t>We can also notice that the Minimum in all cases is a negative number as one company (CRM) has a negative Operating Income for Years 1-3 and one (YHOO) for Year 4. On the other hand, the Maximum steadily increases every year and so does the Range. What is worth considering though is that the IQR is mostly decreasing as we can see by the length of the distance between the two whiskers, which is shortened during Years 1-3 and slightly increases in Year 4 but still under the value it had on Years 1 &amp; 2.</a:t>
            </a:r>
          </a:p>
          <a:p>
            <a:pPr marL="0" lvl="0" indent="0" algn="l" rtl="0">
              <a:spcBef>
                <a:spcPts val="0"/>
              </a:spcBef>
              <a:spcAft>
                <a:spcPts val="400"/>
              </a:spcAft>
              <a:buNone/>
            </a:pPr>
            <a:r>
              <a:rPr lang="en-US" sz="900" dirty="0"/>
              <a:t>As the Mean, Maximum &amp; Range are increasing, while the IQR has a decreasing tendency and the Standard Deviation increases too, we would expect to see more </a:t>
            </a:r>
            <a:r>
              <a:rPr lang="en-US" sz="900" u="sng" dirty="0"/>
              <a:t>outliers</a:t>
            </a:r>
            <a:r>
              <a:rPr lang="en-US" sz="900" dirty="0"/>
              <a:t> in Years 2-4 i.e. data points that are located outside the whiskers of the box plot. Indeed, this is the case as we notice 1 outlier in Year 1, 2 in Year 2, and 3 in Years 3 &amp; 4.</a:t>
            </a:r>
          </a:p>
        </p:txBody>
      </p:sp>
      <p:sp>
        <p:nvSpPr>
          <p:cNvPr id="61" name="Google Shape;61;p14"/>
          <p:cNvSpPr txBox="1">
            <a:spLocks noGrp="1"/>
          </p:cNvSpPr>
          <p:nvPr>
            <p:ph type="title"/>
          </p:nvPr>
        </p:nvSpPr>
        <p:spPr>
          <a:xfrm>
            <a:off x="0" y="-1"/>
            <a:ext cx="9144000" cy="935831"/>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solidFill>
                  <a:srgbClr val="FFFFFF"/>
                </a:solidFill>
                <a:latin typeface="Open Sans"/>
                <a:ea typeface="Open Sans"/>
                <a:cs typeface="Open Sans"/>
                <a:sym typeface="Open Sans"/>
              </a:rPr>
              <a:t>How does the Operating Income for the</a:t>
            </a:r>
            <a:br>
              <a:rPr lang="en-US" sz="2700" dirty="0">
                <a:solidFill>
                  <a:srgbClr val="FFFFFF"/>
                </a:solidFill>
                <a:latin typeface="Open Sans"/>
                <a:ea typeface="Open Sans"/>
                <a:cs typeface="Open Sans"/>
                <a:sym typeface="Open Sans"/>
              </a:rPr>
            </a:br>
            <a:r>
              <a:rPr lang="en-US" sz="2700" dirty="0">
                <a:solidFill>
                  <a:srgbClr val="FFFFFF"/>
                </a:solidFill>
                <a:latin typeface="Open Sans"/>
                <a:ea typeface="Open Sans"/>
                <a:cs typeface="Open Sans"/>
                <a:sym typeface="Open Sans"/>
              </a:rPr>
              <a:t>Internet Software &amp; Services industry change in 4 years?</a:t>
            </a:r>
            <a:endParaRPr sz="2700" dirty="0">
              <a:solidFill>
                <a:srgbClr val="FFFFFF"/>
              </a:solidFill>
              <a:latin typeface="Open Sans"/>
              <a:ea typeface="Open Sans"/>
              <a:cs typeface="Open Sans"/>
              <a:sym typeface="Open Sans"/>
            </a:endParaRP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FFFF70C2-0A5B-B97C-EE27-76E9F42E263D}"/>
                  </a:ext>
                </a:extLst>
              </p:cNvPr>
              <p:cNvGraphicFramePr/>
              <p:nvPr>
                <p:extLst>
                  <p:ext uri="{D42A27DB-BD31-4B8C-83A1-F6EECF244321}">
                    <p14:modId xmlns:p14="http://schemas.microsoft.com/office/powerpoint/2010/main" val="1166984330"/>
                  </p:ext>
                </p:extLst>
              </p:nvPr>
            </p:nvGraphicFramePr>
            <p:xfrm>
              <a:off x="115895" y="1028750"/>
              <a:ext cx="5042305" cy="370041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FFFF70C2-0A5B-B97C-EE27-76E9F42E263D}"/>
                  </a:ext>
                </a:extLst>
              </p:cNvPr>
              <p:cNvPicPr>
                <a:picLocks noGrp="1" noRot="1" noChangeAspect="1" noMove="1" noResize="1" noEditPoints="1" noAdjustHandles="1" noChangeArrowheads="1" noChangeShapeType="1"/>
              </p:cNvPicPr>
              <p:nvPr/>
            </p:nvPicPr>
            <p:blipFill>
              <a:blip r:embed="rId4"/>
              <a:stretch>
                <a:fillRect/>
              </a:stretch>
            </p:blipFill>
            <p:spPr>
              <a:xfrm>
                <a:off x="115895" y="1028750"/>
                <a:ext cx="5042305" cy="3700413"/>
              </a:xfrm>
              <a:prstGeom prst="rect">
                <a:avLst/>
              </a:prstGeom>
            </p:spPr>
          </p:pic>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297</Words>
  <Application>Microsoft Office PowerPoint</Application>
  <PresentationFormat>On-screen Show (16:9)</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Open Sans</vt:lpstr>
      <vt:lpstr>Simple Light</vt:lpstr>
      <vt:lpstr>How does the Operating Income for the Internet Software &amp; Services industry change in 4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Dimitra Karamperi</cp:lastModifiedBy>
  <cp:revision>9</cp:revision>
  <dcterms:modified xsi:type="dcterms:W3CDTF">2022-09-03T20:23:37Z</dcterms:modified>
</cp:coreProperties>
</file>