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8"/>
  </p:notesMasterIdLst>
  <p:handoutMasterIdLst>
    <p:handoutMasterId r:id="rId119"/>
  </p:handoutMasterIdLst>
  <p:sldIdLst>
    <p:sldId id="503" r:id="rId2"/>
    <p:sldId id="614" r:id="rId3"/>
    <p:sldId id="276" r:id="rId4"/>
    <p:sldId id="548" r:id="rId5"/>
    <p:sldId id="549" r:id="rId6"/>
    <p:sldId id="550" r:id="rId7"/>
    <p:sldId id="551" r:id="rId8"/>
    <p:sldId id="552" r:id="rId9"/>
    <p:sldId id="504" r:id="rId10"/>
    <p:sldId id="505" r:id="rId11"/>
    <p:sldId id="506" r:id="rId12"/>
    <p:sldId id="507" r:id="rId13"/>
    <p:sldId id="508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7" r:id="rId27"/>
    <p:sldId id="56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72" r:id="rId68"/>
    <p:sldId id="570" r:id="rId69"/>
    <p:sldId id="571" r:id="rId70"/>
    <p:sldId id="573" r:id="rId71"/>
    <p:sldId id="574" r:id="rId72"/>
    <p:sldId id="575" r:id="rId73"/>
    <p:sldId id="576" r:id="rId74"/>
    <p:sldId id="577" r:id="rId75"/>
    <p:sldId id="578" r:id="rId76"/>
    <p:sldId id="579" r:id="rId77"/>
    <p:sldId id="580" r:id="rId78"/>
    <p:sldId id="581" r:id="rId79"/>
    <p:sldId id="582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593" r:id="rId91"/>
    <p:sldId id="594" r:id="rId92"/>
    <p:sldId id="595" r:id="rId93"/>
    <p:sldId id="596" r:id="rId94"/>
    <p:sldId id="597" r:id="rId95"/>
    <p:sldId id="598" r:id="rId96"/>
    <p:sldId id="599" r:id="rId97"/>
    <p:sldId id="600" r:id="rId98"/>
    <p:sldId id="601" r:id="rId99"/>
    <p:sldId id="602" r:id="rId100"/>
    <p:sldId id="603" r:id="rId101"/>
    <p:sldId id="604" r:id="rId102"/>
    <p:sldId id="605" r:id="rId103"/>
    <p:sldId id="606" r:id="rId104"/>
    <p:sldId id="607" r:id="rId105"/>
    <p:sldId id="608" r:id="rId106"/>
    <p:sldId id="609" r:id="rId107"/>
    <p:sldId id="610" r:id="rId108"/>
    <p:sldId id="611" r:id="rId109"/>
    <p:sldId id="612" r:id="rId110"/>
    <p:sldId id="613" r:id="rId111"/>
    <p:sldId id="349" r:id="rId112"/>
    <p:sldId id="401" r:id="rId113"/>
    <p:sldId id="306" r:id="rId114"/>
    <p:sldId id="316" r:id="rId115"/>
    <p:sldId id="493" r:id="rId116"/>
    <p:sldId id="405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14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  <p14:sldId id="56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72"/>
            <p14:sldId id="570"/>
            <p14:sldId id="571"/>
          </p14:sldIdLst>
        </p14:section>
        <p14:section name="Shuffle" id="{DAEADCBE-7393-4C47-9D29-07524C29FA25}">
          <p14:sldIdLst>
            <p14:sldId id="573"/>
            <p14:sldId id="574"/>
            <p14:sldId id="575"/>
          </p14:sldIdLst>
        </p14:section>
        <p14:section name="Advanced Sorting Algorithm" id="{67A0AD46-134D-4F7E-91B8-018C10858330}">
          <p14:sldIdLst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Greedy Algorithms" id="{650B6022-7B88-4667-995E-90F9938D9393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E19D07F1-86E2-47E9-B2AB-7ADC4F89DC12}">
          <p14:sldIdLst>
            <p14:sldId id="349"/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06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6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70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77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335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1659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36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5137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0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1110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643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41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688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23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240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892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727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765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5809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92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5118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328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022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917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996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0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sv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93400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5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10" Type="http://schemas.openxmlformats.org/officeDocument/2006/relationships/image" Target="../media/image64.jpg"/><Relationship Id="rId19" Type="http://schemas.openxmlformats.org/officeDocument/2006/relationships/image" Target="../media/image68.png"/><Relationship Id="rId4" Type="http://schemas.openxmlformats.org/officeDocument/2006/relationships/image" Target="../media/image6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virtualracingschool.com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65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15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Optimal Substructure and Greedy 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1065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br>
              <a:rPr lang="en-US" dirty="0"/>
            </a:br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br>
              <a:rPr lang="en-US" dirty="0"/>
            </a:br>
            <a:r>
              <a:rPr lang="en-US" dirty="0"/>
              <a:t>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5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optimization </a:t>
            </a:r>
            <a:br>
              <a:rPr lang="en-US" dirty="0"/>
            </a:br>
            <a:r>
              <a:rPr lang="en-US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2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165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1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Interpolation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algorithm? </a:t>
            </a:r>
          </a:p>
          <a:p>
            <a:pPr lvl="2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http://stackoverflow.com/a/1934004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 sort </a:t>
            </a:r>
            <a:r>
              <a:rPr lang="en-US" dirty="0"/>
              <a:t>– simple, but inefficient algorithm</a:t>
            </a:r>
          </a:p>
          <a:p>
            <a:pPr lvl="1"/>
            <a:r>
              <a:rPr lang="en-US" dirty="0"/>
              <a:t>Swap the first with the min element on the right, then the 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0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6794" y="1989000"/>
            <a:ext cx="10949531" cy="3747846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(int index = 0; index &lt; arr.length; index++) {</a:t>
            </a:r>
            <a:br>
              <a:rPr lang="en-US" altLang="en-US" sz="2499" dirty="0"/>
            </a:br>
            <a:r>
              <a:rPr lang="en-US" altLang="en-US" sz="2499" dirty="0"/>
              <a:t>    int min = index;</a:t>
            </a:r>
            <a:br>
              <a:rPr lang="en-US" altLang="en-US" sz="2499" dirty="0"/>
            </a:br>
            <a:r>
              <a:rPr lang="en-US" altLang="en-US" sz="2499" dirty="0"/>
              <a:t>    for (int curr = index + 1; curr &lt; arr.length; curr++) {</a:t>
            </a:r>
            <a:br>
              <a:rPr lang="en-US" altLang="en-US" sz="2499" dirty="0"/>
            </a:br>
            <a:r>
              <a:rPr lang="en-US" altLang="en-US" sz="2499" dirty="0"/>
              <a:t>        if (arr[curr] &lt; arr[min]) {</a:t>
            </a:r>
            <a:br>
              <a:rPr lang="en-US" altLang="en-US" sz="2499" dirty="0"/>
            </a:br>
            <a:r>
              <a:rPr lang="en-US" altLang="en-US" sz="2499" dirty="0"/>
              <a:t>            min = curr;</a:t>
            </a:r>
            <a:br>
              <a:rPr lang="en-US" altLang="en-US" sz="2499" dirty="0"/>
            </a:br>
            <a:r>
              <a:rPr lang="en-US" altLang="en-US" sz="2499" dirty="0"/>
              <a:t>        }</a:t>
            </a:r>
            <a:br>
              <a:rPr lang="en-US" altLang="en-US" sz="2499" dirty="0"/>
            </a:br>
            <a:r>
              <a:rPr lang="en-US" altLang="en-US" sz="2499" dirty="0"/>
              <a:t>    }</a:t>
            </a:r>
            <a:br>
              <a:rPr lang="en-US" altLang="en-US" sz="2499" dirty="0"/>
            </a:br>
            <a:r>
              <a:rPr lang="en-US" altLang="en-US" sz="2499" dirty="0"/>
              <a:t>    swap(arr, index, min);</a:t>
            </a:r>
            <a:br>
              <a:rPr lang="en-US" altLang="en-US" sz="2499" dirty="0"/>
            </a:br>
            <a:r>
              <a:rPr lang="en-US" altLang="en-US" sz="2499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1252"/>
              </p:ext>
            </p:extLst>
          </p:nvPr>
        </p:nvGraphicFramePr>
        <p:xfrm>
          <a:off x="199511" y="3294000"/>
          <a:ext cx="11572974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sort </a:t>
            </a:r>
            <a:r>
              <a:rPr lang="en-US" sz="3200" dirty="0"/>
              <a:t>– simple, but inefficient algorithm 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  <a:endParaRPr lang="bg-BG" dirty="0"/>
          </a:p>
          <a:p>
            <a:r>
              <a:rPr lang="en-US" dirty="0"/>
              <a:t>Simple Sorting Algorithms</a:t>
            </a:r>
          </a:p>
          <a:p>
            <a:pPr lvl="1"/>
            <a:r>
              <a:rPr lang="en-US" dirty="0"/>
              <a:t>Selection and Bubble Sort</a:t>
            </a:r>
          </a:p>
          <a:p>
            <a:r>
              <a:rPr lang="en-US" dirty="0"/>
              <a:t>Shuffling</a:t>
            </a:r>
          </a:p>
          <a:p>
            <a:r>
              <a:rPr lang="en-US" dirty="0"/>
              <a:t>Advanced Sorting 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  <a:r>
              <a:rPr lang="en-US" dirty="0"/>
              <a:t>, </a:t>
            </a:r>
            <a:r>
              <a:rPr lang="en-US" noProof="1"/>
              <a:t>BucketSort</a:t>
            </a:r>
          </a:p>
          <a:p>
            <a:r>
              <a:rPr lang="en-US" dirty="0"/>
              <a:t>Greedy Algorithms</a:t>
            </a:r>
            <a:endParaRPr lang="en-US" noProof="1"/>
          </a:p>
          <a:p>
            <a:pPr lvl="1"/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Linear, Binary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8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3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0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67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0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0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47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7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3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15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Insertion Sort </a:t>
            </a:r>
            <a:r>
              <a:rPr lang="en-US" sz="3400" dirty="0"/>
              <a:t>– simple, but inefficient algorithm</a:t>
            </a:r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Insertion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Fisher-Yates Shuffle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5" name="Graphic 14" descr="Arrow: Clockwise curve">
            <a:extLst>
              <a:ext uri="{FF2B5EF4-FFF2-40B4-BE49-F238E27FC236}">
                <a16:creationId xmlns:a16="http://schemas.microsoft.com/office/drawing/2014/main" id="{363B6FE1-7DD2-4C43-A4BD-69902BFA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6200000" flipV="1">
            <a:off x="4647303" y="1669979"/>
            <a:ext cx="1484228" cy="2636833"/>
          </a:xfrm>
          <a:prstGeom prst="rect">
            <a:avLst/>
          </a:prstGeom>
        </p:spPr>
      </p:pic>
      <p:pic>
        <p:nvPicPr>
          <p:cNvPr id="16" name="Graphic 15" descr="Arrow: Clockwise curve">
            <a:extLst>
              <a:ext uri="{FF2B5EF4-FFF2-40B4-BE49-F238E27FC236}">
                <a16:creationId xmlns:a16="http://schemas.microsoft.com/office/drawing/2014/main" id="{2CEB68D2-0B69-47BE-B57B-ECED90269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4891301" y="223699"/>
            <a:ext cx="1985797" cy="43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Shuffling</a:t>
            </a:r>
            <a:r>
              <a:rPr lang="en-US" sz="3400" dirty="0"/>
              <a:t> == randomizing the order of items in a collection</a:t>
            </a:r>
          </a:p>
          <a:p>
            <a:pPr lvl="1"/>
            <a:r>
              <a:rPr lang="en-US" sz="3400" dirty="0"/>
              <a:t>Generate a random permutation</a:t>
            </a:r>
          </a:p>
          <a:p>
            <a:r>
              <a:rPr lang="en-US" sz="3400" i="1" dirty="0"/>
              <a:t>The generation of random numbers is too important to be left to chance.</a:t>
            </a:r>
            <a:r>
              <a:rPr lang="en-US" sz="3400" dirty="0"/>
              <a:t> —Robert R. Coveyou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6000" y="1989000"/>
            <a:ext cx="10949531" cy="3756579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dirty="0"/>
              <a:t>public static &lt;T&gt; void shuffle(T[] source) {</a:t>
            </a:r>
            <a:br>
              <a:rPr lang="en-US" altLang="en-US" sz="2200" dirty="0"/>
            </a:br>
            <a:r>
              <a:rPr lang="en-US" altLang="en-US" sz="2200" dirty="0"/>
              <a:t>    Random rand = new Random();</a:t>
            </a:r>
            <a:br>
              <a:rPr lang="en-US" altLang="en-US" sz="2200" dirty="0"/>
            </a:br>
            <a:r>
              <a:rPr lang="en-US" altLang="en-US" sz="2200" dirty="0"/>
              <a:t>    for (int i = 0; i &lt; source.length; i++) {</a:t>
            </a:r>
            <a:br>
              <a:rPr lang="en-US" altLang="en-US" sz="2200" dirty="0"/>
            </a:br>
            <a:r>
              <a:rPr lang="en-US" altLang="en-US" sz="2200" dirty="0"/>
              <a:t>        </a:t>
            </a:r>
            <a:r>
              <a:rPr lang="en-US" altLang="en-US" sz="2200" dirty="0">
                <a:solidFill>
                  <a:schemeClr val="accent2"/>
                </a:solidFill>
              </a:rPr>
              <a:t>// Exchange array[i] with random element in array[i … n-1]</a:t>
            </a:r>
            <a:br>
              <a:rPr lang="en-US" altLang="en-US" sz="2200" dirty="0">
                <a:solidFill>
                  <a:schemeClr val="accent2"/>
                </a:solidFill>
              </a:rPr>
            </a:br>
            <a:r>
              <a:rPr lang="en-US" altLang="en-US" sz="2200" dirty="0"/>
              <a:t>        int r = i + rand.nextInt(source.length - i);</a:t>
            </a:r>
            <a:br>
              <a:rPr lang="en-US" altLang="en-US" sz="2200" dirty="0"/>
            </a:br>
            <a:r>
              <a:rPr lang="en-US" altLang="en-US" sz="2200" dirty="0"/>
              <a:t>        T temp = source[i];</a:t>
            </a:r>
            <a:br>
              <a:rPr lang="en-US" altLang="en-US" sz="2200" dirty="0"/>
            </a:br>
            <a:r>
              <a:rPr lang="en-US" altLang="en-US" sz="2200" dirty="0"/>
              <a:t>        source[i] = source[r];</a:t>
            </a:r>
            <a:br>
              <a:rPr lang="en-US" altLang="en-US" sz="2200" dirty="0"/>
            </a:br>
            <a:r>
              <a:rPr lang="en-US" altLang="en-US" sz="2200" dirty="0"/>
              <a:t>        source[r] = temp;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Shuffle Algorithm</a:t>
            </a:r>
          </a:p>
        </p:txBody>
      </p:sp>
    </p:spTree>
    <p:extLst>
      <p:ext uri="{BB962C8B-B14F-4D97-AF65-F5344CB8AC3E}">
        <p14:creationId xmlns:p14="http://schemas.microsoft.com/office/powerpoint/2010/main" val="7996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  <a:r>
              <a:rPr lang="en-US" dirty="0"/>
              <a:t>, </a:t>
            </a:r>
            <a:r>
              <a:rPr lang="en-US" noProof="1"/>
              <a:t>BucketSort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efficient sorting algorithm </a:t>
            </a:r>
          </a:p>
          <a:p>
            <a:r>
              <a:rPr lang="en-US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Best, average and worst case: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Memory: </a:t>
            </a:r>
          </a:p>
          <a:p>
            <a:pPr lvl="1"/>
            <a:r>
              <a:rPr lang="en-US" sz="3300" dirty="0"/>
              <a:t>Typically </a:t>
            </a:r>
            <a:r>
              <a:rPr lang="en-US" sz="3300" b="1" dirty="0">
                <a:solidFill>
                  <a:schemeClr val="bg1"/>
                </a:solidFill>
              </a:rPr>
              <a:t>O(n)</a:t>
            </a:r>
          </a:p>
          <a:p>
            <a:pPr lvl="1"/>
            <a:r>
              <a:rPr lang="en-US" sz="3300" dirty="0"/>
              <a:t>With in-place merge can be </a:t>
            </a:r>
            <a:r>
              <a:rPr lang="en-US" sz="3300" b="1" dirty="0">
                <a:solidFill>
                  <a:schemeClr val="bg1"/>
                </a:solidFill>
              </a:rPr>
              <a:t>O(1)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Hot It Works?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00" y="1300469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Best &amp; average case: </a:t>
            </a:r>
            <a:r>
              <a:rPr lang="en-US" sz="3400" b="1" dirty="0">
                <a:solidFill>
                  <a:schemeClr val="bg1"/>
                </a:solidFill>
              </a:rPr>
              <a:t>O(n*log(n))</a:t>
            </a:r>
            <a:r>
              <a:rPr lang="en-US" sz="3400" dirty="0"/>
              <a:t>; Worst: </a:t>
            </a:r>
            <a:r>
              <a:rPr lang="en-US" sz="3400" b="1" dirty="0">
                <a:solidFill>
                  <a:schemeClr val="bg1"/>
                </a:solidFill>
              </a:rPr>
              <a:t>O(n2)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(for 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6652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Counting sort </a:t>
            </a:r>
            <a:r>
              <a:rPr lang="en-US" sz="3200" dirty="0"/>
              <a:t>is a very efficient sorting algorithm </a:t>
            </a:r>
          </a:p>
          <a:p>
            <a:pPr>
              <a:lnSpc>
                <a:spcPct val="98000"/>
              </a:lnSpc>
            </a:pPr>
            <a:r>
              <a:rPr lang="en-US" sz="3000" dirty="0"/>
              <a:t>Sorts 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Not a comparison-based sort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Best, average and worst case: </a:t>
            </a:r>
            <a:r>
              <a:rPr lang="en-US" sz="3000" b="1" dirty="0">
                <a:solidFill>
                  <a:schemeClr val="bg1"/>
                </a:solidFill>
              </a:rPr>
              <a:t>O(n + k)</a:t>
            </a:r>
          </a:p>
          <a:p>
            <a:pPr lvl="2">
              <a:lnSpc>
                <a:spcPct val="98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k</a:t>
            </a:r>
            <a:r>
              <a:rPr lang="en-US" sz="2800" dirty="0"/>
              <a:t> is the range of numbers to be sorted</a:t>
            </a:r>
          </a:p>
          <a:p>
            <a:pPr lvl="2">
              <a:lnSpc>
                <a:spcPct val="98000"/>
              </a:lnSpc>
            </a:pPr>
            <a:r>
              <a:rPr lang="en-US" sz="2800" dirty="0"/>
              <a:t>E.g. [-1000 ... 1000]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k</a:t>
            </a:r>
            <a:r>
              <a:rPr lang="en-US" sz="2800" dirty="0">
                <a:sym typeface="Wingdings" panose="05000000000000000000" pitchFamily="2" charset="2"/>
              </a:rPr>
              <a:t> = 2001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O(n + k)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Space: </a:t>
            </a:r>
            <a:r>
              <a:rPr lang="en-US" sz="3200" b="1" dirty="0">
                <a:solidFill>
                  <a:schemeClr val="bg1"/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Stable: 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Counting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744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partitions an array into a number of buckets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bucket is then sorted individually with a different algorithm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a comparison-based sort</a:t>
            </a:r>
          </a:p>
          <a:p>
            <a:pPr>
              <a:buClr>
                <a:schemeClr val="tx1"/>
              </a:buClr>
            </a:pPr>
            <a:r>
              <a:rPr lang="en-US" dirty="0"/>
              <a:t>Average case: </a:t>
            </a:r>
            <a:r>
              <a:rPr lang="en-US" b="1" dirty="0">
                <a:solidFill>
                  <a:schemeClr val="bg1"/>
                </a:solidFill>
              </a:rPr>
              <a:t>O(n + k)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= the number of buckets</a:t>
            </a:r>
          </a:p>
          <a:p>
            <a:pPr>
              <a:buClr>
                <a:schemeClr val="tx1"/>
              </a:buClr>
            </a:pPr>
            <a:r>
              <a:rPr lang="en-US" dirty="0"/>
              <a:t>Worst case: </a:t>
            </a:r>
            <a:r>
              <a:rPr lang="en-US" b="1" dirty="0">
                <a:solidFill>
                  <a:schemeClr val="bg1"/>
                </a:solidFill>
              </a:rPr>
              <a:t>O(n * log n)  </a:t>
            </a:r>
          </a:p>
          <a:p>
            <a:pPr>
              <a:buClr>
                <a:schemeClr val="tx1"/>
              </a:buClr>
            </a:pPr>
            <a:r>
              <a:rPr lang="en-US" dirty="0"/>
              <a:t>Stable: Yes (depends on algorithm)</a:t>
            </a:r>
          </a:p>
          <a:p>
            <a:pPr>
              <a:buClr>
                <a:schemeClr val="tx1"/>
              </a:buClr>
            </a:pPr>
            <a:r>
              <a:rPr lang="en-US" dirty="0"/>
              <a:t>Memory: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buckets 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elements totally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59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67335"/>
              </p:ext>
            </p:extLst>
          </p:nvPr>
        </p:nvGraphicFramePr>
        <p:xfrm>
          <a:off x="336000" y="1854000"/>
          <a:ext cx="11572974" cy="3655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(or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6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Picking Locally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44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593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2800" dirty="0"/>
              <a:t>The optimum for a </a:t>
            </a:r>
            <a:r>
              <a:rPr lang="en-US" sz="2800" b="1" dirty="0">
                <a:solidFill>
                  <a:schemeClr val="bg1"/>
                </a:solidFill>
              </a:rPr>
              <a:t>current</a:t>
            </a:r>
            <a:r>
              <a:rPr lang="en-US" sz="28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0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4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152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0.01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0.05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421801" y="6334732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2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95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43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Sort and Bubble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20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17820" y="1346076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1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42466" y="1346076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426000" y="615258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566794" y="1438865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42880" y="1438865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 Often Fail</a:t>
            </a:r>
          </a:p>
        </p:txBody>
      </p:sp>
    </p:spTree>
    <p:extLst>
      <p:ext uri="{BB962C8B-B14F-4D97-AF65-F5344CB8AC3E}">
        <p14:creationId xmlns:p14="http://schemas.microsoft.com/office/powerpoint/2010/main" val="37775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3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2778</Words>
  <Application>Microsoft Office PowerPoint</Application>
  <PresentationFormat>Widescreen</PresentationFormat>
  <Paragraphs>911</Paragraphs>
  <Slides>116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Searching, Sorting and Greedy Algorithms</vt:lpstr>
      <vt:lpstr>Have a Question?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Comparison of Sorting Algorithms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Comparison of Sorting Algorithms</vt:lpstr>
      <vt:lpstr>Insertion Sort</vt:lpstr>
      <vt:lpstr>Comparison of Sorting Algorithms</vt:lpstr>
      <vt:lpstr>Shuffling</vt:lpstr>
      <vt:lpstr>Shuffling</vt:lpstr>
      <vt:lpstr>Fisher–Yates Shuffle Algorithm</vt:lpstr>
      <vt:lpstr>Advanced Sorting Algorithms</vt:lpstr>
      <vt:lpstr>Merge Sort</vt:lpstr>
      <vt:lpstr>Merge Sort: Hot It Works?</vt:lpstr>
      <vt:lpstr>QuickSort</vt:lpstr>
      <vt:lpstr>Counting Sort</vt:lpstr>
      <vt:lpstr>Bucket Sort</vt:lpstr>
      <vt:lpstr>Comparison of Sorting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36</cp:revision>
  <dcterms:created xsi:type="dcterms:W3CDTF">2018-05-23T13:08:44Z</dcterms:created>
  <dcterms:modified xsi:type="dcterms:W3CDTF">2021-12-10T09:22:35Z</dcterms:modified>
  <cp:category>computer programming;programming;software development;software engineering</cp:category>
</cp:coreProperties>
</file>