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3"/>
  </p:notesMasterIdLst>
  <p:handoutMasterIdLst>
    <p:handoutMasterId r:id="rId24"/>
  </p:handoutMasterIdLst>
  <p:sldIdLst>
    <p:sldId id="394" r:id="rId3"/>
    <p:sldId id="585" r:id="rId4"/>
    <p:sldId id="476" r:id="rId5"/>
    <p:sldId id="306" r:id="rId6"/>
    <p:sldId id="316" r:id="rId7"/>
    <p:sldId id="535" r:id="rId8"/>
    <p:sldId id="479" r:id="rId9"/>
    <p:sldId id="536" r:id="rId10"/>
    <p:sldId id="580" r:id="rId11"/>
    <p:sldId id="483" r:id="rId12"/>
    <p:sldId id="584" r:id="rId13"/>
    <p:sldId id="415" r:id="rId14"/>
    <p:sldId id="492" r:id="rId15"/>
    <p:sldId id="576" r:id="rId16"/>
    <p:sldId id="494" r:id="rId17"/>
    <p:sldId id="575" r:id="rId18"/>
    <p:sldId id="582" r:id="rId19"/>
    <p:sldId id="581" r:id="rId20"/>
    <p:sldId id="405" r:id="rId21"/>
    <p:sldId id="400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585"/>
            <p14:sldId id="476"/>
            <p14:sldId id="306"/>
            <p14:sldId id="316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  <p14:sldId id="580"/>
          </p14:sldIdLst>
        </p14:section>
        <p14:section name="Team" id="{D358BE77-7272-44D1-BDCE-F47F1E2C64D7}">
          <p14:sldIdLst>
            <p14:sldId id="483"/>
            <p14:sldId id="584"/>
          </p14:sldIdLst>
        </p14:section>
        <p14:section name="Course Organization" id="{2B4D2ED8-F966-4FF9-BC04-EA7C60E10932}">
          <p14:sldIdLst>
            <p14:sldId id="415"/>
            <p14:sldId id="492"/>
            <p14:sldId id="576"/>
            <p14:sldId id="494"/>
          </p14:sldIdLst>
        </p14:section>
        <p14:section name="Conclusion" id="{E47C5259-9EA6-4EC9-BC48-DB727F9AFB1B}">
          <p14:sldIdLst>
            <p14:sldId id="575"/>
            <p14:sldId id="582"/>
            <p14:sldId id="581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95" autoAdjust="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12/10/2021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1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8915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72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188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8056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1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.softuni.bg/" TargetMode="External"/><Relationship Id="rId2" Type="http://schemas.openxmlformats.org/officeDocument/2006/relationships/hyperlink" Target="https://judge.softuni.bg/Contests/#!/List/ByCategory/215/Data-Structures-Fundamentals-Exercise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s://softuni.bg/trainings/2991/algorithms-fundamentals-with-java-may-2020" TargetMode="External"/><Relationship Id="rId7" Type="http://schemas.openxmlformats.org/officeDocument/2006/relationships/hyperlink" Target="https://www.facebook.com/groups/AlgorithmsFundamentalswithJavaMay202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hyperlink" Target="https://softuni.bg/foru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991/algorithms-fundamentals-with-java-may-202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4.png"/><Relationship Id="rId26" Type="http://schemas.openxmlformats.org/officeDocument/2006/relationships/image" Target="../media/image7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3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7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2.png"/><Relationship Id="rId22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82.gif"/><Relationship Id="rId4" Type="http://schemas.openxmlformats.org/officeDocument/2006/relationships/image" Target="../media/image79.jpeg"/><Relationship Id="rId9" Type="http://schemas.openxmlformats.org/officeDocument/2006/relationships/hyperlink" Target="https://www.lukanet.com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2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8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9.png"/><Relationship Id="rId23" Type="http://schemas.openxmlformats.org/officeDocument/2006/relationships/image" Target="../media/image53.png"/><Relationship Id="rId10" Type="http://schemas.openxmlformats.org/officeDocument/2006/relationships/image" Target="../media/image47.jpeg"/><Relationship Id="rId19" Type="http://schemas.openxmlformats.org/officeDocument/2006/relationships/image" Target="../media/image51.png"/><Relationship Id="rId4" Type="http://schemas.openxmlformats.org/officeDocument/2006/relationships/image" Target="../media/image44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5.png"/><Relationship Id="rId4" Type="http://schemas.openxmlformats.org/officeDocument/2006/relationships/hyperlink" Target="https://virtualracingschool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sz="3598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218438" latinLnBrk="0"/>
            <a:r>
              <a:rPr lang="en-US" sz="4798" dirty="0"/>
              <a:t>Algorithms Fundamentals (with Java)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891" y="1196706"/>
            <a:ext cx="7567087" cy="5199712"/>
          </a:xfrm>
        </p:spPr>
        <p:txBody>
          <a:bodyPr/>
          <a:lstStyle/>
          <a:p>
            <a:r>
              <a:rPr lang="en-US" noProof="1"/>
              <a:t>Java Developer</a:t>
            </a:r>
            <a:r>
              <a:rPr lang="bg-BG" noProof="1"/>
              <a:t> </a:t>
            </a:r>
            <a:r>
              <a:rPr lang="en-US" noProof="1"/>
              <a:t>at </a:t>
            </a:r>
            <a:r>
              <a:rPr lang="en-US" dirty="0"/>
              <a:t>Virtual Racing School</a:t>
            </a:r>
            <a:endParaRPr lang="en-US" noProof="1"/>
          </a:p>
          <a:p>
            <a:r>
              <a:rPr lang="en-US" noProof="1"/>
              <a:t>Experience with Java, C++, C#</a:t>
            </a:r>
          </a:p>
          <a:p>
            <a:r>
              <a:rPr lang="en-US" noProof="1"/>
              <a:t>Technical Trainer @ SoftUni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Martin Paunov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94" y="1295400"/>
            <a:ext cx="4082034" cy="33528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043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homework: 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 + tests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For practical problems:                                                                          Submitted in the </a:t>
            </a:r>
            <a:r>
              <a:rPr lang="en-US" b="1" dirty="0">
                <a:hlinkClick r:id="rId2"/>
              </a:rPr>
              <a:t>judge</a:t>
            </a:r>
            <a:r>
              <a:rPr lang="en-US" dirty="0">
                <a:hlinkClick r:id="rId2"/>
              </a:rPr>
              <a:t> </a:t>
            </a:r>
            <a:r>
              <a:rPr lang="en-US" b="1" dirty="0">
                <a:hlinkClick r:id="rId2"/>
              </a:rPr>
              <a:t>system</a:t>
            </a:r>
            <a:endParaRPr lang="en-US" b="1" dirty="0"/>
          </a:p>
          <a:p>
            <a:pPr lvl="1"/>
            <a:r>
              <a:rPr lang="en-US" dirty="0"/>
              <a:t>For tests </a:t>
            </a:r>
            <a:r>
              <a:rPr lang="en-US" b="1" dirty="0">
                <a:hlinkClick r:id="rId3"/>
              </a:rPr>
              <a:t>https://quiz.softuni.bg/</a:t>
            </a:r>
            <a:endParaRPr lang="en-US" b="1" dirty="0"/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017" y="96540"/>
            <a:ext cx="8397308" cy="882424"/>
          </a:xfrm>
        </p:spPr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7210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0111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0342" y="1858377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/>
              <a:t>95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0473" y="1670209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027771">
            <a:off x="3400912" y="352983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19919" y="4581219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Bonus </a:t>
            </a:r>
            <a:br>
              <a:rPr lang="en-US" sz="2799" b="1" dirty="0"/>
            </a:b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11494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5903" y="1692974"/>
            <a:ext cx="9104956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3"/>
              </a:rPr>
              <a:t>https://softuni.bg/trainings/2991/algorithms-fundamentals-with-java-may-2020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4918" y="3118452"/>
            <a:ext cx="910044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4"/>
              </a:rPr>
              <a:t>https://softuni.bg/forum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8821" y="281877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8910" y="1236426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0" y="4604827"/>
            <a:ext cx="9100449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7"/>
              </a:rPr>
              <a:t>https://www.facebook.com/groups/AlgorithmsFundamentalswithJavaMay2020/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837" y="446690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55000" lnSpcReduction="20000"/>
          </a:bodyPr>
          <a:lstStyle/>
          <a:p>
            <a:pPr algn="ctr" defTabSz="1218804"/>
            <a:r>
              <a:rPr lang="en-US" sz="3600" b="1" dirty="0">
                <a:hlinkClick r:id="rId3"/>
              </a:rPr>
              <a:t>https://softuni.bg/trainings/2991/algorithms-fundamentals-with-java-may-2020</a:t>
            </a:r>
            <a:endParaRPr lang="en-US" sz="36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28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9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#Algorithms-Java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4" y="2598342"/>
            <a:ext cx="3808797" cy="1583265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6" y="4281323"/>
            <a:ext cx="2216847" cy="2216847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3025" y="2660471"/>
            <a:ext cx="3066944" cy="1757752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8873" y="1324902"/>
            <a:ext cx="3680031" cy="11518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099644" y="1568270"/>
            <a:ext cx="4225751" cy="594071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8" y="584631"/>
            <a:ext cx="3216253" cy="2413583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55" y="2749430"/>
            <a:ext cx="3593656" cy="1224337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713" y="4515058"/>
            <a:ext cx="3250325" cy="1757752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416" y="4506682"/>
            <a:ext cx="2696462" cy="176612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55" y="4719367"/>
            <a:ext cx="2412984" cy="1378848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092" y="1325810"/>
            <a:ext cx="3583219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3347" y="1317434"/>
            <a:ext cx="4558498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08" y="2746119"/>
            <a:ext cx="3750138" cy="130984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4108" y="2714232"/>
            <a:ext cx="3395172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0763" y="1314610"/>
            <a:ext cx="3216253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0662" y="2714232"/>
            <a:ext cx="4213876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7614" y="4311575"/>
            <a:ext cx="3410632" cy="218659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088" y="4306560"/>
            <a:ext cx="3124640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357" y="4311574"/>
            <a:ext cx="2216847" cy="2194624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0801" y="4305382"/>
            <a:ext cx="2606214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78910" y="4332068"/>
            <a:ext cx="4528404" cy="1333176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0929" y="1050702"/>
            <a:ext cx="4528404" cy="3990199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063" y="1935059"/>
            <a:ext cx="3922436" cy="3730185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recursion and backtracking</a:t>
            </a:r>
          </a:p>
          <a:p>
            <a:pPr>
              <a:buClr>
                <a:schemeClr val="tx1"/>
              </a:buClr>
            </a:pPr>
            <a:r>
              <a:rPr lang="en-US" dirty="0"/>
              <a:t>Solving combinatorial problems</a:t>
            </a:r>
          </a:p>
          <a:p>
            <a:pPr>
              <a:buClr>
                <a:schemeClr val="tx1"/>
              </a:buClr>
            </a:pPr>
            <a:r>
              <a:rPr lang="en-US" dirty="0"/>
              <a:t>Searching, sorting and Greedy algorithms</a:t>
            </a:r>
          </a:p>
          <a:p>
            <a:pPr>
              <a:buClr>
                <a:schemeClr val="tx1"/>
              </a:buClr>
            </a:pPr>
            <a:r>
              <a:rPr lang="en-US" dirty="0"/>
              <a:t>Graph theory representation, traversal and                 shortest paths</a:t>
            </a:r>
          </a:p>
          <a:p>
            <a:pPr>
              <a:buClr>
                <a:schemeClr val="tx1"/>
              </a:buClr>
            </a:pPr>
            <a:r>
              <a:rPr lang="en-US" dirty="0"/>
              <a:t>Dynamic programming</a:t>
            </a:r>
          </a:p>
          <a:p>
            <a:pPr>
              <a:buClr>
                <a:schemeClr val="tx1"/>
              </a:buClr>
            </a:pPr>
            <a:r>
              <a:rPr lang="en-US" dirty="0"/>
              <a:t>Understanding solving techniques and choosing        between multiple solutions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</a:t>
            </a:r>
          </a:p>
          <a:p>
            <a:pPr lvl="1"/>
            <a:r>
              <a:rPr lang="en-GB" dirty="0"/>
              <a:t>3 practical problems – four hours</a:t>
            </a:r>
            <a:endParaRPr lang="en-US" dirty="0"/>
          </a:p>
          <a:p>
            <a:pPr lvl="2"/>
            <a:r>
              <a:rPr lang="en-GB" dirty="0"/>
              <a:t>Recursion and backtracking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/>
              <a:t>Combinatorial problem</a:t>
            </a:r>
          </a:p>
          <a:p>
            <a:pPr lvl="2"/>
            <a:r>
              <a:rPr lang="en-US" dirty="0"/>
              <a:t>Searching, sorting and Greedy</a:t>
            </a:r>
          </a:p>
          <a:p>
            <a:pPr lvl="2"/>
            <a:r>
              <a:rPr lang="en-US" dirty="0"/>
              <a:t>Graph theory</a:t>
            </a:r>
          </a:p>
          <a:p>
            <a:pPr lvl="2"/>
            <a:r>
              <a:rPr lang="en-US" dirty="0"/>
              <a:t>Dynamic programming</a:t>
            </a:r>
          </a:p>
          <a:p>
            <a:pPr lvl="2"/>
            <a:r>
              <a:rPr lang="en-US" dirty="0"/>
              <a:t>Everything included in the course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will have 15 minutes once you enter</a:t>
            </a:r>
          </a:p>
          <a:p>
            <a:r>
              <a:rPr lang="en-GB" dirty="0"/>
              <a:t>10 questions with:</a:t>
            </a:r>
          </a:p>
          <a:p>
            <a:pPr lvl="1"/>
            <a:r>
              <a:rPr lang="en-US" dirty="0"/>
              <a:t>Multiple choice with only one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at the day and time of the                 practical exam</a:t>
            </a:r>
          </a:p>
          <a:p>
            <a:pPr lvl="1"/>
            <a:r>
              <a:rPr lang="en-GB" dirty="0"/>
              <a:t>You can submit your answers just once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0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438</Words>
  <Application>Microsoft Office PowerPoint</Application>
  <PresentationFormat>Custom</PresentationFormat>
  <Paragraphs>113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Algorithms Fundamentals (with Java)</vt:lpstr>
      <vt:lpstr>Have a Question?</vt:lpstr>
      <vt:lpstr>Table of Contents</vt:lpstr>
      <vt:lpstr>SoftUni Diamond Partners</vt:lpstr>
      <vt:lpstr>Educational Partners</vt:lpstr>
      <vt:lpstr>PowerPoint Presentation</vt:lpstr>
      <vt:lpstr>Course Objectives</vt:lpstr>
      <vt:lpstr>Practical Programming Exam</vt:lpstr>
      <vt:lpstr>Theoretical Exam</vt:lpstr>
      <vt:lpstr>PowerPoint Presentation</vt:lpstr>
      <vt:lpstr>Martin Paunov</vt:lpstr>
      <vt:lpstr>PowerPoint Presentation</vt:lpstr>
      <vt:lpstr>Homework Assignments &amp; Exercises</vt:lpstr>
      <vt:lpstr>Scoring System for the Course</vt:lpstr>
      <vt:lpstr>Course Web Site, Forum and FB Group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/>
  <cp:keywords>C# Fundamentals, tech, fundamentals, technologySoftware University, SoftUni, programming, coding, software development, education, training, course</cp:keywords>
  <dc:description>C# Fundamentals Course @ SoftUni – https://softuni.bg/modules/70/fundamentals-module</dc:description>
  <cp:lastModifiedBy/>
  <cp:revision>1</cp:revision>
  <dcterms:created xsi:type="dcterms:W3CDTF">2014-01-02T17:00:34Z</dcterms:created>
  <dcterms:modified xsi:type="dcterms:W3CDTF">2021-12-10T09:23:11Z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