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4"/>
  </p:notesMasterIdLst>
  <p:handoutMasterIdLst>
    <p:handoutMasterId r:id="rId65"/>
  </p:handoutMasterIdLst>
  <p:sldIdLst>
    <p:sldId id="503" r:id="rId2"/>
    <p:sldId id="653" r:id="rId3"/>
    <p:sldId id="504" r:id="rId4"/>
    <p:sldId id="630" r:id="rId5"/>
    <p:sldId id="631" r:id="rId6"/>
    <p:sldId id="634" r:id="rId7"/>
    <p:sldId id="635" r:id="rId8"/>
    <p:sldId id="636" r:id="rId9"/>
    <p:sldId id="638" r:id="rId10"/>
    <p:sldId id="639" r:id="rId11"/>
    <p:sldId id="640" r:id="rId12"/>
    <p:sldId id="643" r:id="rId13"/>
    <p:sldId id="644" r:id="rId14"/>
    <p:sldId id="647" r:id="rId15"/>
    <p:sldId id="648" r:id="rId16"/>
    <p:sldId id="649" r:id="rId17"/>
    <p:sldId id="650" r:id="rId18"/>
    <p:sldId id="651" r:id="rId19"/>
    <p:sldId id="652" r:id="rId20"/>
    <p:sldId id="627" r:id="rId21"/>
    <p:sldId id="629" r:id="rId22"/>
    <p:sldId id="645" r:id="rId23"/>
    <p:sldId id="626" r:id="rId24"/>
    <p:sldId id="628" r:id="rId25"/>
    <p:sldId id="583" r:id="rId26"/>
    <p:sldId id="646" r:id="rId27"/>
    <p:sldId id="584" r:id="rId28"/>
    <p:sldId id="585" r:id="rId29"/>
    <p:sldId id="587" r:id="rId30"/>
    <p:sldId id="586" r:id="rId31"/>
    <p:sldId id="588" r:id="rId32"/>
    <p:sldId id="589" r:id="rId33"/>
    <p:sldId id="590" r:id="rId34"/>
    <p:sldId id="591" r:id="rId35"/>
    <p:sldId id="592" r:id="rId36"/>
    <p:sldId id="594" r:id="rId37"/>
    <p:sldId id="595" r:id="rId38"/>
    <p:sldId id="596" r:id="rId39"/>
    <p:sldId id="598" r:id="rId40"/>
    <p:sldId id="599" r:id="rId41"/>
    <p:sldId id="606" r:id="rId42"/>
    <p:sldId id="607" r:id="rId43"/>
    <p:sldId id="608" r:id="rId44"/>
    <p:sldId id="609" r:id="rId45"/>
    <p:sldId id="614" r:id="rId46"/>
    <p:sldId id="615" r:id="rId47"/>
    <p:sldId id="617" r:id="rId48"/>
    <p:sldId id="618" r:id="rId49"/>
    <p:sldId id="611" r:id="rId50"/>
    <p:sldId id="612" r:id="rId51"/>
    <p:sldId id="620" r:id="rId52"/>
    <p:sldId id="621" r:id="rId53"/>
    <p:sldId id="622" r:id="rId54"/>
    <p:sldId id="623" r:id="rId55"/>
    <p:sldId id="624" r:id="rId56"/>
    <p:sldId id="625" r:id="rId57"/>
    <p:sldId id="571" r:id="rId58"/>
    <p:sldId id="401" r:id="rId59"/>
    <p:sldId id="306" r:id="rId60"/>
    <p:sldId id="316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Brute Force" id="{8B1AFD03-DBF0-4113-B505-F959E4A71E08}">
          <p14:sldIdLst>
            <p14:sldId id="647"/>
            <p14:sldId id="648"/>
            <p14:sldId id="649"/>
            <p14:sldId id="650"/>
            <p14:sldId id="651"/>
            <p14:sldId id="652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646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7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  <dgm:t>
        <a:bodyPr/>
        <a:lstStyle/>
        <a:p>
          <a:endParaRPr lang="en-US"/>
        </a:p>
      </dgm:t>
    </dgm:pt>
    <dgm:pt modelId="{4DCBAF7D-212D-4007-8B6F-4054CE7F3658}" type="pres">
      <dgm:prSet presAssocID="{E9600514-A53D-404A-A8B6-0138B51D9268}" presName="Name9" presStyleLbl="parChTrans1D2" presStyleIdx="0" presStyleCnt="5"/>
      <dgm:spPr/>
      <dgm:t>
        <a:bodyPr/>
        <a:lstStyle/>
        <a:p>
          <a:endParaRPr lang="en-US"/>
        </a:p>
      </dgm:t>
    </dgm:pt>
    <dgm:pt modelId="{82A020A5-E374-4478-85D6-54078319851F}" type="pres">
      <dgm:prSet presAssocID="{E9600514-A53D-404A-A8B6-0138B51D926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D2B50-61FA-49F4-845B-F9AF924D0474}" type="pres">
      <dgm:prSet presAssocID="{5884962F-1C8A-4730-9DCB-C3BC2563743A}" presName="Name9" presStyleLbl="parChTrans1D2" presStyleIdx="1" presStyleCnt="5"/>
      <dgm:spPr/>
      <dgm:t>
        <a:bodyPr/>
        <a:lstStyle/>
        <a:p>
          <a:endParaRPr lang="en-US"/>
        </a:p>
      </dgm:t>
    </dgm:pt>
    <dgm:pt modelId="{8270F1BA-1E78-43E0-955E-3CEBB777ED0A}" type="pres">
      <dgm:prSet presAssocID="{5884962F-1C8A-4730-9DCB-C3BC2563743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62A26-66B6-46E0-A056-9651482197D9}" type="pres">
      <dgm:prSet presAssocID="{C0DC8B34-D31E-4703-939B-C72677B48A7D}" presName="Name9" presStyleLbl="parChTrans1D2" presStyleIdx="2" presStyleCnt="5"/>
      <dgm:spPr/>
      <dgm:t>
        <a:bodyPr/>
        <a:lstStyle/>
        <a:p>
          <a:endParaRPr lang="en-US"/>
        </a:p>
      </dgm:t>
    </dgm:pt>
    <dgm:pt modelId="{BA73FE5D-64CB-40CC-99D0-45C349B9520F}" type="pres">
      <dgm:prSet presAssocID="{C0DC8B34-D31E-4703-939B-C72677B48A7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7A26D-BF10-498F-BA8A-502C39065E11}" type="pres">
      <dgm:prSet presAssocID="{D9A09114-D47C-468C-A656-E5590C2F00D9}" presName="Name9" presStyleLbl="parChTrans1D2" presStyleIdx="3" presStyleCnt="5"/>
      <dgm:spPr/>
      <dgm:t>
        <a:bodyPr/>
        <a:lstStyle/>
        <a:p>
          <a:endParaRPr lang="en-US"/>
        </a:p>
      </dgm:t>
    </dgm:pt>
    <dgm:pt modelId="{9E43B25D-F4B4-47B1-9988-D89ACC8630BF}" type="pres">
      <dgm:prSet presAssocID="{D9A09114-D47C-468C-A656-E5590C2F00D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CA1BC-C6A1-497D-99A0-0E2F018C0754}" type="pres">
      <dgm:prSet presAssocID="{7888D73B-A773-418E-95E8-DC842AAECA7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E0A144C-4344-4D4D-836C-B3C166E569B1}" type="pres">
      <dgm:prSet presAssocID="{7888D73B-A773-418E-95E8-DC842AAECA7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D</a:t>
          </a:r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</a:t>
          </a:r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89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485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7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1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337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450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30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24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85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383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74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74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82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4713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318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924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5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253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5850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28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442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0438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380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31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814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1108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8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363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034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581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83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9393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88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image" Target="../media/image49.jpg"/><Relationship Id="rId19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virtualracingschool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recursion and backtracking, recursion vs Iteration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and Backtracking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size, 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,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6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8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8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0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405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89066" y="356299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89066" y="4762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4700791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4722006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2322588"/>
            <a:ext cx="10949531" cy="2932699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int[] array, int index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GB" sz="2400" dirty="0"/>
              <a:t>{</a:t>
            </a:r>
          </a:p>
          <a:p>
            <a:r>
              <a:rPr lang="en-GB" sz="2400" dirty="0"/>
              <a:t>   if 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>
                <a:solidFill>
                  <a:schemeClr val="bg1"/>
                </a:solidFill>
              </a:rPr>
              <a:t>array.length() - 1</a:t>
            </a:r>
            <a:r>
              <a:rPr lang="en-GB" sz="2400" dirty="0"/>
              <a:t>) {</a:t>
            </a:r>
          </a:p>
          <a:p>
            <a:r>
              <a:rPr lang="en-GB" sz="2400" dirty="0"/>
              <a:t>      return array[index];</a:t>
            </a:r>
          </a:p>
          <a:p>
            <a:r>
              <a:rPr lang="en-GB" sz="2400" dirty="0"/>
              <a:t>   }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>
                <a:solidFill>
                  <a:schemeClr val="bg1"/>
                </a:solidFill>
              </a:rPr>
              <a:t>return</a:t>
            </a:r>
            <a:r>
              <a:rPr lang="en-GB" sz="2400" dirty="0"/>
              <a:t> array[index] +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array,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9950" y="2944410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9425" y="4272478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Brute Force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Generating Simple Combinations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2128849"/>
            <a:ext cx="10949531" cy="3320177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>
                <a:solidFill>
                  <a:schemeClr val="bg1"/>
                </a:solidFill>
              </a:rPr>
              <a:t>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int num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 {</a:t>
            </a:r>
            <a:br>
              <a:rPr lang="pt-BR" sz="2400" dirty="0"/>
            </a:br>
            <a:r>
              <a:rPr lang="pt-BR" sz="2400" dirty="0"/>
              <a:t>   if (num == 0) {</a:t>
            </a:r>
          </a:p>
          <a:p>
            <a:r>
              <a:rPr lang="pt-BR" sz="2400" dirty="0"/>
              <a:t>      return 1; </a:t>
            </a:r>
          </a:p>
          <a:p>
            <a:r>
              <a:rPr lang="pt-BR" sz="2400" dirty="0"/>
              <a:t>   }</a:t>
            </a:r>
            <a:br>
              <a:rPr lang="pt-BR" sz="2400" dirty="0"/>
            </a:br>
            <a:r>
              <a:rPr lang="pt-BR" sz="2400" dirty="0"/>
              <a:t>  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/>
              <a:t> num * </a:t>
            </a:r>
            <a:r>
              <a:rPr lang="pt-BR" sz="2400" dirty="0">
                <a:solidFill>
                  <a:schemeClr val="bg1"/>
                </a:solidFill>
              </a:rPr>
              <a:t>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num 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68162" y="2809939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44879" y="4093184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283" y="4046958"/>
            <a:ext cx="10949531" cy="2155499"/>
          </a:xfrm>
        </p:spPr>
        <p:txBody>
          <a:bodyPr/>
          <a:lstStyle/>
          <a:p>
            <a:r>
              <a:rPr lang="pt-BR" dirty="0"/>
              <a:t>static void recursion() 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83" y="1690098"/>
            <a:ext cx="10949531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printFigure(int 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0) {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accent2"/>
                </a:solidFill>
              </a:rPr>
              <a:t>    // TODO: Post-action: print n 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8868" y="2307916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38173" y="4030431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02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283" y="1871204"/>
            <a:ext cx="10949531" cy="4092888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vector.length())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print(vector);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2750" y="247824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51872" y="4221168"/>
            <a:ext cx="2544580" cy="578882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400" dirty="0"/>
              <a:t>Backtracking has </a:t>
            </a:r>
            <a:r>
              <a:rPr lang="en-US" sz="3400" b="1" dirty="0">
                <a:solidFill>
                  <a:schemeClr val="bg1"/>
                </a:solidFill>
              </a:rPr>
              <a:t>exponential running time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881" y="1548755"/>
            <a:ext cx="10949531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printSolution(node);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    </a:t>
            </a:r>
            <a:r>
              <a:rPr lang="en-US" dirty="0">
                <a:solidFill>
                  <a:schemeClr val="bg1"/>
                </a:solidFill>
              </a:rPr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    </a:t>
            </a:r>
            <a:r>
              <a:rPr lang="en-US" dirty="0">
                <a:solidFill>
                  <a:schemeClr val="bg1"/>
                </a:solidFill>
              </a:rPr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AutoShape 7"/>
          <p:cNvSpPr txBox="1">
            <a:spLocks noChangeArrowheads="1"/>
          </p:cNvSpPr>
          <p:nvPr/>
        </p:nvSpPr>
        <p:spPr bwMode="auto">
          <a:xfrm>
            <a:off x="1387601" y="3726185"/>
            <a:ext cx="1221478" cy="602718"/>
          </a:xfrm>
          <a:prstGeom prst="wedgeRoundRectCallout">
            <a:avLst>
              <a:gd name="adj1" fmla="val 93943"/>
              <a:gd name="adj2" fmla="val 2289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Track</a:t>
            </a:r>
          </a:p>
        </p:txBody>
      </p:sp>
      <p:sp>
        <p:nvSpPr>
          <p:cNvPr id="9" name="AutoShape 7"/>
          <p:cNvSpPr txBox="1">
            <a:spLocks noChangeArrowheads="1"/>
          </p:cNvSpPr>
          <p:nvPr/>
        </p:nvSpPr>
        <p:spPr bwMode="auto">
          <a:xfrm>
            <a:off x="1002241" y="4541625"/>
            <a:ext cx="1992198" cy="602718"/>
          </a:xfrm>
          <a:prstGeom prst="wedgeRoundRectCallout">
            <a:avLst>
              <a:gd name="adj1" fmla="val 69193"/>
              <a:gd name="adj2" fmla="val 1397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1283" y="1513907"/>
            <a:ext cx="10949531" cy="486784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findPath</a:t>
            </a:r>
            <a:r>
              <a:rPr lang="en-US" dirty="0"/>
              <a:t>(int row, int col)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(!isInBounds(row, col)) return;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(isExit(row, col)) printPath();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 if (!isVisited(row, col) &amp;&amp; isPassable(row,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mark(row,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findPath</a:t>
            </a:r>
            <a:r>
              <a:rPr lang="en-US" dirty="0"/>
              <a:t>(row, col + 1); </a:t>
            </a:r>
            <a:r>
              <a:rPr lang="en-US" dirty="0">
                <a:solidFill>
                  <a:schemeClr val="accent2"/>
                </a:solidFill>
              </a:rPr>
              <a:t>// Right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findPath</a:t>
            </a:r>
            <a:r>
              <a:rPr lang="en-US" dirty="0"/>
              <a:t>(row + 1, col); </a:t>
            </a:r>
            <a:r>
              <a:rPr lang="en-US" dirty="0">
                <a:solidFill>
                  <a:schemeClr val="accent2"/>
                </a:solidFill>
              </a:rPr>
              <a:t>// Down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findPath</a:t>
            </a:r>
            <a:r>
              <a:rPr lang="en-US" dirty="0"/>
              <a:t>(row, col - 1); </a:t>
            </a:r>
            <a:r>
              <a:rPr lang="en-US" dirty="0">
                <a:solidFill>
                  <a:schemeClr val="accent2"/>
                </a:solidFill>
              </a:rPr>
              <a:t>// Left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findPath</a:t>
            </a:r>
            <a:r>
              <a:rPr lang="en-US" dirty="0"/>
              <a:t>(row - 1, col); </a:t>
            </a:r>
            <a:r>
              <a:rPr lang="en-US" dirty="0">
                <a:solidFill>
                  <a:schemeClr val="accent2"/>
                </a:solidFill>
              </a:rPr>
              <a:t>// Up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unmark(row,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List&lt;Character&gt;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call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Add direction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At the end of each recursive call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Remove last direction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Puzzle". 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1873724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putQueens(row)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printSolution();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(canPlaceQueen(row,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setQueen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putQueens(row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removeQueen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slightly 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71327" y="4006560"/>
            <a:ext cx="4064298" cy="1757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recurFact(int n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</a:t>
            </a:r>
            <a:r>
              <a:rPr lang="bg-BG" sz="1600" dirty="0"/>
              <a:t>if (</a:t>
            </a:r>
            <a:r>
              <a:rPr lang="en-US" sz="1600" dirty="0"/>
              <a:t>n</a:t>
            </a:r>
            <a:r>
              <a:rPr lang="bg-BG" sz="1600" dirty="0"/>
              <a:t> </a:t>
            </a:r>
            <a:r>
              <a:rPr lang="en-US" sz="1600" dirty="0"/>
              <a:t>==</a:t>
            </a:r>
            <a:r>
              <a:rPr lang="bg-BG" sz="1600" dirty="0"/>
              <a:t> </a:t>
            </a:r>
            <a:r>
              <a:rPr lang="en-US" sz="1600" dirty="0"/>
              <a:t>0</a:t>
            </a:r>
            <a:r>
              <a:rPr lang="bg-BG" sz="1600" dirty="0"/>
              <a:t>) </a:t>
            </a:r>
            <a:endParaRPr lang="en-US" sz="1600" dirty="0"/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</a:t>
            </a:r>
            <a:r>
              <a:rPr lang="bg-BG" sz="1600" dirty="0"/>
              <a:t>return 1;</a:t>
            </a:r>
            <a:r>
              <a:rPr lang="en-US" sz="1600" dirty="0"/>
              <a:t> </a:t>
            </a:r>
            <a:r>
              <a:rPr lang="bg-BG" sz="1600" dirty="0"/>
              <a:t/>
            </a:r>
            <a:br>
              <a:rPr lang="bg-BG" sz="1600" dirty="0"/>
            </a:br>
            <a:r>
              <a:rPr lang="en-US" sz="1600" dirty="0"/>
              <a:t>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</a:t>
            </a:r>
            <a:r>
              <a:rPr lang="bg-BG" sz="1600" dirty="0"/>
              <a:t>return n * </a:t>
            </a:r>
            <a:r>
              <a:rPr lang="en-US" sz="1600" dirty="0"/>
              <a:t>Fact</a:t>
            </a:r>
            <a:r>
              <a:rPr lang="bg-BG" sz="1600" dirty="0"/>
              <a:t>(n - 1); </a:t>
            </a:r>
            <a:br>
              <a:rPr lang="bg-BG" sz="1600" dirty="0"/>
            </a:br>
            <a:r>
              <a:rPr lang="bg-BG" sz="1600" dirty="0"/>
              <a:t>} 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251461" y="4006560"/>
            <a:ext cx="4074124" cy="1757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</a:t>
            </a:r>
            <a:r>
              <a:rPr lang="en-US" sz="1600" dirty="0" err="1"/>
              <a:t>iterFact</a:t>
            </a:r>
            <a:r>
              <a:rPr lang="en-US" sz="1600" dirty="0"/>
              <a:t>(int num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return result;</a:t>
            </a:r>
            <a:r>
              <a:rPr lang="bg-BG" sz="1600" dirty="0"/>
              <a:t/>
            </a:r>
            <a:br>
              <a:rPr lang="bg-BG" sz="1600" dirty="0"/>
            </a:br>
            <a:r>
              <a:rPr lang="bg-BG" sz="1600" dirty="0"/>
              <a:t>}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41" y="4300330"/>
            <a:ext cx="4991100" cy="178117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35" y="4486068"/>
            <a:ext cx="3829050" cy="14097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017336" y="2530162"/>
            <a:ext cx="10164228" cy="4092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long fibonacci(int 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</a:t>
            </a:r>
            <a:r>
              <a:rPr lang="en-US"/>
              <a:t>n &lt;= </a:t>
            </a:r>
            <a:r>
              <a:rPr lang="en-US" dirty="0"/>
              <a:t>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fibonacci(n - 1) + fibonacci(n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public static void main(String[] args)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System.out.println(fibonacci(10));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System.out.println(fibonacci(50));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continuation, i.e. </a:t>
            </a:r>
            <a:r>
              <a:rPr lang="en-US" sz="3400" b="1" dirty="0">
                <a:solidFill>
                  <a:schemeClr val="bg1"/>
                </a:solidFill>
              </a:rPr>
              <a:t>branched</a:t>
            </a:r>
            <a:r>
              <a:rPr lang="en-US" sz="34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Algorithmic </a:t>
            </a:r>
            <a:r>
              <a:rPr lang="en-US" sz="27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700" dirty="0">
                <a:solidFill>
                  <a:schemeClr val="bg2"/>
                </a:solidFill>
              </a:rPr>
              <a:t>When </a:t>
            </a:r>
            <a:r>
              <a:rPr lang="en-US" sz="27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>
                <a:ea typeface="굴림" pitchFamily="50" charset="-127"/>
              </a:rPr>
              <a:t>The previous </a:t>
            </a:r>
            <a:r>
              <a:rPr lang="en-US" sz="3400" dirty="0">
                <a:ea typeface="굴림" pitchFamily="50" charset="-127"/>
              </a:rPr>
              <a:t>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12600</TotalTime>
  <Words>2624</Words>
  <Application>Microsoft Office PowerPoint</Application>
  <PresentationFormat>Widescreen</PresentationFormat>
  <Paragraphs>734</Paragraphs>
  <Slides>62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1_SoftUni3_1</vt:lpstr>
      <vt:lpstr>Recursion and Backtracking</vt:lpstr>
      <vt:lpstr>Have a Question?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Recursion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Solution: Generate n-bit Vectors</vt:lpstr>
      <vt:lpstr>Generating 3-bit Vectors Recursion Tree 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Paths: Algorithm (2)</vt:lpstr>
      <vt:lpstr>Find All Paths and Print Them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PowerPoint Presentation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Yoana</cp:lastModifiedBy>
  <cp:revision>441</cp:revision>
  <dcterms:created xsi:type="dcterms:W3CDTF">2018-05-23T13:08:44Z</dcterms:created>
  <dcterms:modified xsi:type="dcterms:W3CDTF">2021-12-10T09:22:10Z</dcterms:modified>
  <cp:category>computer programming, programming, algorithms</cp:category>
</cp:coreProperties>
</file>