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93"/>
  </p:notesMasterIdLst>
  <p:handoutMasterIdLst>
    <p:handoutMasterId r:id="rId94"/>
  </p:handoutMasterIdLst>
  <p:sldIdLst>
    <p:sldId id="503" r:id="rId2"/>
    <p:sldId id="656" r:id="rId3"/>
    <p:sldId id="504" r:id="rId4"/>
    <p:sldId id="572" r:id="rId5"/>
    <p:sldId id="654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597" r:id="rId31"/>
    <p:sldId id="598" r:id="rId32"/>
    <p:sldId id="599" r:id="rId33"/>
    <p:sldId id="600" r:id="rId34"/>
    <p:sldId id="601" r:id="rId35"/>
    <p:sldId id="602" r:id="rId36"/>
    <p:sldId id="603" r:id="rId37"/>
    <p:sldId id="604" r:id="rId38"/>
    <p:sldId id="605" r:id="rId39"/>
    <p:sldId id="607" r:id="rId40"/>
    <p:sldId id="655" r:id="rId41"/>
    <p:sldId id="608" r:id="rId42"/>
    <p:sldId id="609" r:id="rId43"/>
    <p:sldId id="610" r:id="rId44"/>
    <p:sldId id="611" r:id="rId45"/>
    <p:sldId id="612" r:id="rId46"/>
    <p:sldId id="613" r:id="rId47"/>
    <p:sldId id="614" r:id="rId48"/>
    <p:sldId id="615" r:id="rId49"/>
    <p:sldId id="616" r:id="rId50"/>
    <p:sldId id="617" r:id="rId51"/>
    <p:sldId id="618" r:id="rId52"/>
    <p:sldId id="619" r:id="rId53"/>
    <p:sldId id="620" r:id="rId54"/>
    <p:sldId id="621" r:id="rId55"/>
    <p:sldId id="622" r:id="rId56"/>
    <p:sldId id="623" r:id="rId57"/>
    <p:sldId id="624" r:id="rId58"/>
    <p:sldId id="625" r:id="rId59"/>
    <p:sldId id="626" r:id="rId60"/>
    <p:sldId id="627" r:id="rId61"/>
    <p:sldId id="628" r:id="rId62"/>
    <p:sldId id="629" r:id="rId63"/>
    <p:sldId id="630" r:id="rId64"/>
    <p:sldId id="631" r:id="rId65"/>
    <p:sldId id="632" r:id="rId66"/>
    <p:sldId id="633" r:id="rId67"/>
    <p:sldId id="634" r:id="rId68"/>
    <p:sldId id="635" r:id="rId69"/>
    <p:sldId id="636" r:id="rId70"/>
    <p:sldId id="637" r:id="rId71"/>
    <p:sldId id="638" r:id="rId72"/>
    <p:sldId id="639" r:id="rId73"/>
    <p:sldId id="640" r:id="rId74"/>
    <p:sldId id="641" r:id="rId75"/>
    <p:sldId id="642" r:id="rId76"/>
    <p:sldId id="643" r:id="rId77"/>
    <p:sldId id="644" r:id="rId78"/>
    <p:sldId id="645" r:id="rId79"/>
    <p:sldId id="646" r:id="rId80"/>
    <p:sldId id="647" r:id="rId81"/>
    <p:sldId id="649" r:id="rId82"/>
    <p:sldId id="650" r:id="rId83"/>
    <p:sldId id="651" r:id="rId84"/>
    <p:sldId id="652" r:id="rId85"/>
    <p:sldId id="653" r:id="rId86"/>
    <p:sldId id="571" r:id="rId87"/>
    <p:sldId id="401" r:id="rId88"/>
    <p:sldId id="306" r:id="rId89"/>
    <p:sldId id="316" r:id="rId90"/>
    <p:sldId id="493" r:id="rId91"/>
    <p:sldId id="405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503"/>
            <p14:sldId id="656"/>
            <p14:sldId id="504"/>
          </p14:sldIdLst>
        </p14:section>
        <p14:section name="Permutations" id="{C4932039-59D4-4C54-877B-13A8DD6AC0F2}">
          <p14:sldIdLst>
            <p14:sldId id="572"/>
            <p14:sldId id="654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</p14:sldIdLst>
        </p14:section>
        <p14:section name="Variations" id="{9BCE2876-DA7C-4051-A435-4004DEFC7F86}">
          <p14:sldIdLst>
            <p14:sldId id="607"/>
            <p14:sldId id="655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9"/>
            <p14:sldId id="650"/>
            <p14:sldId id="651"/>
            <p14:sldId id="652"/>
            <p14:sldId id="653"/>
          </p14:sldIdLst>
        </p14:section>
        <p14:section name="Summary" id="{577D266E-7C17-4E24-9DCA-A4F14D05E43A}">
          <p14:sldIdLst>
            <p14:sldId id="571"/>
            <p14:sldId id="401"/>
            <p14:sldId id="306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Paunov" initials="MP" lastIdx="1" clrIdx="0">
    <p:extLst>
      <p:ext uri="{19B8F6BF-5375-455C-9EA6-DF929625EA0E}">
        <p15:presenceInfo xmlns:p15="http://schemas.microsoft.com/office/powerpoint/2012/main" userId="Martin Pau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FFFFF"/>
    <a:srgbClr val="4D6783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0" autoAdjust="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558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163984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485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743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21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9" r:id="rId14"/>
    <p:sldLayoutId id="214748372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7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70.pn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71.png"/><Relationship Id="rId23" Type="http://schemas.openxmlformats.org/officeDocument/2006/relationships/image" Target="../media/image75.png"/><Relationship Id="rId10" Type="http://schemas.openxmlformats.org/officeDocument/2006/relationships/image" Target="../media/image69.jpg"/><Relationship Id="rId19" Type="http://schemas.openxmlformats.org/officeDocument/2006/relationships/image" Target="../media/image73.png"/><Relationship Id="rId4" Type="http://schemas.openxmlformats.org/officeDocument/2006/relationships/image" Target="../media/image6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77.png"/><Relationship Id="rId4" Type="http://schemas.openxmlformats.org/officeDocument/2006/relationships/hyperlink" Target="https://virtualracingschool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0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8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Permutations, Variations, Combinations and N choose K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Combinatorial Problems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pic>
        <p:nvPicPr>
          <p:cNvPr id="10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72F5A31B-24A8-451A-BE16-CDC7CE500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2921">
            <a:off x="1616243" y="3317938"/>
            <a:ext cx="903942" cy="9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FCEEBD99-5EC4-43C4-84A8-0C3202F6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53" y="2933188"/>
            <a:ext cx="1235007" cy="123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85FF6E27-102A-443E-B943-AE672CD33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6084">
            <a:off x="1260775" y="3816141"/>
            <a:ext cx="903942" cy="9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/>
        </p:nvGraphicFramePr>
        <p:xfrm>
          <a:off x="9125665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93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/>
        </p:nvGraphicFramePr>
        <p:xfrm>
          <a:off x="9125665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AC5A5CE-F72F-4510-AA5A-96AA83A10A78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6E075D2-C33D-4DBD-8687-05C461C75A0E}"/>
              </a:ext>
            </a:extLst>
          </p:cNvPr>
          <p:cNvGraphicFramePr>
            <a:graphicFrameLocks noGrp="1"/>
          </p:cNvGraphicFramePr>
          <p:nvPr/>
        </p:nvGraphicFramePr>
        <p:xfrm>
          <a:off x="2496492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CB7DA7-E7D5-4AD4-91B6-4A583A28F675}"/>
              </a:ext>
            </a:extLst>
          </p:cNvPr>
          <p:cNvGraphicFramePr>
            <a:graphicFrameLocks noGrp="1"/>
          </p:cNvGraphicFramePr>
          <p:nvPr/>
        </p:nvGraphicFramePr>
        <p:xfrm>
          <a:off x="4666308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C30F70-48EA-478B-8A4D-78988CF46DAF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7D24A7F-A476-47C7-AB3C-2D71F22423E1}"/>
              </a:ext>
            </a:extLst>
          </p:cNvPr>
          <p:cNvGraphicFramePr>
            <a:graphicFrameLocks noGrp="1"/>
          </p:cNvGraphicFramePr>
          <p:nvPr/>
        </p:nvGraphicFramePr>
        <p:xfrm>
          <a:off x="8363665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93A1D0-DCC9-41B4-A443-76F21B41DAA8}"/>
              </a:ext>
            </a:extLst>
          </p:cNvPr>
          <p:cNvGraphicFramePr>
            <a:graphicFrameLocks noGrp="1"/>
          </p:cNvGraphicFramePr>
          <p:nvPr/>
        </p:nvGraphicFramePr>
        <p:xfrm>
          <a:off x="10098157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68C43D-42DF-4321-8564-4F31D5E95E9A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414051" y="2895600"/>
            <a:ext cx="92222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EBE37E-7643-435E-976C-0FF4685BB6B4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2336272" y="2895600"/>
            <a:ext cx="81227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C7CB72-383B-413D-8058-C588BD774802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 flipH="1">
            <a:off x="5318359" y="2895600"/>
            <a:ext cx="827913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D5C8BC-4FAB-44E4-8622-08205CB1B16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6146272" y="2895600"/>
            <a:ext cx="906579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D6618-6A9C-4305-9195-ABF4FED07D96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9015716" y="2895600"/>
            <a:ext cx="92222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C1B352-7310-40E2-A079-B83C0764E129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9937937" y="2895600"/>
            <a:ext cx="81227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Order </a:t>
            </a:r>
            <a:r>
              <a:rPr lang="en-GB" sz="3600" b="1" dirty="0">
                <a:solidFill>
                  <a:schemeClr val="bg1"/>
                </a:solidFill>
              </a:rPr>
              <a:t>A</a:t>
            </a:r>
            <a:r>
              <a:rPr lang="en-GB" sz="3600" dirty="0"/>
              <a:t>, </a:t>
            </a:r>
            <a:r>
              <a:rPr lang="en-GB" sz="3600" b="1" dirty="0">
                <a:solidFill>
                  <a:schemeClr val="bg1"/>
                </a:solidFill>
              </a:rPr>
              <a:t>B</a:t>
            </a:r>
            <a:r>
              <a:rPr lang="en-GB" sz="3600" dirty="0"/>
              <a:t> and </a:t>
            </a:r>
            <a:r>
              <a:rPr lang="en-GB" sz="3600" b="1" dirty="0">
                <a:solidFill>
                  <a:schemeClr val="bg1"/>
                </a:solidFill>
              </a:rPr>
              <a:t>C</a:t>
            </a:r>
            <a:r>
              <a:rPr lang="en-GB" sz="3600" dirty="0"/>
              <a:t> in all possible ways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/>
        </p:nvGraphicFramePr>
        <p:xfrm>
          <a:off x="9125665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AC5A5CE-F72F-4510-AA5A-96AA83A10A78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6E075D2-C33D-4DBD-8687-05C461C75A0E}"/>
              </a:ext>
            </a:extLst>
          </p:cNvPr>
          <p:cNvGraphicFramePr>
            <a:graphicFrameLocks noGrp="1"/>
          </p:cNvGraphicFramePr>
          <p:nvPr/>
        </p:nvGraphicFramePr>
        <p:xfrm>
          <a:off x="2496492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CB7DA7-E7D5-4AD4-91B6-4A583A28F675}"/>
              </a:ext>
            </a:extLst>
          </p:cNvPr>
          <p:cNvGraphicFramePr>
            <a:graphicFrameLocks noGrp="1"/>
          </p:cNvGraphicFramePr>
          <p:nvPr/>
        </p:nvGraphicFramePr>
        <p:xfrm>
          <a:off x="4666308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C30F70-48EA-478B-8A4D-78988CF46DAF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7D24A7F-A476-47C7-AB3C-2D71F22423E1}"/>
              </a:ext>
            </a:extLst>
          </p:cNvPr>
          <p:cNvGraphicFramePr>
            <a:graphicFrameLocks noGrp="1"/>
          </p:cNvGraphicFramePr>
          <p:nvPr/>
        </p:nvGraphicFramePr>
        <p:xfrm>
          <a:off x="8363665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93A1D0-DCC9-41B4-A443-76F21B41DAA8}"/>
              </a:ext>
            </a:extLst>
          </p:cNvPr>
          <p:cNvGraphicFramePr>
            <a:graphicFrameLocks noGrp="1"/>
          </p:cNvGraphicFramePr>
          <p:nvPr/>
        </p:nvGraphicFramePr>
        <p:xfrm>
          <a:off x="10098157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CE70379-CD41-4091-8C05-64D0843CB99C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45720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EF6A4C1-E5A4-468D-A655-7BD880F6CE51}"/>
              </a:ext>
            </a:extLst>
          </p:cNvPr>
          <p:cNvGraphicFramePr>
            <a:graphicFrameLocks noGrp="1"/>
          </p:cNvGraphicFramePr>
          <p:nvPr/>
        </p:nvGraphicFramePr>
        <p:xfrm>
          <a:off x="2496492" y="45720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56627A2-CBED-403C-A44F-2DDAC35FADB6}"/>
              </a:ext>
            </a:extLst>
          </p:cNvPr>
          <p:cNvGraphicFramePr>
            <a:graphicFrameLocks noGrp="1"/>
          </p:cNvGraphicFramePr>
          <p:nvPr/>
        </p:nvGraphicFramePr>
        <p:xfrm>
          <a:off x="4666308" y="45720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E059A7A-5E99-4AA5-AB22-ADDCF7C92C8F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45720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0DDC38E-0D7F-4677-BAD5-823CFC1DB5FF}"/>
              </a:ext>
            </a:extLst>
          </p:cNvPr>
          <p:cNvGraphicFramePr>
            <a:graphicFrameLocks noGrp="1"/>
          </p:cNvGraphicFramePr>
          <p:nvPr/>
        </p:nvGraphicFramePr>
        <p:xfrm>
          <a:off x="8363665" y="45720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A8C5DB7-1600-4BD9-A40E-83E03EC07A4E}"/>
              </a:ext>
            </a:extLst>
          </p:cNvPr>
          <p:cNvGraphicFramePr>
            <a:graphicFrameLocks noGrp="1"/>
          </p:cNvGraphicFramePr>
          <p:nvPr/>
        </p:nvGraphicFramePr>
        <p:xfrm>
          <a:off x="10098157" y="45720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A93F24-50F5-47E9-BA05-52753DC1379D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414051" y="2895600"/>
            <a:ext cx="92222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C0A820-D13D-4D4C-89A3-0FF9ED2D7A71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2336272" y="2895600"/>
            <a:ext cx="81227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7AF35C-9116-43ED-AD0C-6EE8F110F3C6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 flipH="1">
            <a:off x="5318359" y="2895600"/>
            <a:ext cx="827913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935E79-B7EF-4536-A473-A4A5080AEA0B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6146272" y="2895600"/>
            <a:ext cx="906579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2A5F93-0F15-4298-BC8A-66A1E123679B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9015716" y="2895600"/>
            <a:ext cx="92222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E4E6D4-8C4C-4319-B391-D332B1406AD0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9937937" y="2895600"/>
            <a:ext cx="81227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4E13A8-A6F1-48CB-969E-AAD8A4584CB8}"/>
              </a:ext>
            </a:extLst>
          </p:cNvPr>
          <p:cNvCxnSpPr>
            <a:cxnSpLocks/>
            <a:stCxn id="33" idx="2"/>
            <a:endCxn id="14" idx="0"/>
          </p:cNvCxnSpPr>
          <p:nvPr/>
        </p:nvCxnSpPr>
        <p:spPr>
          <a:xfrm>
            <a:off x="1414050" y="3872218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5BD79A-6790-49E6-8C3C-D10DBC496C01}"/>
              </a:ext>
            </a:extLst>
          </p:cNvPr>
          <p:cNvCxnSpPr>
            <a:cxnSpLocks/>
            <a:stCxn id="34" idx="2"/>
            <a:endCxn id="15" idx="0"/>
          </p:cNvCxnSpPr>
          <p:nvPr/>
        </p:nvCxnSpPr>
        <p:spPr>
          <a:xfrm>
            <a:off x="3148542" y="3872218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E7BB1D-C801-404D-82BB-6008CD8F3230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5318358" y="3872218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FA9AA3-52EF-4C67-BE52-E1F9B295663D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052850" y="3872218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21C006-3BE6-47EA-B8AF-ADC889A7F3D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015715" y="3872218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E0314D-ED86-458B-8716-806A6614ADF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10750207" y="3872218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1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Generates all possible </a:t>
            </a:r>
            <a:r>
              <a:rPr lang="en-GB" b="1" dirty="0">
                <a:solidFill>
                  <a:schemeClr val="bg1"/>
                </a:solidFill>
              </a:rPr>
              <a:t>permutations</a:t>
            </a:r>
            <a:r>
              <a:rPr lang="en-GB" dirty="0"/>
              <a:t> of a given set of elements</a:t>
            </a:r>
          </a:p>
          <a:p>
            <a:r>
              <a:rPr lang="en-GB" dirty="0"/>
              <a:t>You can </a:t>
            </a:r>
            <a:r>
              <a:rPr lang="en-GB" b="1" dirty="0">
                <a:solidFill>
                  <a:schemeClr val="bg1"/>
                </a:solidFill>
              </a:rPr>
              <a:t>pick</a:t>
            </a:r>
            <a:r>
              <a:rPr lang="en-GB" dirty="0"/>
              <a:t> each </a:t>
            </a:r>
            <a:r>
              <a:rPr lang="en-GB" b="1" dirty="0">
                <a:solidFill>
                  <a:schemeClr val="bg1"/>
                </a:solidFill>
              </a:rPr>
              <a:t>item only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65733" y="385894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8" y="3796657"/>
            <a:ext cx="11842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203" y="2719439"/>
            <a:ext cx="154868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C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B A</a:t>
            </a:r>
          </a:p>
        </p:txBody>
      </p:sp>
    </p:spTree>
    <p:extLst>
      <p:ext uri="{BB962C8B-B14F-4D97-AF65-F5344CB8AC3E}">
        <p14:creationId xmlns:p14="http://schemas.microsoft.com/office/powerpoint/2010/main" val="763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19001"/>
              </p:ext>
            </p:extLst>
          </p:nvPr>
        </p:nvGraphicFramePr>
        <p:xfrm>
          <a:off x="4943428" y="3965047"/>
          <a:ext cx="3823649" cy="25595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3649">
                  <a:extLst>
                    <a:ext uri="{9D8B030D-6E8A-4147-A177-3AD203B41FA5}">
                      <a16:colId xmlns:a16="http://schemas.microsoft.com/office/drawing/2014/main" val="863861033"/>
                    </a:ext>
                  </a:extLst>
                </a:gridCol>
              </a:tblGrid>
              <a:tr h="458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permute(1)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40282"/>
                  </a:ext>
                </a:extLst>
              </a:tr>
              <a:tr h="2100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8147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76282"/>
              </p:ext>
            </p:extLst>
          </p:nvPr>
        </p:nvGraphicFramePr>
        <p:xfrm>
          <a:off x="531674" y="3965047"/>
          <a:ext cx="3823649" cy="25595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3649">
                  <a:extLst>
                    <a:ext uri="{9D8B030D-6E8A-4147-A177-3AD203B41FA5}">
                      <a16:colId xmlns:a16="http://schemas.microsoft.com/office/drawing/2014/main" val="863861033"/>
                    </a:ext>
                  </a:extLst>
                </a:gridCol>
              </a:tblGrid>
              <a:tr h="458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permute(0)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40282"/>
                  </a:ext>
                </a:extLst>
              </a:tr>
              <a:tr h="2100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81472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Algorithm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ermute(index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400" dirty="0"/>
              <a:t> to generate variations </a:t>
            </a:r>
            <a:r>
              <a:rPr lang="en-US" sz="3400" b="1" dirty="0">
                <a:solidFill>
                  <a:schemeClr val="bg1"/>
                </a:solidFill>
              </a:rPr>
              <a:t>P</a:t>
            </a:r>
            <a:r>
              <a:rPr lang="en-US" sz="3400" dirty="0">
                <a:solidFill>
                  <a:schemeClr val="bg1"/>
                </a:solidFill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3400" dirty="0"/>
              <a:t>Put </a:t>
            </a:r>
            <a:r>
              <a:rPr lang="en-US" sz="3400" b="1" dirty="0">
                <a:solidFill>
                  <a:schemeClr val="bg1"/>
                </a:solidFill>
              </a:rPr>
              <a:t>unused</a:t>
            </a:r>
            <a:r>
              <a:rPr lang="en-US" sz="3400" dirty="0"/>
              <a:t> elements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1"/>
                </a:solidFill>
              </a:rPr>
              <a:t> …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at position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sz="3400" dirty="0"/>
              <a:t>Mark/unmark elements as </a:t>
            </a:r>
            <a:r>
              <a:rPr lang="en-US" sz="3400" b="1" dirty="0">
                <a:solidFill>
                  <a:schemeClr val="bg1"/>
                </a:solidFill>
              </a:rPr>
              <a:t>being used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Call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ermute(index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r>
              <a:rPr lang="en-US" sz="3400" dirty="0"/>
              <a:t> to generate the rest of the 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Permutations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3" name="AutoShape 25"/>
          <p:cNvSpPr>
            <a:spLocks/>
          </p:cNvSpPr>
          <p:nvPr/>
        </p:nvSpPr>
        <p:spPr bwMode="auto">
          <a:xfrm rot="16200000">
            <a:off x="2862034" y="4591200"/>
            <a:ext cx="284162" cy="153457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Line 93"/>
          <p:cNvSpPr>
            <a:spLocks noChangeShapeType="1"/>
          </p:cNvSpPr>
          <p:nvPr/>
        </p:nvSpPr>
        <p:spPr bwMode="auto">
          <a:xfrm>
            <a:off x="9373879" y="186146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90901"/>
              </p:ext>
            </p:extLst>
          </p:nvPr>
        </p:nvGraphicFramePr>
        <p:xfrm>
          <a:off x="889327" y="4653164"/>
          <a:ext cx="2997664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0513">
                  <a:extLst>
                    <a:ext uri="{9D8B030D-6E8A-4147-A177-3AD203B41FA5}">
                      <a16:colId xmlns:a16="http://schemas.microsoft.com/office/drawing/2014/main" val="3545463600"/>
                    </a:ext>
                  </a:extLst>
                </a:gridCol>
                <a:gridCol w="443059">
                  <a:extLst>
                    <a:ext uri="{9D8B030D-6E8A-4147-A177-3AD203B41FA5}">
                      <a16:colId xmlns:a16="http://schemas.microsoft.com/office/drawing/2014/main" val="2864603633"/>
                    </a:ext>
                  </a:extLst>
                </a:gridCol>
                <a:gridCol w="443060">
                  <a:extLst>
                    <a:ext uri="{9D8B030D-6E8A-4147-A177-3AD203B41FA5}">
                      <a16:colId xmlns:a16="http://schemas.microsoft.com/office/drawing/2014/main" val="3301843135"/>
                    </a:ext>
                  </a:extLst>
                </a:gridCol>
                <a:gridCol w="461914">
                  <a:extLst>
                    <a:ext uri="{9D8B030D-6E8A-4147-A177-3AD203B41FA5}">
                      <a16:colId xmlns:a16="http://schemas.microsoft.com/office/drawing/2014/main" val="2525145593"/>
                    </a:ext>
                  </a:extLst>
                </a:gridCol>
                <a:gridCol w="429118">
                  <a:extLst>
                    <a:ext uri="{9D8B030D-6E8A-4147-A177-3AD203B41FA5}">
                      <a16:colId xmlns:a16="http://schemas.microsoft.com/office/drawing/2014/main" val="211882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0… n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3168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9327" y="5216409"/>
            <a:ext cx="1215968" cy="50754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unused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16478" y="5684952"/>
            <a:ext cx="1375274" cy="52280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permute(1)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146368"/>
              </p:ext>
            </p:extLst>
          </p:nvPr>
        </p:nvGraphicFramePr>
        <p:xfrm>
          <a:off x="5562234" y="4653164"/>
          <a:ext cx="2997664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0513">
                  <a:extLst>
                    <a:ext uri="{9D8B030D-6E8A-4147-A177-3AD203B41FA5}">
                      <a16:colId xmlns:a16="http://schemas.microsoft.com/office/drawing/2014/main" val="3545463600"/>
                    </a:ext>
                  </a:extLst>
                </a:gridCol>
                <a:gridCol w="443059">
                  <a:extLst>
                    <a:ext uri="{9D8B030D-6E8A-4147-A177-3AD203B41FA5}">
                      <a16:colId xmlns:a16="http://schemas.microsoft.com/office/drawing/2014/main" val="2864603633"/>
                    </a:ext>
                  </a:extLst>
                </a:gridCol>
                <a:gridCol w="443060">
                  <a:extLst>
                    <a:ext uri="{9D8B030D-6E8A-4147-A177-3AD203B41FA5}">
                      <a16:colId xmlns:a16="http://schemas.microsoft.com/office/drawing/2014/main" val="3301843135"/>
                    </a:ext>
                  </a:extLst>
                </a:gridCol>
                <a:gridCol w="461914">
                  <a:extLst>
                    <a:ext uri="{9D8B030D-6E8A-4147-A177-3AD203B41FA5}">
                      <a16:colId xmlns:a16="http://schemas.microsoft.com/office/drawing/2014/main" val="2525145593"/>
                    </a:ext>
                  </a:extLst>
                </a:gridCol>
                <a:gridCol w="429118">
                  <a:extLst>
                    <a:ext uri="{9D8B030D-6E8A-4147-A177-3AD203B41FA5}">
                      <a16:colId xmlns:a16="http://schemas.microsoft.com/office/drawing/2014/main" val="211882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0… n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3168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35411"/>
              </p:ext>
            </p:extLst>
          </p:nvPr>
        </p:nvGraphicFramePr>
        <p:xfrm>
          <a:off x="5153939" y="4653164"/>
          <a:ext cx="40070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0709">
                  <a:extLst>
                    <a:ext uri="{9D8B030D-6E8A-4147-A177-3AD203B41FA5}">
                      <a16:colId xmlns:a16="http://schemas.microsoft.com/office/drawing/2014/main" val="430773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603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562234" y="5216409"/>
            <a:ext cx="1215968" cy="50754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unused</a:t>
            </a:r>
          </a:p>
        </p:txBody>
      </p:sp>
      <p:sp>
        <p:nvSpPr>
          <p:cNvPr id="40" name="AutoShape 25"/>
          <p:cNvSpPr>
            <a:spLocks/>
          </p:cNvSpPr>
          <p:nvPr/>
        </p:nvSpPr>
        <p:spPr bwMode="auto">
          <a:xfrm rot="16200000">
            <a:off x="7499998" y="4591201"/>
            <a:ext cx="284162" cy="153457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54442" y="5664548"/>
            <a:ext cx="1375274" cy="52280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permute(2)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77516"/>
              </p:ext>
            </p:extLst>
          </p:nvPr>
        </p:nvGraphicFramePr>
        <p:xfrm>
          <a:off x="9209685" y="3967839"/>
          <a:ext cx="2356204" cy="25567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56204">
                  <a:extLst>
                    <a:ext uri="{9D8B030D-6E8A-4147-A177-3AD203B41FA5}">
                      <a16:colId xmlns:a16="http://schemas.microsoft.com/office/drawing/2014/main" val="1281868995"/>
                    </a:ext>
                  </a:extLst>
                </a:gridCol>
              </a:tblGrid>
              <a:tr h="4582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permute(n)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30153"/>
                  </a:ext>
                </a:extLst>
              </a:tr>
              <a:tr h="20985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print();</a:t>
                      </a:r>
                    </a:p>
                    <a:p>
                      <a:pPr algn="ctr"/>
                      <a:r>
                        <a:rPr lang="en-US" dirty="0"/>
                        <a:t>stop();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1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23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6393" y="1151121"/>
            <a:ext cx="10949531" cy="5625102"/>
          </a:xfrm>
        </p:spPr>
        <p:txBody>
          <a:bodyPr/>
          <a:lstStyle/>
          <a:p>
            <a:r>
              <a:rPr lang="en-US" altLang="en-US" dirty="0"/>
              <a:t>public static void permute(int index) {</a:t>
            </a:r>
            <a:br>
              <a:rPr lang="en-US" altLang="en-US" dirty="0"/>
            </a:br>
            <a:r>
              <a:rPr lang="en-US" altLang="en-US" dirty="0"/>
              <a:t>    if (index &gt;= elements.length) {</a:t>
            </a:r>
            <a:br>
              <a:rPr lang="en-US" altLang="en-US" dirty="0"/>
            </a:br>
            <a:r>
              <a:rPr lang="en-US" altLang="en-US" dirty="0"/>
              <a:t>        print();</a:t>
            </a:r>
            <a:br>
              <a:rPr lang="en-US" altLang="en-US" dirty="0"/>
            </a:br>
            <a:r>
              <a:rPr lang="en-US" altLang="en-US" dirty="0"/>
              <a:t>    } else {</a:t>
            </a:r>
            <a:br>
              <a:rPr lang="en-US" altLang="en-US" dirty="0"/>
            </a:br>
            <a:r>
              <a:rPr lang="en-US" altLang="en-US" dirty="0"/>
              <a:t>        for (int i = 0; i &lt; elements.length; i++) {</a:t>
            </a:r>
            <a:br>
              <a:rPr lang="en-US" altLang="en-US" dirty="0"/>
            </a:br>
            <a:r>
              <a:rPr lang="en-US" altLang="en-US" dirty="0"/>
              <a:t>            if (!used[i]) {</a:t>
            </a:r>
            <a:br>
              <a:rPr lang="en-US" altLang="en-US" dirty="0"/>
            </a:br>
            <a:r>
              <a:rPr lang="en-US" altLang="en-US" dirty="0"/>
              <a:t>                used[i] = true;</a:t>
            </a:r>
            <a:br>
              <a:rPr lang="en-US" altLang="en-US" dirty="0"/>
            </a:br>
            <a:r>
              <a:rPr lang="en-US" altLang="en-US" dirty="0"/>
              <a:t>                perm[index] = elements[i];</a:t>
            </a:r>
            <a:br>
              <a:rPr lang="en-US" altLang="en-US" dirty="0"/>
            </a:br>
            <a:r>
              <a:rPr lang="en-US" altLang="en-US" dirty="0"/>
              <a:t>                permute(index + 1);</a:t>
            </a:r>
            <a:br>
              <a:rPr lang="en-US" altLang="en-US" dirty="0"/>
            </a:br>
            <a:r>
              <a:rPr lang="en-US" altLang="en-US" dirty="0"/>
              <a:t>                used[i] = false;</a:t>
            </a:r>
            <a:br>
              <a:rPr lang="en-US" altLang="en-US" dirty="0"/>
            </a:br>
            <a:r>
              <a:rPr lang="en-US" altLang="en-US" dirty="0"/>
              <a:t>            }</a:t>
            </a:r>
            <a:br>
              <a:rPr lang="en-US" altLang="en-US" dirty="0"/>
            </a:br>
            <a:r>
              <a:rPr lang="en-US" altLang="en-US" dirty="0"/>
              <a:t>        }</a:t>
            </a:r>
            <a:br>
              <a:rPr lang="en-US" altLang="en-US" dirty="0"/>
            </a:br>
            <a:r>
              <a:rPr lang="en-US" altLang="en-US" dirty="0"/>
              <a:t>    }</a:t>
            </a:r>
            <a:br>
              <a:rPr lang="en-US" altLang="en-US" dirty="0"/>
            </a:br>
            <a:r>
              <a:rPr lang="en-US" altLang="en-US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</a:t>
            </a:r>
          </a:p>
          <a:p>
            <a:r>
              <a:rPr lang="en-GB" sz="3400" dirty="0"/>
              <a:t>How many ways are there?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37841"/>
              </p:ext>
            </p:extLst>
          </p:nvPr>
        </p:nvGraphicFramePr>
        <p:xfrm>
          <a:off x="5019905" y="2761486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C01ECC8-0F7A-4293-BA5A-F90722D65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31136"/>
              </p:ext>
            </p:extLst>
          </p:nvPr>
        </p:nvGraphicFramePr>
        <p:xfrm>
          <a:off x="5019905" y="3950312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76B5E4-E651-44D8-A654-F4B7AC5365C2}"/>
              </a:ext>
            </a:extLst>
          </p:cNvPr>
          <p:cNvSpPr txBox="1"/>
          <p:nvPr/>
        </p:nvSpPr>
        <p:spPr>
          <a:xfrm>
            <a:off x="5100270" y="389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5C91B9-7A18-4266-9F8D-B6AA7BE78420}"/>
              </a:ext>
            </a:extLst>
          </p:cNvPr>
          <p:cNvSpPr txBox="1"/>
          <p:nvPr/>
        </p:nvSpPr>
        <p:spPr>
          <a:xfrm>
            <a:off x="5629487" y="389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DB367-E8D5-431D-A8E5-1A9B5C1E3792}"/>
              </a:ext>
            </a:extLst>
          </p:cNvPr>
          <p:cNvSpPr txBox="1"/>
          <p:nvPr/>
        </p:nvSpPr>
        <p:spPr>
          <a:xfrm>
            <a:off x="6169849" y="389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DE1CBC-3A93-4713-90F1-CE311FAA369F}"/>
              </a:ext>
            </a:extLst>
          </p:cNvPr>
          <p:cNvSpPr/>
          <p:nvPr/>
        </p:nvSpPr>
        <p:spPr>
          <a:xfrm>
            <a:off x="5019905" y="4971287"/>
            <a:ext cx="19530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/>
              <a:t>n! = 3!</a:t>
            </a:r>
            <a:endParaRPr lang="bg-BG" sz="44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388336" y="5100617"/>
            <a:ext cx="2308116" cy="510778"/>
          </a:xfrm>
          <a:prstGeom prst="wedgeRoundRectCallout">
            <a:avLst>
              <a:gd name="adj1" fmla="val -78544"/>
              <a:gd name="adj2" fmla="val 22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6</a:t>
            </a:r>
            <a:r>
              <a:rPr lang="en-US" sz="2400" b="1" dirty="0">
                <a:solidFill>
                  <a:srgbClr val="FFFFFF"/>
                </a:solidFill>
              </a:rPr>
              <a:t> possible ways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49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0" grpId="0"/>
      <p:bldP spid="42" grpId="0"/>
      <p:bldP spid="43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Optimize Permutations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-3375025"/>
            <a:ext cx="11804650" cy="5570538"/>
          </a:xfrm>
        </p:spPr>
        <p:txBody>
          <a:bodyPr/>
          <a:lstStyle/>
          <a:p>
            <a:r>
              <a:rPr lang="en-GB" dirty="0"/>
              <a:t>Generates all possible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permutations</a:t>
            </a:r>
            <a:r>
              <a:rPr lang="en-GB" dirty="0"/>
              <a:t> of a given set of elements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GB" dirty="0"/>
              <a:t> using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extra memory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65733" y="385894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8" y="3796657"/>
            <a:ext cx="11842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203" y="2719439"/>
            <a:ext cx="154868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C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B A</a:t>
            </a:r>
          </a:p>
        </p:txBody>
      </p:sp>
    </p:spTree>
    <p:extLst>
      <p:ext uri="{BB962C8B-B14F-4D97-AF65-F5344CB8AC3E}">
        <p14:creationId xmlns:p14="http://schemas.microsoft.com/office/powerpoint/2010/main" val="52002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96" y="1681434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2932507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5" y="2401178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10" y="1068556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10" y="3733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0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983" y="1304376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86" y="1095173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353357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93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#Algorithms-Java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85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983" y="1304376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44" y="1496214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353357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69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983" y="1304376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31" y="1578212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66" y="2829285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A64324-B790-47B9-8470-6DA0AA232A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A221AE-EB3B-4FED-80E5-1CFFDABD04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779D25-55F4-4108-AFED-4226A82331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45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641" y="1194564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23" y="2788974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9" y="1458423"/>
            <a:ext cx="2438400" cy="2438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DCFFCD9-EF5C-4ADD-9E3A-4CE19F204D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6350A1F-103E-4BEE-B0C8-85BC8E509E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87E39E8-21DB-4E30-81B5-BCB0E3D3227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DF93850-05BE-44E3-B64E-0CB503F4A3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B452A3E-B7DE-4592-8B59-B0393C79DC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664A86C-9487-4438-8502-699846D1F0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0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983" y="1304376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31" y="1578212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66" y="2829285"/>
            <a:ext cx="2438400" cy="2438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3B49D2-A4F0-4970-8B13-97BC3993B8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C5FF82-6C38-477D-A348-CAE6705F621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E57D90-95EA-4AE6-BF41-2BA6E221D0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AD71FC-44D5-4F89-BDCF-6643EBB0EF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D3770A6-A169-4C08-B5E0-87F9A45185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9D0B349-6DDD-46EB-B844-C8AC4D9806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1826512" y="5270369"/>
            <a:ext cx="3326210" cy="1328023"/>
          </a:xfrm>
          <a:prstGeom prst="wedgeRoundRectCallout">
            <a:avLst>
              <a:gd name="adj1" fmla="val 63010"/>
              <a:gd name="adj2" fmla="val -700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Swap to previous combination on the way back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39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360" y="1477716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05" y="1310616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45" y="2835685"/>
            <a:ext cx="2438400" cy="2438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3" y="3059674"/>
            <a:ext cx="652701" cy="652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7" y="3054178"/>
            <a:ext cx="643220" cy="6432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58" y="3074443"/>
            <a:ext cx="610437" cy="6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46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52" y="2829914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05" y="1310616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935" y="1493590"/>
            <a:ext cx="2438400" cy="2438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3" y="3059674"/>
            <a:ext cx="652701" cy="652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7" y="3054178"/>
            <a:ext cx="643220" cy="6432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58" y="3074443"/>
            <a:ext cx="610437" cy="6104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3774700"/>
            <a:ext cx="652701" cy="652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51" y="3779439"/>
            <a:ext cx="643220" cy="6432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47" y="3817820"/>
            <a:ext cx="610437" cy="6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90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70" y="1608529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05" y="1310616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118" y="2859602"/>
            <a:ext cx="2438400" cy="2438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3" y="3059674"/>
            <a:ext cx="652701" cy="652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7" y="3054178"/>
            <a:ext cx="643220" cy="6432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58" y="3074443"/>
            <a:ext cx="610437" cy="6104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3774700"/>
            <a:ext cx="652701" cy="652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51" y="3779439"/>
            <a:ext cx="643220" cy="6432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47" y="3817820"/>
            <a:ext cx="610437" cy="610437"/>
          </a:xfrm>
          <a:prstGeom prst="rect">
            <a:avLst/>
          </a:prstGeom>
        </p:spPr>
      </p:pic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1826512" y="5270369"/>
            <a:ext cx="3326210" cy="1328023"/>
          </a:xfrm>
          <a:prstGeom prst="wedgeRoundRectCallout">
            <a:avLst>
              <a:gd name="adj1" fmla="val 63010"/>
              <a:gd name="adj2" fmla="val -700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Swap to previous combination on the way back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0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05" y="1493590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142" y="1463902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80" y="2881849"/>
            <a:ext cx="2438400" cy="2438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3" y="3059674"/>
            <a:ext cx="652701" cy="652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7" y="3054178"/>
            <a:ext cx="643220" cy="6432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58" y="3074443"/>
            <a:ext cx="610437" cy="6104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3774700"/>
            <a:ext cx="652701" cy="652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51" y="3779439"/>
            <a:ext cx="643220" cy="6432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47" y="3817820"/>
            <a:ext cx="610437" cy="610437"/>
          </a:xfrm>
          <a:prstGeom prst="rect">
            <a:avLst/>
          </a:prstGeom>
        </p:spPr>
      </p:pic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1826512" y="5270369"/>
            <a:ext cx="3326210" cy="1328023"/>
          </a:xfrm>
          <a:prstGeom prst="wedgeRoundRectCallout">
            <a:avLst>
              <a:gd name="adj1" fmla="val 63010"/>
              <a:gd name="adj2" fmla="val -700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Swap to previous combination on the way back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96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142" y="1463902"/>
            <a:ext cx="2438400" cy="2438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3" y="3059674"/>
            <a:ext cx="652701" cy="652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7" y="3054178"/>
            <a:ext cx="643220" cy="6432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58" y="3074443"/>
            <a:ext cx="610437" cy="6104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3774700"/>
            <a:ext cx="652701" cy="652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51" y="3779439"/>
            <a:ext cx="643220" cy="6432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47" y="3817820"/>
            <a:ext cx="610437" cy="6104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865B66-B13E-4C6F-AC94-C33141BAAA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385" y="4489726"/>
            <a:ext cx="610437" cy="6104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2EF3C4-C89B-4EAA-8B1B-DBF2DE01F8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22" y="4494700"/>
            <a:ext cx="652701" cy="652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6E61FF-0CB8-48C6-AAA0-10E3F7CEC1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64" y="4504180"/>
            <a:ext cx="643220" cy="6432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0FF593-EA36-4A7A-8143-5F8FA8F13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514" y="2829914"/>
            <a:ext cx="2438400" cy="2438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8922553-817B-460D-9CD6-B58B2481BB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60" y="135681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2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22" y="1493590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09" y="2753730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554" y="1377628"/>
            <a:ext cx="2438400" cy="2438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3" y="3059674"/>
            <a:ext cx="652701" cy="652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7" y="3054178"/>
            <a:ext cx="643220" cy="6432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58" y="3074443"/>
            <a:ext cx="610437" cy="6104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3774700"/>
            <a:ext cx="652701" cy="652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51" y="3779439"/>
            <a:ext cx="643220" cy="6432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47" y="3817820"/>
            <a:ext cx="610437" cy="6104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865B66-B13E-4C6F-AC94-C33141BAAA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385" y="4489726"/>
            <a:ext cx="610437" cy="6104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2EF3C4-C89B-4EAA-8B1B-DBF2DE01F8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22" y="4494700"/>
            <a:ext cx="652701" cy="652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6E61FF-0CB8-48C6-AAA0-10E3F7CEC1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64" y="4504180"/>
            <a:ext cx="643220" cy="6432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34A195-EA77-47BB-8C1F-73F671E73C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378" y="5245058"/>
            <a:ext cx="610437" cy="6104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5939088-240E-42D4-9450-517B764562A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22" y="5250032"/>
            <a:ext cx="652701" cy="6527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79FF7D-35F4-4F34-9454-A1A2D582E4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27" y="5259512"/>
            <a:ext cx="643220" cy="6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72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Permutations</a:t>
            </a:r>
          </a:p>
          <a:p>
            <a:pPr marL="514350" indent="-514350"/>
            <a:r>
              <a:rPr lang="en-US" dirty="0"/>
              <a:t>Variations</a:t>
            </a:r>
          </a:p>
          <a:p>
            <a:pPr marL="514350" indent="-514350"/>
            <a:r>
              <a:rPr lang="en-US" dirty="0"/>
              <a:t>Combinations</a:t>
            </a:r>
          </a:p>
          <a:p>
            <a:pPr marL="514350" indent="-514350"/>
            <a:r>
              <a:rPr lang="en-US" dirty="0"/>
              <a:t>N Choose K Count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38" y="2745838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36" y="1526638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554" y="1377628"/>
            <a:ext cx="2438400" cy="2438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3" y="3059674"/>
            <a:ext cx="652701" cy="652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7" y="3054178"/>
            <a:ext cx="643220" cy="6432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58" y="3074443"/>
            <a:ext cx="610437" cy="6104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3774700"/>
            <a:ext cx="652701" cy="652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51" y="3779439"/>
            <a:ext cx="643220" cy="6432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47" y="3817820"/>
            <a:ext cx="610437" cy="6104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865B66-B13E-4C6F-AC94-C33141BAAA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385" y="4489726"/>
            <a:ext cx="610437" cy="6104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2EF3C4-C89B-4EAA-8B1B-DBF2DE01F8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22" y="4494700"/>
            <a:ext cx="652701" cy="652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6E61FF-0CB8-48C6-AAA0-10E3F7CEC1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64" y="4504180"/>
            <a:ext cx="643220" cy="6432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34A195-EA77-47BB-8C1F-73F671E73C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378" y="5245058"/>
            <a:ext cx="610437" cy="6104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5939088-240E-42D4-9450-517B764562A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22" y="5250032"/>
            <a:ext cx="652701" cy="6527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79FF7D-35F4-4F34-9454-A1A2D582E4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27" y="5259512"/>
            <a:ext cx="643220" cy="6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3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92" y="1493590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36" y="1526638"/>
            <a:ext cx="2438400" cy="2438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3" y="3059674"/>
            <a:ext cx="652701" cy="652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7" y="3054178"/>
            <a:ext cx="643220" cy="6432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58" y="3074443"/>
            <a:ext cx="610437" cy="6104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3774700"/>
            <a:ext cx="652701" cy="652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51" y="3779439"/>
            <a:ext cx="643220" cy="6432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47" y="3817820"/>
            <a:ext cx="610437" cy="6104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865B66-B13E-4C6F-AC94-C33141BAAA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385" y="4489726"/>
            <a:ext cx="610437" cy="6104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2EF3C4-C89B-4EAA-8B1B-DBF2DE01F8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22" y="4494700"/>
            <a:ext cx="652701" cy="652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6E61FF-0CB8-48C6-AAA0-10E3F7CEC1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64" y="4504180"/>
            <a:ext cx="643220" cy="6432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34A195-EA77-47BB-8C1F-73F671E73C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378" y="5245058"/>
            <a:ext cx="610437" cy="6104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5939088-240E-42D4-9450-517B764562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22" y="5250032"/>
            <a:ext cx="652701" cy="6527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79FF7D-35F4-4F34-9454-A1A2D582E4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27" y="5259512"/>
            <a:ext cx="643220" cy="6432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9149B9-6782-4A0B-87CC-E3EF48C9C4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06" y="274583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Generates all possible </a:t>
            </a:r>
            <a:r>
              <a:rPr lang="en-GB" sz="3400" b="1" dirty="0">
                <a:solidFill>
                  <a:schemeClr val="bg1"/>
                </a:solidFill>
              </a:rPr>
              <a:t>permutations</a:t>
            </a:r>
            <a:r>
              <a:rPr lang="en-GB" sz="3400" dirty="0"/>
              <a:t> of a given set of elements</a:t>
            </a:r>
          </a:p>
          <a:p>
            <a:pPr lvl="1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Without</a:t>
            </a:r>
            <a:r>
              <a:rPr lang="en-GB" sz="3400" dirty="0"/>
              <a:t> using </a:t>
            </a:r>
            <a:r>
              <a:rPr lang="en-GB" sz="3400" b="1" dirty="0">
                <a:solidFill>
                  <a:schemeClr val="bg1"/>
                </a:solidFill>
              </a:rPr>
              <a:t>extra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Optimize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41147" y="4113465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082" y="4051181"/>
            <a:ext cx="11842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617" y="2973963"/>
            <a:ext cx="154868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C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B A</a:t>
            </a:r>
          </a:p>
        </p:txBody>
      </p:sp>
    </p:spTree>
    <p:extLst>
      <p:ext uri="{BB962C8B-B14F-4D97-AF65-F5344CB8AC3E}">
        <p14:creationId xmlns:p14="http://schemas.microsoft.com/office/powerpoint/2010/main" val="6165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7687" y="1674478"/>
            <a:ext cx="10949531" cy="4850147"/>
          </a:xfrm>
        </p:spPr>
        <p:txBody>
          <a:bodyPr/>
          <a:lstStyle/>
          <a:p>
            <a:r>
              <a:rPr lang="en-US" altLang="en-US" dirty="0"/>
              <a:t>public static void permute(int index) {</a:t>
            </a:r>
            <a:br>
              <a:rPr lang="en-US" altLang="en-US" dirty="0"/>
            </a:br>
            <a:r>
              <a:rPr lang="en-US" altLang="en-US" dirty="0"/>
              <a:t>    if (index &gt;= elements.length) {</a:t>
            </a:r>
            <a:br>
              <a:rPr lang="en-US" altLang="en-US" dirty="0"/>
            </a:br>
            <a:r>
              <a:rPr lang="en-US" altLang="en-US" dirty="0"/>
              <a:t>        System.out.println(</a:t>
            </a:r>
            <a:r>
              <a:rPr lang="en-US" altLang="en-US" dirty="0" err="1"/>
              <a:t>String.join</a:t>
            </a:r>
            <a:r>
              <a:rPr lang="en-US" altLang="en-US" dirty="0"/>
              <a:t>(" ", elements));</a:t>
            </a:r>
            <a:br>
              <a:rPr lang="en-US" altLang="en-US" dirty="0"/>
            </a:br>
            <a:r>
              <a:rPr lang="en-US" altLang="en-US" dirty="0"/>
              <a:t>    } else {</a:t>
            </a:r>
            <a:br>
              <a:rPr lang="en-US" altLang="en-US" dirty="0"/>
            </a:br>
            <a:r>
              <a:rPr lang="en-US" altLang="en-US" dirty="0"/>
              <a:t>        permute(index + 1);</a:t>
            </a:r>
            <a:br>
              <a:rPr lang="en-US" altLang="en-US" dirty="0"/>
            </a:br>
            <a:r>
              <a:rPr lang="en-US" altLang="en-US" dirty="0"/>
              <a:t>        for (int i = index + 1; i &lt; elements.length; i++) {</a:t>
            </a:r>
            <a:br>
              <a:rPr lang="en-US" altLang="en-US" dirty="0"/>
            </a:br>
            <a:r>
              <a:rPr lang="en-US" altLang="en-US" dirty="0"/>
              <a:t>            swap(index, i);</a:t>
            </a:r>
            <a:br>
              <a:rPr lang="en-US" altLang="en-US" dirty="0"/>
            </a:br>
            <a:r>
              <a:rPr lang="en-US" altLang="en-US" dirty="0"/>
              <a:t>            permute(index + 1);</a:t>
            </a:r>
            <a:br>
              <a:rPr lang="en-US" altLang="en-US" dirty="0"/>
            </a:br>
            <a:r>
              <a:rPr lang="en-US" altLang="en-US" dirty="0"/>
              <a:t>            swap(index, i);</a:t>
            </a:r>
            <a:br>
              <a:rPr lang="en-US" altLang="en-US" dirty="0"/>
            </a:br>
            <a:r>
              <a:rPr lang="en-US" altLang="en-US" dirty="0"/>
              <a:t>        }</a:t>
            </a:r>
            <a:br>
              <a:rPr lang="en-US" altLang="en-US" dirty="0"/>
            </a:br>
            <a:r>
              <a:rPr lang="en-US" altLang="en-US" dirty="0"/>
              <a:t>    }</a:t>
            </a:r>
            <a:br>
              <a:rPr lang="en-US" altLang="en-US" dirty="0"/>
            </a:br>
            <a:r>
              <a:rPr lang="en-US" altLang="en-US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about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= new int[] { A, B, B }</a:t>
            </a:r>
          </a:p>
          <a:p>
            <a:r>
              <a:rPr lang="en-GB" dirty="0"/>
              <a:t>By definition: permutations { A, B', B'' } == { A, B'', B' }</a:t>
            </a:r>
          </a:p>
          <a:p>
            <a:r>
              <a:rPr lang="en-GB" dirty="0"/>
              <a:t>Generate all permutations from a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multi-set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Permutations with Repetition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41147" y="4113465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082" y="4051181"/>
            <a:ext cx="11842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617" y="3620293"/>
            <a:ext cx="154868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B A</a:t>
            </a:r>
          </a:p>
        </p:txBody>
      </p:sp>
    </p:spTree>
    <p:extLst>
      <p:ext uri="{BB962C8B-B14F-4D97-AF65-F5344CB8AC3E}">
        <p14:creationId xmlns:p14="http://schemas.microsoft.com/office/powerpoint/2010/main" val="76830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1919" y="1127866"/>
            <a:ext cx="10949531" cy="5697110"/>
          </a:xfrm>
        </p:spPr>
        <p:txBody>
          <a:bodyPr/>
          <a:lstStyle/>
          <a:p>
            <a:r>
              <a:rPr lang="en-US" altLang="en-US" sz="2000" dirty="0"/>
              <a:t>public static void permuteWithRepetitions(int index) {</a:t>
            </a:r>
            <a:br>
              <a:rPr lang="en-US" altLang="en-US" sz="2000" dirty="0"/>
            </a:br>
            <a:r>
              <a:rPr lang="en-US" altLang="en-US" sz="2000" dirty="0"/>
              <a:t>    if (index &gt;= elements.length) {</a:t>
            </a:r>
            <a:br>
              <a:rPr lang="en-US" altLang="en-US" sz="2000" dirty="0"/>
            </a:br>
            <a:r>
              <a:rPr lang="en-US" altLang="en-US" sz="2000" dirty="0"/>
              <a:t>        System.out.println(</a:t>
            </a:r>
            <a:r>
              <a:rPr lang="en-US" altLang="en-US" sz="2000" dirty="0" err="1"/>
              <a:t>String.join</a:t>
            </a:r>
            <a:r>
              <a:rPr lang="en-US" altLang="en-US" sz="2000" dirty="0"/>
              <a:t>(" ", elements));</a:t>
            </a:r>
            <a:br>
              <a:rPr lang="en-US" altLang="en-US" sz="2000" dirty="0"/>
            </a:br>
            <a:r>
              <a:rPr lang="en-US" altLang="en-US" sz="2000" dirty="0"/>
              <a:t>    } else {</a:t>
            </a:r>
            <a:br>
              <a:rPr lang="en-US" altLang="en-US" sz="2000" dirty="0"/>
            </a:br>
            <a:r>
              <a:rPr lang="en-US" altLang="en-US" sz="2000" dirty="0"/>
              <a:t>        permuteWithRepetitions(index + 1);</a:t>
            </a:r>
            <a:br>
              <a:rPr lang="en-US" altLang="en-US" sz="2000" dirty="0"/>
            </a:br>
            <a:r>
              <a:rPr lang="en-US" altLang="en-US" sz="2000" dirty="0"/>
              <a:t>        HashSet&lt;String&gt; swapped = new HashSet&lt;&gt;();</a:t>
            </a:r>
            <a:br>
              <a:rPr lang="en-US" altLang="en-US" sz="2000" dirty="0"/>
            </a:br>
            <a:r>
              <a:rPr lang="en-US" altLang="en-US" sz="2000" dirty="0"/>
              <a:t>        swapped.add(elements[index]);</a:t>
            </a:r>
            <a:br>
              <a:rPr lang="en-US" altLang="en-US" sz="2000" dirty="0"/>
            </a:br>
            <a:r>
              <a:rPr lang="en-US" altLang="en-US" sz="2000" dirty="0"/>
              <a:t>        for (int i = index + 1; i &lt; elements.length; i++) {</a:t>
            </a:r>
            <a:br>
              <a:rPr lang="en-US" altLang="en-US" sz="2000" dirty="0"/>
            </a:br>
            <a:r>
              <a:rPr lang="en-US" altLang="en-US" sz="2000" dirty="0"/>
              <a:t>            if (!</a:t>
            </a:r>
            <a:r>
              <a:rPr lang="en-US" altLang="en-US" sz="2000" dirty="0" err="1"/>
              <a:t>swapped.contains</a:t>
            </a:r>
            <a:r>
              <a:rPr lang="en-US" altLang="en-US" sz="2000" dirty="0"/>
              <a:t>(elements[i])) {</a:t>
            </a:r>
            <a:br>
              <a:rPr lang="en-US" altLang="en-US" sz="2000" dirty="0"/>
            </a:br>
            <a:r>
              <a:rPr lang="en-US" altLang="en-US" sz="2000" dirty="0"/>
              <a:t>                swap(index, i);</a:t>
            </a:r>
            <a:br>
              <a:rPr lang="en-US" altLang="en-US" sz="2000" dirty="0"/>
            </a:br>
            <a:r>
              <a:rPr lang="en-US" altLang="en-US" sz="2000" dirty="0"/>
              <a:t>                permuteWithRepetitions(index + 1);</a:t>
            </a:r>
            <a:br>
              <a:rPr lang="en-US" altLang="en-US" sz="2000" dirty="0"/>
            </a:br>
            <a:r>
              <a:rPr lang="en-US" altLang="en-US" sz="2000" dirty="0"/>
              <a:t>                swap(index, i);</a:t>
            </a:r>
            <a:br>
              <a:rPr lang="en-US" altLang="en-US" sz="2000" dirty="0"/>
            </a:br>
            <a:r>
              <a:rPr lang="en-US" altLang="en-US" sz="2000" dirty="0"/>
              <a:t>                swapped.add(elements[i]);</a:t>
            </a:r>
            <a:br>
              <a:rPr lang="en-US" altLang="en-US" sz="2000" dirty="0"/>
            </a:br>
            <a:r>
              <a:rPr lang="en-US" altLang="en-US" sz="2000" dirty="0"/>
              <a:t>            }</a:t>
            </a:r>
            <a:br>
              <a:rPr lang="en-US" altLang="en-US" sz="2000" dirty="0"/>
            </a:br>
            <a:r>
              <a:rPr lang="en-US" altLang="en-US" sz="2000" dirty="0"/>
              <a:t>        }</a:t>
            </a:r>
            <a:br>
              <a:rPr lang="en-US" altLang="en-US" sz="2000" dirty="0"/>
            </a:br>
            <a:r>
              <a:rPr lang="en-US" altLang="en-US" sz="2000" dirty="0"/>
              <a:t>    }</a:t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Permutations with Repetition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Algorithm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ermRep(s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permutes the items [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3200" dirty="0"/>
              <a:t> …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200" dirty="0"/>
              <a:t>]</a:t>
            </a:r>
          </a:p>
          <a:p>
            <a:pPr lvl="1"/>
            <a:r>
              <a:rPr lang="en-US" sz="3200" dirty="0"/>
              <a:t>Exchange the item at positions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n-2</a:t>
            </a:r>
            <a:r>
              <a:rPr lang="en-US" sz="3200" dirty="0"/>
              <a:t> with items at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n-1</a:t>
            </a:r>
          </a:p>
          <a:p>
            <a:pPr lvl="1"/>
            <a:r>
              <a:rPr lang="en-US" sz="3200" dirty="0"/>
              <a:t>Call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ermRep(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/>
              <a:t>to permute the rest of the array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Optimized: Permutations with Repetition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560697" y="3276600"/>
            <a:ext cx="3476087" cy="2811278"/>
            <a:chOff x="760412" y="2438400"/>
            <a:chExt cx="3476087" cy="2811278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760412" y="2895599"/>
              <a:ext cx="3476087" cy="2354079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>
              <a:off x="760412" y="2438400"/>
              <a:ext cx="3476087" cy="457200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56342" y="2486628"/>
              <a:ext cx="2084225" cy="369332"/>
            </a:xfrm>
            <a:prstGeom prst="rect">
              <a:avLst/>
            </a:prstGeom>
            <a:grpFill/>
            <a:ln w="158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atin typeface="Consolas" pitchFamily="49" charset="0"/>
                  <a:cs typeface="Consolas" pitchFamily="49" charset="0"/>
                </a:rPr>
                <a:t>permRep(0, n-1)</a:t>
              </a:r>
            </a:p>
          </p:txBody>
        </p:sp>
      </p:grpSp>
      <p:sp>
        <p:nvSpPr>
          <p:cNvPr id="73" name="AutoShape 25"/>
          <p:cNvSpPr>
            <a:spLocks/>
          </p:cNvSpPr>
          <p:nvPr/>
        </p:nvSpPr>
        <p:spPr bwMode="auto">
          <a:xfrm rot="16200000">
            <a:off x="2641392" y="4412809"/>
            <a:ext cx="275870" cy="1737278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54508" y="5452181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permRep(l + 1, n-1)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8583305" y="3276600"/>
            <a:ext cx="3027703" cy="2811278"/>
            <a:chOff x="8325820" y="2438400"/>
            <a:chExt cx="3027703" cy="2811278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8325820" y="2895600"/>
              <a:ext cx="3027703" cy="2354078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8325820" y="2438400"/>
              <a:ext cx="3027703" cy="457200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474585" y="2490674"/>
              <a:ext cx="2728859" cy="369332"/>
            </a:xfrm>
            <a:prstGeom prst="rect">
              <a:avLst/>
            </a:prstGeom>
            <a:grpFill/>
            <a:ln w="158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noProof="1">
                  <a:latin typeface="Consolas" pitchFamily="49" charset="0"/>
                  <a:cs typeface="Consolas" pitchFamily="49" charset="0"/>
                </a:rPr>
                <a:t>permRep(n-1,</a:t>
              </a:r>
              <a:r>
                <a:rPr lang="en-US" b="1" noProof="1">
                  <a:cs typeface="Consolas" pitchFamily="49" charset="0"/>
                </a:rPr>
                <a:t> 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n-1)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763001" y="3858904"/>
            <a:ext cx="2666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stop!</a:t>
            </a:r>
            <a:endParaRPr lang="en-US" dirty="0"/>
          </a:p>
        </p:txBody>
      </p:sp>
      <p:sp>
        <p:nvSpPr>
          <p:cNvPr id="53" name="Freeform 9"/>
          <p:cNvSpPr>
            <a:spLocks/>
          </p:cNvSpPr>
          <p:nvPr/>
        </p:nvSpPr>
        <p:spPr bwMode="auto">
          <a:xfrm flipH="1">
            <a:off x="2072784" y="4375161"/>
            <a:ext cx="460143" cy="21880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Freeform 9"/>
          <p:cNvSpPr>
            <a:spLocks/>
          </p:cNvSpPr>
          <p:nvPr/>
        </p:nvSpPr>
        <p:spPr bwMode="auto">
          <a:xfrm flipH="1">
            <a:off x="2063088" y="4241468"/>
            <a:ext cx="824048" cy="349600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 flipH="1">
            <a:off x="2067279" y="4122033"/>
            <a:ext cx="1340952" cy="457799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Line 93"/>
          <p:cNvSpPr>
            <a:spLocks noChangeShapeType="1"/>
          </p:cNvSpPr>
          <p:nvPr/>
        </p:nvSpPr>
        <p:spPr bwMode="auto">
          <a:xfrm>
            <a:off x="1190201" y="4206092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 w="lg" len="med"/>
          </a:ln>
          <a:effectLst/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Line 93"/>
          <p:cNvSpPr>
            <a:spLocks noChangeShapeType="1"/>
          </p:cNvSpPr>
          <p:nvPr/>
        </p:nvSpPr>
        <p:spPr bwMode="auto">
          <a:xfrm>
            <a:off x="1819006" y="4206092"/>
            <a:ext cx="208945" cy="35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 w="lg" len="med"/>
          </a:ln>
          <a:effectLst/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117" y="38041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599297" y="3284722"/>
            <a:ext cx="3476087" cy="2811278"/>
            <a:chOff x="760412" y="2438400"/>
            <a:chExt cx="3476087" cy="2811278"/>
          </a:xfrm>
          <a:solidFill>
            <a:schemeClr val="bg1">
              <a:lumMod val="20000"/>
              <a:lumOff val="80000"/>
            </a:schemeClr>
          </a:solidFill>
          <a:effectLst/>
        </p:grpSpPr>
        <p:sp>
          <p:nvSpPr>
            <p:cNvPr id="83" name="Rectangle 4"/>
            <p:cNvSpPr>
              <a:spLocks noChangeArrowheads="1"/>
            </p:cNvSpPr>
            <p:nvPr/>
          </p:nvSpPr>
          <p:spPr bwMode="auto">
            <a:xfrm>
              <a:off x="760412" y="2895599"/>
              <a:ext cx="3476087" cy="2354079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Rectangle 4"/>
            <p:cNvSpPr>
              <a:spLocks noChangeArrowheads="1"/>
            </p:cNvSpPr>
            <p:nvPr/>
          </p:nvSpPr>
          <p:spPr bwMode="auto">
            <a:xfrm>
              <a:off x="760412" y="2438400"/>
              <a:ext cx="3476087" cy="457200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56342" y="2477053"/>
              <a:ext cx="2084225" cy="369332"/>
            </a:xfrm>
            <a:prstGeom prst="rect">
              <a:avLst/>
            </a:prstGeom>
            <a:grpFill/>
            <a:ln w="158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atin typeface="Consolas" pitchFamily="49" charset="0"/>
                  <a:cs typeface="Consolas" pitchFamily="49" charset="0"/>
                </a:rPr>
                <a:t>permRep(2, n-1)</a:t>
              </a:r>
            </a:p>
          </p:txBody>
        </p:sp>
      </p:grpSp>
      <p:sp>
        <p:nvSpPr>
          <p:cNvPr id="87" name="AutoShape 25"/>
          <p:cNvSpPr>
            <a:spLocks/>
          </p:cNvSpPr>
          <p:nvPr/>
        </p:nvSpPr>
        <p:spPr bwMode="auto">
          <a:xfrm rot="16200000">
            <a:off x="6766996" y="4507935"/>
            <a:ext cx="275870" cy="1563269"/>
          </a:xfrm>
          <a:prstGeom prst="leftBrace">
            <a:avLst>
              <a:gd name="adj1" fmla="val 91897"/>
              <a:gd name="adj2" fmla="val 50000"/>
            </a:avLst>
          </a:prstGeom>
          <a:solidFill>
            <a:schemeClr val="bg1">
              <a:lumMod val="20000"/>
              <a:lumOff val="80000"/>
            </a:schemeClr>
          </a:solidFill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27897" y="546309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permRep(l+1, n-1)</a:t>
            </a:r>
          </a:p>
        </p:txBody>
      </p:sp>
      <p:sp>
        <p:nvSpPr>
          <p:cNvPr id="93" name="Freeform 9"/>
          <p:cNvSpPr>
            <a:spLocks/>
          </p:cNvSpPr>
          <p:nvPr/>
        </p:nvSpPr>
        <p:spPr bwMode="auto">
          <a:xfrm flipH="1">
            <a:off x="6604344" y="4383283"/>
            <a:ext cx="460143" cy="21880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solidFill>
            <a:schemeClr val="bg1">
              <a:lumMod val="20000"/>
              <a:lumOff val="80000"/>
            </a:schemeClr>
          </a:solidFill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reeform 9"/>
          <p:cNvSpPr>
            <a:spLocks/>
          </p:cNvSpPr>
          <p:nvPr/>
        </p:nvSpPr>
        <p:spPr bwMode="auto">
          <a:xfrm flipH="1">
            <a:off x="6594648" y="4249590"/>
            <a:ext cx="824048" cy="349600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solidFill>
            <a:schemeClr val="bg1">
              <a:lumMod val="20000"/>
              <a:lumOff val="80000"/>
            </a:schemeClr>
          </a:solidFill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Line 93"/>
          <p:cNvSpPr>
            <a:spLocks noChangeShapeType="1"/>
          </p:cNvSpPr>
          <p:nvPr/>
        </p:nvSpPr>
        <p:spPr bwMode="auto">
          <a:xfrm>
            <a:off x="5996356" y="4265856"/>
            <a:ext cx="126941" cy="28649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 w="lg" len="med"/>
          </a:ln>
          <a:effectLst/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Line 93"/>
          <p:cNvSpPr>
            <a:spLocks noChangeShapeType="1"/>
          </p:cNvSpPr>
          <p:nvPr/>
        </p:nvSpPr>
        <p:spPr bwMode="auto">
          <a:xfrm>
            <a:off x="6350566" y="4214214"/>
            <a:ext cx="208945" cy="35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 w="lg" len="med"/>
          </a:ln>
          <a:effectLst/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73512" y="38123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17896" y="37773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15000" y="38817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23521"/>
              </p:ext>
            </p:extLst>
          </p:nvPr>
        </p:nvGraphicFramePr>
        <p:xfrm>
          <a:off x="998314" y="4636777"/>
          <a:ext cx="267855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6426">
                  <a:extLst>
                    <a:ext uri="{9D8B030D-6E8A-4147-A177-3AD203B41FA5}">
                      <a16:colId xmlns:a16="http://schemas.microsoft.com/office/drawing/2014/main" val="2248829579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1195903515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984345897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1765143005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2781272880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164176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10987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12806"/>
              </p:ext>
            </p:extLst>
          </p:nvPr>
        </p:nvGraphicFramePr>
        <p:xfrm>
          <a:off x="5065371" y="4637201"/>
          <a:ext cx="267855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6426">
                  <a:extLst>
                    <a:ext uri="{9D8B030D-6E8A-4147-A177-3AD203B41FA5}">
                      <a16:colId xmlns:a16="http://schemas.microsoft.com/office/drawing/2014/main" val="2248829579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1195903515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984345897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1765143005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2781272880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164176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10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1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0404" y="1211529"/>
            <a:ext cx="10310908" cy="5178506"/>
          </a:xfrm>
        </p:spPr>
        <p:txBody>
          <a:bodyPr/>
          <a:lstStyle/>
          <a:p>
            <a:r>
              <a:rPr lang="en-US" altLang="en-US" sz="2200" dirty="0"/>
              <a:t>static void permuteRep(int[] arr, int start, int end) {</a:t>
            </a:r>
            <a:br>
              <a:rPr lang="en-US" altLang="en-US" sz="2200" dirty="0"/>
            </a:br>
            <a:r>
              <a:rPr lang="en-US" altLang="en-US" sz="2200" dirty="0"/>
              <a:t>  print(arr);</a:t>
            </a:r>
            <a:br>
              <a:rPr lang="en-US" altLang="en-US" sz="2200" dirty="0"/>
            </a:br>
            <a:r>
              <a:rPr lang="en-US" altLang="en-US" sz="2200" dirty="0"/>
              <a:t>  for (int left = end - 1; left &gt;= start; left--)</a:t>
            </a:r>
            <a:br>
              <a:rPr lang="en-US" altLang="en-US" sz="2200" dirty="0"/>
            </a:br>
            <a:r>
              <a:rPr lang="en-US" altLang="en-US" sz="2200" dirty="0"/>
              <a:t>      for (int right = left + 1; right &lt;= end; right++) {</a:t>
            </a:r>
            <a:br>
              <a:rPr lang="en-US" altLang="en-US" sz="2200" dirty="0"/>
            </a:br>
            <a:r>
              <a:rPr lang="en-US" altLang="en-US" sz="2200" dirty="0"/>
              <a:t>          if (arr[left] != arr[right]) {</a:t>
            </a:r>
            <a:br>
              <a:rPr lang="en-US" altLang="en-US" sz="2200" dirty="0"/>
            </a:br>
            <a:r>
              <a:rPr lang="en-US" altLang="en-US" sz="2200" dirty="0"/>
              <a:t>              swap(arr, left, right);</a:t>
            </a:r>
            <a:br>
              <a:rPr lang="en-US" altLang="en-US" sz="2200" dirty="0"/>
            </a:br>
            <a:r>
              <a:rPr lang="en-US" altLang="en-US" sz="2200" dirty="0"/>
              <a:t>              permuteRep(arr, left + 1, end);</a:t>
            </a:r>
            <a:br>
              <a:rPr lang="en-US" altLang="en-US" sz="2200" dirty="0"/>
            </a:br>
            <a:r>
              <a:rPr lang="en-US" altLang="en-US" sz="2200" dirty="0"/>
              <a:t>          }</a:t>
            </a:r>
            <a:br>
              <a:rPr lang="en-US" altLang="en-US" sz="2200" dirty="0"/>
            </a:br>
            <a:r>
              <a:rPr lang="en-US" altLang="en-US" sz="2200" dirty="0"/>
              <a:t>      int firstElement = arr[left];</a:t>
            </a:r>
            <a:br>
              <a:rPr lang="en-US" altLang="en-US" sz="2200" dirty="0"/>
            </a:br>
            <a:r>
              <a:rPr lang="en-US" altLang="en-US" sz="2200" dirty="0"/>
              <a:t>      for (int i = left; i &lt;= end - 1; i++)</a:t>
            </a:r>
            <a:br>
              <a:rPr lang="en-US" altLang="en-US" sz="2200" dirty="0"/>
            </a:br>
            <a:r>
              <a:rPr lang="en-US" altLang="en-US" sz="2200" dirty="0"/>
              <a:t>          arr[i] = arr[i + 1];</a:t>
            </a:r>
            <a:br>
              <a:rPr lang="en-US" altLang="en-US" sz="2200" dirty="0"/>
            </a:br>
            <a:r>
              <a:rPr lang="en-US" altLang="en-US" sz="2200" dirty="0"/>
              <a:t>      arr[end] = firstElement;</a:t>
            </a:r>
            <a:br>
              <a:rPr lang="en-US" altLang="en-US" sz="2200" dirty="0"/>
            </a:br>
            <a:r>
              <a:rPr lang="en-US" altLang="en-US" sz="2200" dirty="0"/>
              <a:t>    }</a:t>
            </a:r>
            <a:br>
              <a:rPr lang="en-US" altLang="en-US" sz="2200" dirty="0"/>
            </a:br>
            <a:r>
              <a:rPr lang="en-US" altLang="en-US" sz="2200" dirty="0"/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Generating Permutations with Repetition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8055" y="5156263"/>
            <a:ext cx="5495827" cy="123377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80000" tIns="108000" rIns="180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int[] {3, 5, 1, 5, 5};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Arrays.sort(arr);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permuteRep(arr, 0, arr.length-1);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312" y="1211529"/>
            <a:ext cx="1476375" cy="517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in all possible ways</a:t>
            </a:r>
          </a:p>
          <a:p>
            <a:r>
              <a:rPr lang="en-GB" sz="3400" dirty="0"/>
              <a:t>How many ways are there?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with Repetition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3200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4114800" y="4389226"/>
                <a:ext cx="3906076" cy="1067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1!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2!..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GB" sz="4400" i="1" dirty="0">
                    <a:latin typeface="Cambria Math" panose="02040503050406030204" pitchFamily="18" charset="0"/>
                  </a:rPr>
                  <a:t> </a:t>
                </a:r>
                <a:r>
                  <a:rPr lang="en-GB" sz="4400" dirty="0">
                    <a:latin typeface="Cambria Math" panose="02040503050406030204" pitchFamily="18" charset="0"/>
                  </a:rPr>
                  <a:t>=</a:t>
                </a:r>
                <a:r>
                  <a:rPr lang="en-GB" sz="4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bg-BG" sz="4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400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bg-BG" sz="4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bg-BG" sz="4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389226"/>
                <a:ext cx="3906076" cy="1067536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163611" y="4667605"/>
            <a:ext cx="2517215" cy="510778"/>
          </a:xfrm>
          <a:prstGeom prst="wedgeRoundRectCallout">
            <a:avLst>
              <a:gd name="adj1" fmla="val -67925"/>
              <a:gd name="adj2" fmla="val 75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3 different ways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29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72F5A31B-24A8-451A-BE16-CDC7CE500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2921">
            <a:off x="6137763" y="1953712"/>
            <a:ext cx="1450105" cy="14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pic>
        <p:nvPicPr>
          <p:cNvPr id="4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FCEEBD99-5EC4-43C4-84A8-0C3202F6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768" y="1281882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85FF6E27-102A-443E-B943-AE672CD33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6084">
            <a:off x="5370946" y="2803292"/>
            <a:ext cx="1450105" cy="14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8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pic>
        <p:nvPicPr>
          <p:cNvPr id="9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FCEEBD99-5EC4-43C4-84A8-0C3202F6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51" y="1368338"/>
            <a:ext cx="2575898" cy="257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4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Given set of elements N and K slots:</a:t>
            </a:r>
          </a:p>
          <a:p>
            <a:pPr lvl="1"/>
            <a:r>
              <a:rPr lang="en-US" sz="3400" dirty="0"/>
              <a:t>order the N elements in all the possible                    ways inside the K slots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</p:spTree>
    <p:extLst>
      <p:ext uri="{BB962C8B-B14F-4D97-AF65-F5344CB8AC3E}">
        <p14:creationId xmlns:p14="http://schemas.microsoft.com/office/powerpoint/2010/main" val="172197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852442"/>
            <a:ext cx="2438400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496" y="1295400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295400"/>
            <a:ext cx="2438400" cy="243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8E4A92-D4C1-4B25-B2E6-333D2E5C5D1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1A97B4-C1C8-4915-AE5B-27F28499CE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972500" y="4611941"/>
            <a:ext cx="2367203" cy="919401"/>
          </a:xfrm>
          <a:prstGeom prst="wedgeRoundRectCallout">
            <a:avLst>
              <a:gd name="adj1" fmla="val -49290"/>
              <a:gd name="adj2" fmla="val -119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Not enough chairs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7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16" y="3776851"/>
            <a:ext cx="2438400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27" y="3684495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8" y="1354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64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817076"/>
            <a:ext cx="2438400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24" y="1298794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8" y="1354848"/>
            <a:ext cx="2438400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4BC656-901A-4BCB-8498-FBA7EFF473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14" y="1524000"/>
            <a:ext cx="613286" cy="6132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2A79BE-273A-4AAA-9CA7-CFE77F3263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1526375"/>
            <a:ext cx="614622" cy="6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13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36" y="3802017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6" y="1363617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7C3504-E75B-45BF-8FEB-CD57C4751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14" y="1593742"/>
            <a:ext cx="2438400" cy="243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3698AA-4A6D-4721-8427-C141B84E1B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14" y="1524000"/>
            <a:ext cx="613286" cy="6132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DB6B09-E815-4ED7-8564-59681194E7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1522664"/>
            <a:ext cx="614622" cy="6146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512E89-7BE5-467E-AD53-F0E3AAE372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2346597"/>
            <a:ext cx="589822" cy="5898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10AE4D-1AB6-4944-B9B4-198D1B344C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2343674"/>
            <a:ext cx="614622" cy="6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916" y="3741289"/>
            <a:ext cx="2438400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47" y="1263228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70" y="3772462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746462-4362-4DD5-A332-AC29A66136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14" y="1524000"/>
            <a:ext cx="613286" cy="613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C747DE-919F-4A26-B5C7-08C7AE64A2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1526375"/>
            <a:ext cx="614622" cy="6146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693578C-1E74-45FB-A906-90A97B348C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2346597"/>
            <a:ext cx="589822" cy="5898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A6C2AF-1857-482A-9768-5E939BC6E7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2343674"/>
            <a:ext cx="614622" cy="6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9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916" y="3741289"/>
            <a:ext cx="2438400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47" y="1263228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97" y="1434415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746462-4362-4DD5-A332-AC29A66136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14" y="1524000"/>
            <a:ext cx="613286" cy="613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C747DE-919F-4A26-B5C7-08C7AE64A2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1526375"/>
            <a:ext cx="614622" cy="6146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593A60-36A8-46F0-8484-4A53B61DEA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38" y="3128003"/>
            <a:ext cx="613286" cy="6132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693578C-1E74-45FB-A906-90A97B348C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2346597"/>
            <a:ext cx="589822" cy="5898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A6C2AF-1857-482A-9768-5E939BC6E7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2343674"/>
            <a:ext cx="614622" cy="614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CF2A1D-F60D-44F7-9959-ABD6F6CC71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646" y="3121683"/>
            <a:ext cx="614622" cy="6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11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98" y="1524000"/>
            <a:ext cx="2438400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12" y="1349907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63" y="3852442"/>
            <a:ext cx="2438400" cy="2438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15C6BC-42A1-44F9-A4AA-F63E7E849C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3962400"/>
            <a:ext cx="589822" cy="5898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352B92-0A81-4C6F-BF6B-DEC6EB6F1E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38" y="3910996"/>
            <a:ext cx="613286" cy="6132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172419-302E-4739-B370-CA7DF51960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14" y="1524000"/>
            <a:ext cx="613286" cy="6132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119E538-E1CA-4AFF-BAC8-7638C2A4B6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1526375"/>
            <a:ext cx="614622" cy="6146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76C5AC-8326-430D-9D6E-A7CF3503E6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38" y="3128003"/>
            <a:ext cx="613286" cy="6132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90936C-831A-4898-B3C6-053B37144C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2346597"/>
            <a:ext cx="589822" cy="58982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BDCA4B1-BADA-466E-95CF-BDC2A4F09C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2343674"/>
            <a:ext cx="614622" cy="6146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BD8F51-1172-449A-8501-33EEB11AA1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646" y="3121683"/>
            <a:ext cx="614622" cy="6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46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7" y="1528386"/>
            <a:ext cx="2438400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52" y="3810000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11" y="3836725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0696E0A-2AAC-4B63-92B3-95271AFCDC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3962400"/>
            <a:ext cx="589822" cy="5898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A968E6-FFFF-4A7D-B9E7-B57A33BEE6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38" y="3910996"/>
            <a:ext cx="613286" cy="61328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F75241-1187-411A-A62C-8BB99DBF62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14" y="1524000"/>
            <a:ext cx="613286" cy="6132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A098694-2BB9-4D34-A909-E0D8D67003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1526375"/>
            <a:ext cx="614622" cy="6146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EC0079-6BC0-44F4-B19A-B6DAF17747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38" y="3128003"/>
            <a:ext cx="613286" cy="6132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EF9C2C2-E839-4246-A38E-778A3F8E40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2346597"/>
            <a:ext cx="589822" cy="5898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78E93C-34C8-4DCB-B450-551A4F22DC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2343674"/>
            <a:ext cx="614622" cy="6146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CC64E9A-91A1-4718-BE15-DE1E00FC2F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646" y="3121683"/>
            <a:ext cx="614622" cy="6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9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7" y="1528386"/>
            <a:ext cx="2438400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52" y="3810000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39" y="1493007"/>
            <a:ext cx="2438400" cy="2438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CBC6625-F595-4DC7-91BE-41F3AC45E8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578" y="4636146"/>
            <a:ext cx="614622" cy="6146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B3C23D-692E-4811-9D9C-E6E1514D1D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302" y="4659480"/>
            <a:ext cx="589822" cy="5898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0696E0A-2AAC-4B63-92B3-95271AFCDC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3962400"/>
            <a:ext cx="589822" cy="5898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A968E6-FFFF-4A7D-B9E7-B57A33BEE6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38" y="3910996"/>
            <a:ext cx="613286" cy="61328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F75241-1187-411A-A62C-8BB99DBF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14" y="1524000"/>
            <a:ext cx="613286" cy="6132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A098694-2BB9-4D34-A909-E0D8D67003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1526375"/>
            <a:ext cx="614622" cy="6146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EC0079-6BC0-44F4-B19A-B6DAF17747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38" y="3128003"/>
            <a:ext cx="613286" cy="6132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EF9C2C2-E839-4246-A38E-778A3F8E40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2346597"/>
            <a:ext cx="589822" cy="5898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78E93C-34C8-4DCB-B450-551A4F22DC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2343674"/>
            <a:ext cx="614622" cy="6146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CC64E9A-91A1-4718-BE15-DE1E00FC2F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646" y="3121683"/>
            <a:ext cx="614622" cy="6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5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 of a set is, loosely speaking, an </a:t>
            </a:r>
            <a:r>
              <a:rPr lang="en-US" b="1" dirty="0">
                <a:solidFill>
                  <a:schemeClr val="bg1"/>
                </a:solidFill>
              </a:rPr>
              <a:t>arrangement</a:t>
            </a:r>
            <a:r>
              <a:rPr lang="en-US" dirty="0"/>
              <a:t> of its members into a 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 or linear order, or if the set is already ordered, a </a:t>
            </a:r>
            <a:r>
              <a:rPr lang="en-US" b="1" dirty="0">
                <a:solidFill>
                  <a:schemeClr val="bg1"/>
                </a:solidFill>
              </a:rPr>
              <a:t>rearrangement</a:t>
            </a:r>
            <a:r>
              <a:rPr lang="en-US" dirty="0"/>
              <a:t> of its elements.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There are </a:t>
            </a:r>
            <a:r>
              <a:rPr lang="en-US" sz="3398" b="1" dirty="0">
                <a:solidFill>
                  <a:schemeClr val="bg1"/>
                </a:solidFill>
              </a:rPr>
              <a:t>two</a:t>
            </a:r>
            <a:r>
              <a:rPr lang="en-US" dirty="0"/>
              <a:t> types of permutations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Without </a:t>
            </a:r>
            <a:r>
              <a:rPr lang="en-US" sz="3398" b="1" dirty="0">
                <a:solidFill>
                  <a:schemeClr val="bg1"/>
                </a:solidFill>
              </a:rPr>
              <a:t>repetition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With </a:t>
            </a:r>
            <a:r>
              <a:rPr lang="en-US" sz="3398" b="1" dirty="0">
                <a:solidFill>
                  <a:schemeClr val="bg1"/>
                </a:solidFill>
              </a:rPr>
              <a:t>repetition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</p:spTree>
    <p:extLst>
      <p:ext uri="{BB962C8B-B14F-4D97-AF65-F5344CB8AC3E}">
        <p14:creationId xmlns:p14="http://schemas.microsoft.com/office/powerpoint/2010/main" val="403406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7" y="1431785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769" y="3810000"/>
            <a:ext cx="2438400" cy="2438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7032478-96F6-42A8-8255-3E235A0607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5459786"/>
            <a:ext cx="589822" cy="5898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9AEBF4B-7ACC-4D71-9483-63B507FED7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467" y="1472596"/>
            <a:ext cx="2438400" cy="2438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690F6FB-616B-435E-989B-A59672DC22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578" y="4636146"/>
            <a:ext cx="614622" cy="61462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762067F-2E69-4807-87A4-0F4EDE407F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302" y="4659480"/>
            <a:ext cx="589822" cy="5898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2F7EE50-28E1-4049-9F78-4F71FD5CF6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3962400"/>
            <a:ext cx="589822" cy="5898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B3E06DE-EF72-45DC-B38D-4AA23437265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38" y="3910996"/>
            <a:ext cx="613286" cy="6132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A5CE2C5-C90B-4D62-919E-255C95DDD9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14" y="5423779"/>
            <a:ext cx="613286" cy="6132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74B785-3CAA-4F24-9E15-61A5438FB5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1526375"/>
            <a:ext cx="614622" cy="61462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2AA6D8-2BF6-48B5-8371-3F40900688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38" y="3128003"/>
            <a:ext cx="613286" cy="61328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947B666-3F7A-4037-A19B-D2DF0C4E23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2346597"/>
            <a:ext cx="589822" cy="58982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8DB7C8D-BF8C-4E50-A5A3-1717CB9A07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2343674"/>
            <a:ext cx="614622" cy="61462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8E92E2D-15FB-4539-B01B-3291C0B234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646" y="3121683"/>
            <a:ext cx="614622" cy="6146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6883E23-B88C-48BB-94B3-70510932843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14" y="1524000"/>
            <a:ext cx="613286" cy="6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39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 int </a:t>
            </a:r>
            <a:r>
              <a:rPr lang="en-GB" sz="3400" b="1" dirty="0">
                <a:solidFill>
                  <a:schemeClr val="bg1"/>
                </a:solidFill>
              </a:rPr>
              <a:t>k slots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each </a:t>
            </a:r>
            <a:r>
              <a:rPr lang="en-GB" sz="3400" b="1" dirty="0">
                <a:solidFill>
                  <a:schemeClr val="bg1"/>
                </a:solidFill>
              </a:rPr>
              <a:t>item</a:t>
            </a:r>
            <a:r>
              <a:rPr lang="en-GB" sz="3400" dirty="0"/>
              <a:t> only </a:t>
            </a:r>
            <a:r>
              <a:rPr lang="en-GB" sz="3400" b="1" dirty="0">
                <a:solidFill>
                  <a:schemeClr val="bg1"/>
                </a:solidFill>
              </a:rPr>
              <a:t>once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1678507" y="31242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/>
        </p:nvGraphicFramePr>
        <p:xfrm>
          <a:off x="5488507" y="31242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/>
        </p:nvGraphicFramePr>
        <p:xfrm>
          <a:off x="9280172" y="31242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079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 int </a:t>
            </a:r>
            <a:r>
              <a:rPr lang="en-GB" sz="3400" b="1" dirty="0">
                <a:solidFill>
                  <a:schemeClr val="bg1"/>
                </a:solidFill>
              </a:rPr>
              <a:t>k slots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each </a:t>
            </a:r>
            <a:r>
              <a:rPr lang="en-GB" sz="3400" b="1" dirty="0">
                <a:solidFill>
                  <a:schemeClr val="bg1"/>
                </a:solidFill>
              </a:rPr>
              <a:t>item</a:t>
            </a:r>
            <a:r>
              <a:rPr lang="en-GB" sz="3400" dirty="0"/>
              <a:t> only </a:t>
            </a:r>
            <a:r>
              <a:rPr lang="en-GB" sz="3400" b="1" dirty="0">
                <a:solidFill>
                  <a:schemeClr val="bg1"/>
                </a:solidFill>
              </a:rPr>
              <a:t>once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1681643" y="3138183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/>
        </p:nvGraphicFramePr>
        <p:xfrm>
          <a:off x="5491643" y="3138183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/>
        </p:nvGraphicFramePr>
        <p:xfrm>
          <a:off x="9283308" y="3138183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AC5A5CE-F72F-4510-AA5A-96AA83A10A78}"/>
              </a:ext>
            </a:extLst>
          </p:cNvPr>
          <p:cNvGraphicFramePr>
            <a:graphicFrameLocks noGrp="1"/>
          </p:cNvGraphicFramePr>
          <p:nvPr/>
        </p:nvGraphicFramePr>
        <p:xfrm>
          <a:off x="919643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6E075D2-C33D-4DBD-8687-05C461C75A0E}"/>
              </a:ext>
            </a:extLst>
          </p:cNvPr>
          <p:cNvGraphicFramePr>
            <a:graphicFrameLocks noGrp="1"/>
          </p:cNvGraphicFramePr>
          <p:nvPr/>
        </p:nvGraphicFramePr>
        <p:xfrm>
          <a:off x="2654135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CB7DA7-E7D5-4AD4-91B6-4A583A28F675}"/>
              </a:ext>
            </a:extLst>
          </p:cNvPr>
          <p:cNvGraphicFramePr>
            <a:graphicFrameLocks noGrp="1"/>
          </p:cNvGraphicFramePr>
          <p:nvPr/>
        </p:nvGraphicFramePr>
        <p:xfrm>
          <a:off x="4823951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C30F70-48EA-478B-8A4D-78988CF46DAF}"/>
              </a:ext>
            </a:extLst>
          </p:cNvPr>
          <p:cNvGraphicFramePr>
            <a:graphicFrameLocks noGrp="1"/>
          </p:cNvGraphicFramePr>
          <p:nvPr/>
        </p:nvGraphicFramePr>
        <p:xfrm>
          <a:off x="6558443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7D24A7F-A476-47C7-AB3C-2D71F22423E1}"/>
              </a:ext>
            </a:extLst>
          </p:cNvPr>
          <p:cNvGraphicFramePr>
            <a:graphicFrameLocks noGrp="1"/>
          </p:cNvGraphicFramePr>
          <p:nvPr/>
        </p:nvGraphicFramePr>
        <p:xfrm>
          <a:off x="8521308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93A1D0-DCC9-41B4-A443-76F21B41DAA8}"/>
              </a:ext>
            </a:extLst>
          </p:cNvPr>
          <p:cNvGraphicFramePr>
            <a:graphicFrameLocks noGrp="1"/>
          </p:cNvGraphicFramePr>
          <p:nvPr/>
        </p:nvGraphicFramePr>
        <p:xfrm>
          <a:off x="10255800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68C43D-42DF-4321-8564-4F31D5E95E9A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354343" y="3595383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EBE37E-7643-435E-976C-0FF4685BB6B4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2223157" y="3595383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C7CB72-383B-413D-8058-C588BD774802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 flipH="1">
            <a:off x="5258651" y="3595383"/>
            <a:ext cx="774506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D5C8BC-4FAB-44E4-8622-08205CB1B16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6033157" y="3595383"/>
            <a:ext cx="959986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D6618-6A9C-4305-9195-ABF4FED07D96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8956008" y="3595383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C1B352-7310-40E2-A079-B83C0764E129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9824822" y="3595383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0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Generates all possible </a:t>
            </a:r>
            <a:r>
              <a:rPr lang="en-GB" sz="3400" b="1" dirty="0">
                <a:solidFill>
                  <a:schemeClr val="bg1"/>
                </a:solidFill>
              </a:rPr>
              <a:t>variations of k </a:t>
            </a:r>
            <a:r>
              <a:rPr lang="en-GB" sz="3400" dirty="0"/>
              <a:t>from a set of elements</a:t>
            </a:r>
          </a:p>
          <a:p>
            <a:r>
              <a:rPr lang="en-GB" sz="3400" dirty="0"/>
              <a:t>You can </a:t>
            </a: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dirty="0"/>
              <a:t>an </a:t>
            </a:r>
            <a:r>
              <a:rPr lang="en-GB" sz="3400" b="1" dirty="0">
                <a:solidFill>
                  <a:schemeClr val="bg1"/>
                </a:solidFill>
              </a:rPr>
              <a:t>item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Variations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943428" y="4069207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023" y="3791481"/>
            <a:ext cx="11842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238" y="2929705"/>
            <a:ext cx="93716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B</a:t>
            </a:r>
          </a:p>
        </p:txBody>
      </p:sp>
    </p:spTree>
    <p:extLst>
      <p:ext uri="{BB962C8B-B14F-4D97-AF65-F5344CB8AC3E}">
        <p14:creationId xmlns:p14="http://schemas.microsoft.com/office/powerpoint/2010/main" val="15507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6881" y="1373112"/>
            <a:ext cx="10949531" cy="5178506"/>
          </a:xfrm>
        </p:spPr>
        <p:txBody>
          <a:bodyPr/>
          <a:lstStyle/>
          <a:p>
            <a:r>
              <a:rPr lang="en-US" altLang="en-US" sz="2200" dirty="0"/>
              <a:t>public static void variations(int index) {</a:t>
            </a:r>
            <a:br>
              <a:rPr lang="en-US" altLang="en-US" sz="2200" dirty="0"/>
            </a:br>
            <a:r>
              <a:rPr lang="en-US" altLang="en-US" sz="2200" dirty="0"/>
              <a:t>    if (index &gt;= kSlots.length) {</a:t>
            </a:r>
            <a:br>
              <a:rPr lang="en-US" altLang="en-US" sz="2200" dirty="0"/>
            </a:br>
            <a:r>
              <a:rPr lang="en-US" altLang="en-US" sz="2200" dirty="0"/>
              <a:t>        System.out.println(</a:t>
            </a:r>
            <a:r>
              <a:rPr lang="en-US" altLang="en-US" sz="2200" dirty="0" err="1"/>
              <a:t>String.join</a:t>
            </a:r>
            <a:r>
              <a:rPr lang="en-US" altLang="en-US" sz="2200" dirty="0"/>
              <a:t>(" ", kSlots));</a:t>
            </a:r>
            <a:br>
              <a:rPr lang="en-US" altLang="en-US" sz="2200" dirty="0"/>
            </a:br>
            <a:r>
              <a:rPr lang="en-US" altLang="en-US" sz="2200" dirty="0"/>
              <a:t>    } else {</a:t>
            </a:r>
            <a:br>
              <a:rPr lang="en-US" altLang="en-US" sz="2200" dirty="0"/>
            </a:br>
            <a:r>
              <a:rPr lang="en-US" altLang="en-US" sz="2200" dirty="0"/>
              <a:t>        for (int i = 0; i &lt; elements.length; i++) {</a:t>
            </a:r>
            <a:br>
              <a:rPr lang="en-US" altLang="en-US" sz="2200" dirty="0"/>
            </a:br>
            <a:r>
              <a:rPr lang="en-US" altLang="en-US" sz="2200" dirty="0"/>
              <a:t>            if (!used[i]) {</a:t>
            </a:r>
            <a:br>
              <a:rPr lang="en-US" altLang="en-US" sz="2200" dirty="0"/>
            </a:br>
            <a:r>
              <a:rPr lang="en-US" altLang="en-US" sz="2200" dirty="0"/>
              <a:t>                used[i] = true;</a:t>
            </a:r>
            <a:br>
              <a:rPr lang="en-US" altLang="en-US" sz="2200" dirty="0"/>
            </a:br>
            <a:r>
              <a:rPr lang="en-US" altLang="en-US" sz="2200" dirty="0"/>
              <a:t>                kSlots[index] = elements[i];</a:t>
            </a:r>
            <a:br>
              <a:rPr lang="en-US" altLang="en-US" sz="2200" dirty="0"/>
            </a:br>
            <a:r>
              <a:rPr lang="en-US" altLang="en-US" sz="2200" dirty="0"/>
              <a:t>                variations(index + 1);</a:t>
            </a:r>
            <a:br>
              <a:rPr lang="en-US" altLang="en-US" sz="2200" dirty="0"/>
            </a:br>
            <a:r>
              <a:rPr lang="en-US" altLang="en-US" sz="2200" dirty="0"/>
              <a:t>                used[i] = false;</a:t>
            </a:r>
            <a:br>
              <a:rPr lang="en-US" altLang="en-US" sz="2200" dirty="0"/>
            </a:br>
            <a:r>
              <a:rPr lang="en-US" altLang="en-US" sz="2200" dirty="0"/>
              <a:t>            }</a:t>
            </a:r>
            <a:br>
              <a:rPr lang="en-US" altLang="en-US" sz="2200" dirty="0"/>
            </a:br>
            <a:r>
              <a:rPr lang="en-US" altLang="en-US" sz="2200" dirty="0"/>
              <a:t>        }</a:t>
            </a:r>
            <a:br>
              <a:rPr lang="en-US" altLang="en-US" sz="2200" dirty="0"/>
            </a:br>
            <a:r>
              <a:rPr lang="en-US" altLang="en-US" sz="2200" dirty="0"/>
              <a:t>    }</a:t>
            </a:r>
            <a:br>
              <a:rPr lang="en-US" altLang="en-US" sz="2200" dirty="0"/>
            </a:br>
            <a:r>
              <a:rPr lang="en-US" altLang="en-US" sz="2200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Variations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Order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two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dirty="0"/>
              <a:t>from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D</a:t>
            </a:r>
            <a:r>
              <a:rPr lang="en-GB" sz="3400" dirty="0"/>
              <a:t> in all possible ways</a:t>
            </a:r>
          </a:p>
          <a:p>
            <a:r>
              <a:rPr lang="en-GB" sz="3400" dirty="0"/>
              <a:t>How many ways are there?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4748744" y="2743200"/>
          <a:ext cx="1880656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6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1396527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4572000" y="4343401"/>
                <a:ext cx="3448876" cy="1200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r>
                  <a:rPr lang="en-GB" sz="4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bg-BG" sz="4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43401"/>
                <a:ext cx="3448876" cy="1200629"/>
              </a:xfrm>
              <a:prstGeom prst="rect">
                <a:avLst/>
              </a:prstGeom>
              <a:blipFill>
                <a:blip r:embed="rId2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608370-F775-4A20-9703-2CC29A781BEF}"/>
              </a:ext>
            </a:extLst>
          </p:cNvPr>
          <p:cNvGraphicFramePr>
            <a:graphicFrameLocks noGrp="1"/>
          </p:cNvGraphicFramePr>
          <p:nvPr/>
        </p:nvGraphicFramePr>
        <p:xfrm>
          <a:off x="5165372" y="3603653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5E62DA-370A-4A6B-A9D6-7E59410DBEE1}"/>
              </a:ext>
            </a:extLst>
          </p:cNvPr>
          <p:cNvSpPr txBox="1"/>
          <p:nvPr/>
        </p:nvSpPr>
        <p:spPr>
          <a:xfrm>
            <a:off x="5253957" y="35706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A1808-111E-42F0-92D1-B2A5EF991C43}"/>
              </a:ext>
            </a:extLst>
          </p:cNvPr>
          <p:cNvSpPr txBox="1"/>
          <p:nvPr/>
        </p:nvSpPr>
        <p:spPr>
          <a:xfrm>
            <a:off x="5785903" y="35706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3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19596" y="3274337"/>
            <a:ext cx="1515358" cy="510778"/>
          </a:xfrm>
          <a:prstGeom prst="wedgeRoundRectCallout">
            <a:avLst>
              <a:gd name="adj1" fmla="val -96379"/>
              <a:gd name="adj2" fmla="val 44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Multiply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42701" y="4228626"/>
            <a:ext cx="2253785" cy="919401"/>
          </a:xfrm>
          <a:prstGeom prst="wedgeRoundRectCallout">
            <a:avLst>
              <a:gd name="adj1" fmla="val -68128"/>
              <a:gd name="adj2" fmla="val 22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Twelve</a:t>
            </a:r>
            <a:r>
              <a:rPr lang="en-US" sz="2400" b="1" dirty="0">
                <a:solidFill>
                  <a:srgbClr val="FFFFFF"/>
                </a:solidFill>
              </a:rPr>
              <a:t> different ways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78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0" grpId="0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 into k slots</a:t>
            </a:r>
          </a:p>
          <a:p>
            <a:r>
              <a:rPr lang="en-GB" sz="3400" dirty="0"/>
              <a:t>You can </a:t>
            </a: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an item </a:t>
            </a:r>
            <a:r>
              <a:rPr lang="en-GB" sz="3400" b="1" dirty="0">
                <a:solidFill>
                  <a:schemeClr val="bg1"/>
                </a:solidFill>
              </a:rPr>
              <a:t>multiple times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with Repetitions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A7B40FC-2BB9-4A63-9D14-7899A7D0281E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7EEF647-93C0-47E1-B526-29306FB07009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1B1E81D-8A7C-4AF4-98AE-9B20DC143158}"/>
              </a:ext>
            </a:extLst>
          </p:cNvPr>
          <p:cNvGraphicFramePr>
            <a:graphicFrameLocks noGrp="1"/>
          </p:cNvGraphicFramePr>
          <p:nvPr/>
        </p:nvGraphicFramePr>
        <p:xfrm>
          <a:off x="9278065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9BBB96B-B395-4399-9897-DB88037F89D5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137A01C-570C-467E-B56A-AE20ADFE58CD}"/>
              </a:ext>
            </a:extLst>
          </p:cNvPr>
          <p:cNvGraphicFramePr>
            <a:graphicFrameLocks noGrp="1"/>
          </p:cNvGraphicFramePr>
          <p:nvPr/>
        </p:nvGraphicFramePr>
        <p:xfrm>
          <a:off x="2648892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AD70737-358E-459A-85BD-949A01AE9249}"/>
              </a:ext>
            </a:extLst>
          </p:cNvPr>
          <p:cNvGraphicFramePr>
            <a:graphicFrameLocks noGrp="1"/>
          </p:cNvGraphicFramePr>
          <p:nvPr/>
        </p:nvGraphicFramePr>
        <p:xfrm>
          <a:off x="4818708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8512C27-DD2D-42BF-8D7D-3FF7AECC4C11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BC8272A-DD23-4F8C-AEB5-6931E8FC128D}"/>
              </a:ext>
            </a:extLst>
          </p:cNvPr>
          <p:cNvGraphicFramePr>
            <a:graphicFrameLocks noGrp="1"/>
          </p:cNvGraphicFramePr>
          <p:nvPr/>
        </p:nvGraphicFramePr>
        <p:xfrm>
          <a:off x="8516065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C9E4EA0-B71F-4222-A74B-754FE15A288C}"/>
              </a:ext>
            </a:extLst>
          </p:cNvPr>
          <p:cNvGraphicFramePr>
            <a:graphicFrameLocks noGrp="1"/>
          </p:cNvGraphicFramePr>
          <p:nvPr/>
        </p:nvGraphicFramePr>
        <p:xfrm>
          <a:off x="10250557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31D3AB-6591-458E-9349-25B1C32FFC7A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1349100" y="3657600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9D36A0-17D2-4CC2-BDC4-126E2839B0A3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217914" y="3657600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0C5944-2585-440A-97BC-2C1984FD4041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5253408" y="3657600"/>
            <a:ext cx="774506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51E5B6-FE9B-4F15-A38C-6B5EEF12972C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6027914" y="3657600"/>
            <a:ext cx="959986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414DC3-32BC-419E-A39A-0F79ED870D98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8950765" y="3657600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CF0622-BFA3-43CF-A47D-DFAA184CC78C}"/>
              </a:ext>
            </a:extLst>
          </p:cNvPr>
          <p:cNvCxnSpPr>
            <a:cxnSpLocks/>
            <a:stCxn id="23" idx="2"/>
            <a:endCxn id="38" idx="0"/>
          </p:cNvCxnSpPr>
          <p:nvPr/>
        </p:nvCxnSpPr>
        <p:spPr>
          <a:xfrm>
            <a:off x="9819579" y="3657600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161CE63-558C-40D2-9F04-470CD5E42D29}"/>
              </a:ext>
            </a:extLst>
          </p:cNvPr>
          <p:cNvGraphicFramePr>
            <a:graphicFrameLocks noGrp="1"/>
          </p:cNvGraphicFramePr>
          <p:nvPr/>
        </p:nvGraphicFramePr>
        <p:xfrm>
          <a:off x="1773802" y="501096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B9DC5A-6F8E-497A-9CC4-14527C881A14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2208502" y="3657601"/>
            <a:ext cx="9412" cy="1353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783CCE4-8024-4973-B439-C4D666668601}"/>
              </a:ext>
            </a:extLst>
          </p:cNvPr>
          <p:cNvGraphicFramePr>
            <a:graphicFrameLocks noGrp="1"/>
          </p:cNvGraphicFramePr>
          <p:nvPr/>
        </p:nvGraphicFramePr>
        <p:xfrm>
          <a:off x="5579779" y="501096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836C69-D19B-4BDC-93CE-9A10C4720DD6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 flipH="1">
            <a:off x="6014480" y="3657601"/>
            <a:ext cx="13435" cy="1353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0CC3B84-4901-4872-AC72-5692628EAEC6}"/>
              </a:ext>
            </a:extLst>
          </p:cNvPr>
          <p:cNvGraphicFramePr>
            <a:graphicFrameLocks noGrp="1"/>
          </p:cNvGraphicFramePr>
          <p:nvPr/>
        </p:nvGraphicFramePr>
        <p:xfrm>
          <a:off x="9380358" y="501096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087CAE-A724-480C-8C1E-289AC930816D}"/>
              </a:ext>
            </a:extLst>
          </p:cNvPr>
          <p:cNvCxnSpPr>
            <a:cxnSpLocks/>
            <a:stCxn id="23" idx="2"/>
            <a:endCxn id="49" idx="0"/>
          </p:cNvCxnSpPr>
          <p:nvPr/>
        </p:nvCxnSpPr>
        <p:spPr>
          <a:xfrm flipH="1">
            <a:off x="9815059" y="3657601"/>
            <a:ext cx="4521" cy="1353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13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Generates all possible </a:t>
            </a:r>
            <a:r>
              <a:rPr lang="en-GB" sz="3400" b="1" dirty="0">
                <a:solidFill>
                  <a:schemeClr val="bg1"/>
                </a:solidFill>
              </a:rPr>
              <a:t>variations</a:t>
            </a:r>
            <a:r>
              <a:rPr lang="en-GB" sz="3400" dirty="0"/>
              <a:t> of a given elements</a:t>
            </a:r>
          </a:p>
          <a:p>
            <a:pPr lvl="1"/>
            <a:r>
              <a:rPr lang="en-GB" sz="3400" dirty="0"/>
              <a:t>You can </a:t>
            </a: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an </a:t>
            </a:r>
            <a:r>
              <a:rPr lang="en-GB" sz="3400" b="1" dirty="0">
                <a:solidFill>
                  <a:schemeClr val="bg1"/>
                </a:solidFill>
              </a:rPr>
              <a:t>item multiple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Variations with Reps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952235" y="4276422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637" y="3998694"/>
            <a:ext cx="11842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238" y="2490590"/>
            <a:ext cx="937161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C</a:t>
            </a:r>
          </a:p>
        </p:txBody>
      </p:sp>
    </p:spTree>
    <p:extLst>
      <p:ext uri="{BB962C8B-B14F-4D97-AF65-F5344CB8AC3E}">
        <p14:creationId xmlns:p14="http://schemas.microsoft.com/office/powerpoint/2010/main" val="76429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1658" y="1842812"/>
            <a:ext cx="10949531" cy="4075191"/>
          </a:xfrm>
        </p:spPr>
        <p:txBody>
          <a:bodyPr/>
          <a:lstStyle/>
          <a:p>
            <a:r>
              <a:rPr lang="en-US" altLang="en-US" dirty="0"/>
              <a:t>private static void variationsWithRep(int index) {</a:t>
            </a:r>
            <a:br>
              <a:rPr lang="en-US" altLang="en-US" dirty="0"/>
            </a:br>
            <a:r>
              <a:rPr lang="en-US" altLang="en-US" dirty="0"/>
              <a:t>    if (index == k) {</a:t>
            </a:r>
            <a:br>
              <a:rPr lang="en-US" altLang="en-US" dirty="0"/>
            </a:br>
            <a:r>
              <a:rPr lang="en-US" altLang="en-US" dirty="0"/>
              <a:t>        System.out.println(</a:t>
            </a:r>
            <a:r>
              <a:rPr lang="en-US" altLang="en-US" dirty="0" err="1"/>
              <a:t>String.join</a:t>
            </a:r>
            <a:r>
              <a:rPr lang="en-US" altLang="en-US" dirty="0"/>
              <a:t>(" ", variations));</a:t>
            </a:r>
            <a:br>
              <a:rPr lang="en-US" altLang="en-US" dirty="0"/>
            </a:br>
            <a:r>
              <a:rPr lang="en-US" altLang="en-US" dirty="0"/>
              <a:t>    } else {</a:t>
            </a:r>
            <a:br>
              <a:rPr lang="en-US" altLang="en-US" dirty="0"/>
            </a:br>
            <a:r>
              <a:rPr lang="en-US" altLang="en-US" dirty="0"/>
              <a:t>        for (int i = 0; i &lt; elements.length; i++) {</a:t>
            </a:r>
            <a:br>
              <a:rPr lang="en-US" altLang="en-US" dirty="0"/>
            </a:br>
            <a:r>
              <a:rPr lang="en-US" altLang="en-US" dirty="0"/>
              <a:t>            variations[index] = elements[i];</a:t>
            </a:r>
            <a:br>
              <a:rPr lang="en-US" altLang="en-US" dirty="0"/>
            </a:br>
            <a:r>
              <a:rPr lang="en-US" altLang="en-US" dirty="0"/>
              <a:t>            variationsWithRep(index + 1);</a:t>
            </a:r>
            <a:br>
              <a:rPr lang="en-US" altLang="en-US" dirty="0"/>
            </a:br>
            <a:r>
              <a:rPr lang="en-US" altLang="en-US" dirty="0"/>
              <a:t>        }</a:t>
            </a:r>
            <a:br>
              <a:rPr lang="en-US" altLang="en-US" dirty="0"/>
            </a:br>
            <a:r>
              <a:rPr lang="en-US" altLang="en-US" dirty="0"/>
              <a:t>    }</a:t>
            </a:r>
            <a:br>
              <a:rPr lang="en-US" altLang="en-US" dirty="0"/>
            </a:br>
            <a:r>
              <a:rPr lang="en-US" altLang="en-US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Generating the variations for </a:t>
            </a:r>
            <a:r>
              <a:rPr lang="en-US" b="1" i="1" dirty="0">
                <a:solidFill>
                  <a:schemeClr val="bg1"/>
                </a:solidFill>
              </a:rPr>
              <a:t>n</a:t>
            </a:r>
            <a:r>
              <a:rPr lang="en-US" dirty="0"/>
              <a:t> = </a:t>
            </a:r>
            <a:r>
              <a:rPr lang="en-US" b="1" i="1" dirty="0">
                <a:solidFill>
                  <a:schemeClr val="bg1"/>
                </a:solidFill>
              </a:rPr>
              <a:t>3</a:t>
            </a:r>
            <a:r>
              <a:rPr lang="en-US" dirty="0"/>
              <a:t> and </a:t>
            </a:r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dirty="0"/>
              <a:t> = </a:t>
            </a:r>
            <a:r>
              <a:rPr lang="en-US" b="1" i="1" dirty="0">
                <a:solidFill>
                  <a:schemeClr val="bg1"/>
                </a:solidFill>
              </a:rPr>
              <a:t>2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with Reps: Iterative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4209090" y="3424530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DCE06F-9233-4A27-ABFF-B4B1BA5F1DB8}"/>
              </a:ext>
            </a:extLst>
          </p:cNvPr>
          <p:cNvCxnSpPr>
            <a:cxnSpLocks/>
          </p:cNvCxnSpPr>
          <p:nvPr/>
        </p:nvCxnSpPr>
        <p:spPr>
          <a:xfrm>
            <a:off x="4209090" y="4549246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DE1F697-7DF6-463B-A899-088460F16933}"/>
              </a:ext>
            </a:extLst>
          </p:cNvPr>
          <p:cNvCxnSpPr>
            <a:cxnSpLocks/>
          </p:cNvCxnSpPr>
          <p:nvPr/>
        </p:nvCxnSpPr>
        <p:spPr>
          <a:xfrm>
            <a:off x="6101496" y="2342697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02200B-A964-4A14-A8B4-C4676EB77C93}"/>
              </a:ext>
            </a:extLst>
          </p:cNvPr>
          <p:cNvCxnSpPr>
            <a:cxnSpLocks/>
          </p:cNvCxnSpPr>
          <p:nvPr/>
        </p:nvCxnSpPr>
        <p:spPr>
          <a:xfrm>
            <a:off x="6101496" y="3456813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F9ED27-11F4-45CB-9BDA-12C4494BD83F}"/>
              </a:ext>
            </a:extLst>
          </p:cNvPr>
          <p:cNvCxnSpPr>
            <a:cxnSpLocks/>
          </p:cNvCxnSpPr>
          <p:nvPr/>
        </p:nvCxnSpPr>
        <p:spPr>
          <a:xfrm>
            <a:off x="6101496" y="4545398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2E5AFC-FE7D-45F7-8AEC-9AE171B2D036}"/>
              </a:ext>
            </a:extLst>
          </p:cNvPr>
          <p:cNvCxnSpPr>
            <a:cxnSpLocks/>
          </p:cNvCxnSpPr>
          <p:nvPr/>
        </p:nvCxnSpPr>
        <p:spPr>
          <a:xfrm>
            <a:off x="8159325" y="2342697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CE8BD13-20FC-458E-BDC8-8E948AAB9D61}"/>
              </a:ext>
            </a:extLst>
          </p:cNvPr>
          <p:cNvCxnSpPr>
            <a:cxnSpLocks/>
          </p:cNvCxnSpPr>
          <p:nvPr/>
        </p:nvCxnSpPr>
        <p:spPr>
          <a:xfrm>
            <a:off x="8159325" y="3456813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A890504-C7FA-447E-A518-4D964F50DD90}"/>
              </a:ext>
            </a:extLst>
          </p:cNvPr>
          <p:cNvCxnSpPr>
            <a:cxnSpLocks/>
          </p:cNvCxnSpPr>
          <p:nvPr/>
        </p:nvCxnSpPr>
        <p:spPr>
          <a:xfrm>
            <a:off x="8159325" y="4545398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3596B3C-2604-456D-9F74-3DF4794E1BB7}"/>
              </a:ext>
            </a:extLst>
          </p:cNvPr>
          <p:cNvCxnSpPr>
            <a:cxnSpLocks/>
          </p:cNvCxnSpPr>
          <p:nvPr/>
        </p:nvCxnSpPr>
        <p:spPr>
          <a:xfrm>
            <a:off x="5702406" y="2342697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67EE093-64D6-4467-B99D-B3ADF3B2D9C1}"/>
              </a:ext>
            </a:extLst>
          </p:cNvPr>
          <p:cNvCxnSpPr>
            <a:cxnSpLocks/>
          </p:cNvCxnSpPr>
          <p:nvPr/>
        </p:nvCxnSpPr>
        <p:spPr>
          <a:xfrm>
            <a:off x="7759806" y="2342697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0045"/>
              </p:ext>
            </p:extLst>
          </p:nvPr>
        </p:nvGraphicFramePr>
        <p:xfrm>
          <a:off x="3581400" y="2811899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28738"/>
              </p:ext>
            </p:extLst>
          </p:nvPr>
        </p:nvGraphicFramePr>
        <p:xfrm>
          <a:off x="3581400" y="3916712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73841"/>
              </p:ext>
            </p:extLst>
          </p:nvPr>
        </p:nvGraphicFramePr>
        <p:xfrm>
          <a:off x="3581400" y="4996312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31591"/>
              </p:ext>
            </p:extLst>
          </p:nvPr>
        </p:nvGraphicFramePr>
        <p:xfrm>
          <a:off x="5473806" y="2817314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3925"/>
              </p:ext>
            </p:extLst>
          </p:nvPr>
        </p:nvGraphicFramePr>
        <p:xfrm>
          <a:off x="5473806" y="3911011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43612"/>
              </p:ext>
            </p:extLst>
          </p:nvPr>
        </p:nvGraphicFramePr>
        <p:xfrm>
          <a:off x="5473806" y="4996312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33123"/>
              </p:ext>
            </p:extLst>
          </p:nvPr>
        </p:nvGraphicFramePr>
        <p:xfrm>
          <a:off x="7531635" y="2807140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3450"/>
              </p:ext>
            </p:extLst>
          </p:nvPr>
        </p:nvGraphicFramePr>
        <p:xfrm>
          <a:off x="7531635" y="3921855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78014"/>
              </p:ext>
            </p:extLst>
          </p:nvPr>
        </p:nvGraphicFramePr>
        <p:xfrm>
          <a:off x="7531635" y="4996311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7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39" y="1718004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55" y="1835807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5" y="2401178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10" y="1068556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10" y="3733800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575B0D-8218-4396-9D37-82FAA114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236" y="1600201"/>
            <a:ext cx="3577905" cy="3577905"/>
          </a:xfrm>
          <a:prstGeom prst="rect">
            <a:avLst/>
          </a:prstGeom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943428" y="1255563"/>
            <a:ext cx="3326210" cy="924882"/>
          </a:xfrm>
          <a:prstGeom prst="wedgeRoundRectCallout">
            <a:avLst>
              <a:gd name="adj1" fmla="val 58192"/>
              <a:gd name="adj2" fmla="val 535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How to </a:t>
            </a:r>
            <a:r>
              <a:rPr lang="en-US" sz="2400" b="1" dirty="0">
                <a:solidFill>
                  <a:schemeClr val="bg1"/>
                </a:solidFill>
              </a:rPr>
              <a:t>order</a:t>
            </a:r>
            <a:r>
              <a:rPr lang="en-US" sz="2400" b="1" dirty="0">
                <a:solidFill>
                  <a:srgbClr val="FFFFFF"/>
                </a:solidFill>
              </a:rPr>
              <a:t> them in </a:t>
            </a:r>
            <a:r>
              <a:rPr lang="en-US" sz="2400" b="1" dirty="0">
                <a:solidFill>
                  <a:schemeClr val="bg1"/>
                </a:solidFill>
              </a:rPr>
              <a:t>three</a:t>
            </a:r>
            <a:r>
              <a:rPr lang="en-US" sz="2400" b="1" dirty="0">
                <a:solidFill>
                  <a:srgbClr val="FFFFFF"/>
                </a:solidFill>
              </a:rPr>
              <a:t> chairs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1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8112" y="1266372"/>
            <a:ext cx="7927676" cy="4867844"/>
          </a:xfrm>
        </p:spPr>
        <p:txBody>
          <a:bodyPr/>
          <a:lstStyle/>
          <a:p>
            <a:r>
              <a:rPr lang="en-US" dirty="0"/>
              <a:t>while (true) {</a:t>
            </a:r>
          </a:p>
          <a:p>
            <a:r>
              <a:rPr lang="en-US" dirty="0"/>
              <a:t>  print(arr);</a:t>
            </a:r>
          </a:p>
          <a:p>
            <a:r>
              <a:rPr lang="en-US" dirty="0"/>
              <a:t>  int index = k - 1;</a:t>
            </a:r>
          </a:p>
          <a:p>
            <a:r>
              <a:rPr lang="en-US" dirty="0"/>
              <a:t>  while (index &gt;= 0 &amp;&amp; arr[index] == n-1)</a:t>
            </a:r>
          </a:p>
          <a:p>
            <a:r>
              <a:rPr lang="en-US" dirty="0"/>
              <a:t>    index--;</a:t>
            </a:r>
          </a:p>
          <a:p>
            <a:r>
              <a:rPr lang="en-US" dirty="0"/>
              <a:t>  if (index &lt; 0)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 arr[index]++;</a:t>
            </a:r>
          </a:p>
          <a:p>
            <a:r>
              <a:rPr lang="en-US" dirty="0"/>
              <a:t>  for (int i = index + 1; i &lt; k; i++)</a:t>
            </a:r>
          </a:p>
          <a:p>
            <a:r>
              <a:rPr lang="en-US" dirty="0"/>
              <a:t>    arr[i] =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with Reps: Iterative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890" y="1266372"/>
            <a:ext cx="342679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</a:rPr>
              <a:t>int n = 5;</a:t>
            </a:r>
          </a:p>
          <a:p>
            <a:r>
              <a:rPr lang="en-US" sz="2800" b="1" noProof="1">
                <a:solidFill>
                  <a:schemeClr val="tx2"/>
                </a:solidFill>
              </a:rPr>
              <a:t>int k = 3;</a:t>
            </a:r>
          </a:p>
          <a:p>
            <a:r>
              <a:rPr lang="en-US" sz="2800" b="1" noProof="1">
                <a:solidFill>
                  <a:schemeClr val="tx2"/>
                </a:solidFill>
              </a:rPr>
              <a:t>int[] arr = new int[k];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473" y="3249168"/>
            <a:ext cx="173162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(0, 0, 0)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(0, 0, 1)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…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(4, 4, 2)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(4, 4, 3)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(4, 4, 4)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61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Order two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dirty="0"/>
              <a:t>from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D</a:t>
            </a:r>
            <a:r>
              <a:rPr lang="en-GB" sz="3400" dirty="0"/>
              <a:t> in all possible ways</a:t>
            </a:r>
          </a:p>
          <a:p>
            <a:r>
              <a:rPr lang="en-GB" sz="3400" dirty="0"/>
              <a:t>How many ways are there?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4748744" y="2743200"/>
          <a:ext cx="1880656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6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1396527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4876800" y="4343401"/>
                <a:ext cx="19050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4400" baseline="30000" dirty="0"/>
                  <a:t>k</a:t>
                </a:r>
                <a:r>
                  <a:rPr lang="en-GB" sz="4400" dirty="0"/>
                  <a:t> = </a:t>
                </a:r>
                <a14:m>
                  <m:oMath xmlns:m="http://schemas.openxmlformats.org/officeDocument/2006/math">
                    <m:r>
                      <a:rPr lang="en-GB" sz="440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4400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bg-BG" sz="4400" baseline="30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343401"/>
                <a:ext cx="1905000" cy="769441"/>
              </a:xfrm>
              <a:prstGeom prst="rect">
                <a:avLst/>
              </a:prstGeom>
              <a:blipFill>
                <a:blip r:embed="rId2"/>
                <a:stretch>
                  <a:fillRect t="-16667" b="-36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608370-F775-4A20-9703-2CC29A781BEF}"/>
              </a:ext>
            </a:extLst>
          </p:cNvPr>
          <p:cNvGraphicFramePr>
            <a:graphicFrameLocks noGrp="1"/>
          </p:cNvGraphicFramePr>
          <p:nvPr/>
        </p:nvGraphicFramePr>
        <p:xfrm>
          <a:off x="5165372" y="3603653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5E62DA-370A-4A6B-A9D6-7E59410DBEE1}"/>
              </a:ext>
            </a:extLst>
          </p:cNvPr>
          <p:cNvSpPr txBox="1"/>
          <p:nvPr/>
        </p:nvSpPr>
        <p:spPr>
          <a:xfrm>
            <a:off x="5253957" y="35706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A1808-111E-42F0-92D1-B2A5EF991C43}"/>
              </a:ext>
            </a:extLst>
          </p:cNvPr>
          <p:cNvSpPr txBox="1"/>
          <p:nvPr/>
        </p:nvSpPr>
        <p:spPr>
          <a:xfrm>
            <a:off x="5785903" y="35706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37581" y="3372837"/>
            <a:ext cx="1515358" cy="510778"/>
          </a:xfrm>
          <a:prstGeom prst="wedgeRoundRectCallout">
            <a:avLst>
              <a:gd name="adj1" fmla="val -81449"/>
              <a:gd name="adj2" fmla="val 44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Multiply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993910" y="4093863"/>
            <a:ext cx="2253785" cy="919401"/>
          </a:xfrm>
          <a:prstGeom prst="wedgeRoundRectCallout">
            <a:avLst>
              <a:gd name="adj1" fmla="val -68128"/>
              <a:gd name="adj2" fmla="val 22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Sixteen</a:t>
            </a:r>
            <a:r>
              <a:rPr lang="en-US" sz="2400" b="1" dirty="0">
                <a:solidFill>
                  <a:srgbClr val="FFFFFF"/>
                </a:solidFill>
              </a:rPr>
              <a:t> different ways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7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0" grpId="0"/>
      <p:bldP spid="13" grpId="0" animBg="1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94580" y="1813024"/>
                <a:ext cx="2602839" cy="1455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bg-BG" sz="44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GB" sz="4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4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GB" sz="4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4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4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sz="4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! 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80" y="1813024"/>
                <a:ext cx="2602839" cy="1455720"/>
              </a:xfrm>
              <a:prstGeom prst="rect">
                <a:avLst/>
              </a:prstGeom>
              <a:blipFill>
                <a:blip r:embed="rId2"/>
                <a:stretch>
                  <a:fillRect r="-5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93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09" y="1500660"/>
            <a:ext cx="935222" cy="935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524001"/>
            <a:ext cx="911881" cy="911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378" y="1452089"/>
            <a:ext cx="983792" cy="983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13" y="1452090"/>
            <a:ext cx="961977" cy="961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23" y="1466681"/>
            <a:ext cx="1001275" cy="1001275"/>
          </a:xfrm>
          <a:prstGeom prst="rect">
            <a:avLst/>
          </a:prstGeom>
        </p:spPr>
      </p:pic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109328" y="3045978"/>
            <a:ext cx="1939484" cy="919401"/>
          </a:xfrm>
          <a:prstGeom prst="wedgeRoundRectCallout">
            <a:avLst>
              <a:gd name="adj1" fmla="val -17996"/>
              <a:gd name="adj2" fmla="val -85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Pick up </a:t>
            </a:r>
            <a:r>
              <a:rPr lang="en-US" sz="2400" b="1" dirty="0">
                <a:solidFill>
                  <a:schemeClr val="bg1"/>
                </a:solidFill>
              </a:rPr>
              <a:t>two</a:t>
            </a:r>
            <a:r>
              <a:rPr lang="en-US" sz="2400" b="1" dirty="0">
                <a:solidFill>
                  <a:srgbClr val="FFFFFF"/>
                </a:solidFill>
              </a:rPr>
              <a:t> to hang out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759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630" y="3332923"/>
            <a:ext cx="2393492" cy="2393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050" y="3358863"/>
            <a:ext cx="2514600" cy="251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C5FE29-7D76-4249-8878-DF712FBDB5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09" y="1500660"/>
            <a:ext cx="935222" cy="9352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4F1B0A-C54F-47BF-8B43-4CF9DC3D49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524001"/>
            <a:ext cx="911881" cy="9118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60DD88-B473-4FBB-8834-3D9326023B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13" y="1452090"/>
            <a:ext cx="961977" cy="96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0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78" y="1503178"/>
            <a:ext cx="935222" cy="935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3657601"/>
            <a:ext cx="2290415" cy="2290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054" y="1459017"/>
            <a:ext cx="953157" cy="9531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82" y="1454608"/>
            <a:ext cx="961977" cy="961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DCBF67-D311-42BC-908D-648085792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050" y="3358863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49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78" y="1501557"/>
            <a:ext cx="935222" cy="935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05" y="1545194"/>
            <a:ext cx="893206" cy="893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054" y="1457396"/>
            <a:ext cx="953157" cy="9531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581400"/>
            <a:ext cx="2209800" cy="220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99" y="34290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64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352800"/>
            <a:ext cx="2175694" cy="217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52" y="1533845"/>
            <a:ext cx="893206" cy="893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446047"/>
            <a:ext cx="953157" cy="9531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886" y="1585030"/>
            <a:ext cx="853371" cy="853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22" y="3187583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7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09" y="1631812"/>
            <a:ext cx="882789" cy="882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124200"/>
            <a:ext cx="2431864" cy="24318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26" y="3102574"/>
            <a:ext cx="2453490" cy="245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38" y="1595069"/>
            <a:ext cx="853371" cy="853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55011"/>
            <a:ext cx="1029424" cy="10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5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09" y="1631812"/>
            <a:ext cx="882789" cy="882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25" y="1570323"/>
            <a:ext cx="902861" cy="902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30" y="3097747"/>
            <a:ext cx="2453490" cy="245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3276601"/>
            <a:ext cx="2274637" cy="22746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55011"/>
            <a:ext cx="1029424" cy="10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4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D19982-47A8-44FB-A872-2FF009546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10" y="1068556"/>
            <a:ext cx="2438400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01EA2D-2852-41DC-85C5-251DEACE2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10" y="3733800"/>
            <a:ext cx="2438400" cy="2438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73F2C8-F5C8-4F42-9BEE-D116AC6C88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39" y="1718004"/>
            <a:ext cx="3577905" cy="35779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8F36AD-C998-46EF-8FE0-8EEDBF45F2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55" y="1835807"/>
            <a:ext cx="3577905" cy="35779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EF35A7-76ED-4C96-8771-C10EDA4E35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236" y="1600201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1246706"/>
            <a:ext cx="2438400" cy="2438400"/>
          </a:xfrm>
          <a:prstGeom prst="rect">
            <a:avLst/>
          </a:prstGeom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949783" y="2808918"/>
            <a:ext cx="2758271" cy="924882"/>
          </a:xfrm>
          <a:prstGeom prst="wedgeRoundRectCallout">
            <a:avLst>
              <a:gd name="adj1" fmla="val 61876"/>
              <a:gd name="adj2" fmla="val 33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How to </a:t>
            </a:r>
            <a:r>
              <a:rPr lang="en-US" sz="2400" b="1" dirty="0">
                <a:solidFill>
                  <a:schemeClr val="bg1"/>
                </a:solidFill>
              </a:rPr>
              <a:t>order</a:t>
            </a:r>
            <a:r>
              <a:rPr lang="en-US" sz="2400" b="1" dirty="0">
                <a:solidFill>
                  <a:srgbClr val="FFFFFF"/>
                </a:solidFill>
              </a:rPr>
              <a:t> them in </a:t>
            </a:r>
            <a:r>
              <a:rPr lang="en-US" sz="2400" b="1" dirty="0">
                <a:solidFill>
                  <a:schemeClr val="bg1"/>
                </a:solidFill>
              </a:rPr>
              <a:t>two</a:t>
            </a:r>
            <a:r>
              <a:rPr lang="en-US" sz="2400" b="1" dirty="0">
                <a:solidFill>
                  <a:srgbClr val="FFFFFF"/>
                </a:solidFill>
              </a:rPr>
              <a:t> chairs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2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124200"/>
            <a:ext cx="2453490" cy="2453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25" y="1573482"/>
            <a:ext cx="902861" cy="902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12" y="3090153"/>
            <a:ext cx="2453490" cy="245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796" y="1588902"/>
            <a:ext cx="872018" cy="8720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58170"/>
            <a:ext cx="1029424" cy="10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4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848" y="1596271"/>
            <a:ext cx="887439" cy="887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733" y="3165210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35" y="1447800"/>
            <a:ext cx="986688" cy="986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3200401"/>
            <a:ext cx="2368019" cy="2368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47800"/>
            <a:ext cx="1029424" cy="10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02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200400"/>
            <a:ext cx="2415702" cy="2415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33" y="3177702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35" y="1447800"/>
            <a:ext cx="986688" cy="986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97" y="1596270"/>
            <a:ext cx="880954" cy="8809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47800"/>
            <a:ext cx="1029424" cy="10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26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200400"/>
            <a:ext cx="2415702" cy="2415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960" y="1596270"/>
            <a:ext cx="880954" cy="880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35" y="1447800"/>
            <a:ext cx="986688" cy="986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17" y="3200400"/>
            <a:ext cx="2339502" cy="23395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47800"/>
            <a:ext cx="1029424" cy="10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45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Pick two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dirty="0"/>
              <a:t>form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</a:p>
          <a:p>
            <a:r>
              <a:rPr lang="en-GB" sz="3400" dirty="0"/>
              <a:t>Order does not matter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A7B40FC-2BB9-4A63-9D14-7899A7D0281E}"/>
              </a:ext>
            </a:extLst>
          </p:cNvPr>
          <p:cNvGraphicFramePr>
            <a:graphicFrameLocks noGrp="1"/>
          </p:cNvGraphicFramePr>
          <p:nvPr/>
        </p:nvGraphicFramePr>
        <p:xfrm>
          <a:off x="2196708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7EEF647-93C0-47E1-B526-29306FB07009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1B1E81D-8A7C-4AF4-98AE-9B20DC143158}"/>
              </a:ext>
            </a:extLst>
          </p:cNvPr>
          <p:cNvGraphicFramePr>
            <a:graphicFrameLocks noGrp="1"/>
          </p:cNvGraphicFramePr>
          <p:nvPr/>
        </p:nvGraphicFramePr>
        <p:xfrm>
          <a:off x="8686800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9BBB96B-B395-4399-9897-DB88037F89D5}"/>
              </a:ext>
            </a:extLst>
          </p:cNvPr>
          <p:cNvGraphicFramePr>
            <a:graphicFrameLocks noGrp="1"/>
          </p:cNvGraphicFramePr>
          <p:nvPr/>
        </p:nvGraphicFramePr>
        <p:xfrm>
          <a:off x="1434708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137A01C-570C-467E-B56A-AE20ADFE58CD}"/>
              </a:ext>
            </a:extLst>
          </p:cNvPr>
          <p:cNvGraphicFramePr>
            <a:graphicFrameLocks noGrp="1"/>
          </p:cNvGraphicFramePr>
          <p:nvPr/>
        </p:nvGraphicFramePr>
        <p:xfrm>
          <a:off x="3169200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31D3AB-6591-458E-9349-25B1C32FFC7A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1869408" y="3657600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9D36A0-17D2-4CC2-BDC4-126E2839B0A3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738222" y="3657600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783CCE4-8024-4973-B439-C4D666668601}"/>
              </a:ext>
            </a:extLst>
          </p:cNvPr>
          <p:cNvGraphicFramePr>
            <a:graphicFrameLocks noGrp="1"/>
          </p:cNvGraphicFramePr>
          <p:nvPr/>
        </p:nvGraphicFramePr>
        <p:xfrm>
          <a:off x="5579779" y="501096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836C69-D19B-4BDC-93CE-9A10C4720DD6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 flipH="1">
            <a:off x="6014480" y="3657601"/>
            <a:ext cx="13435" cy="1353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40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Generates all possible combinations from a given elements</a:t>
            </a:r>
          </a:p>
          <a:p>
            <a:pPr lvl="1"/>
            <a:r>
              <a:rPr lang="en-GB" sz="3400" dirty="0"/>
              <a:t>You can </a:t>
            </a: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each </a:t>
            </a:r>
            <a:r>
              <a:rPr lang="en-GB" sz="3400" b="1" dirty="0">
                <a:solidFill>
                  <a:schemeClr val="bg1"/>
                </a:solidFill>
              </a:rPr>
              <a:t>item</a:t>
            </a:r>
            <a:r>
              <a:rPr lang="en-GB" sz="3400" dirty="0"/>
              <a:t> only </a:t>
            </a:r>
            <a:r>
              <a:rPr lang="en-GB" sz="3400" b="1" dirty="0">
                <a:solidFill>
                  <a:schemeClr val="bg1"/>
                </a:solidFill>
              </a:rPr>
              <a:t>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Combinations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67014" y="3796658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418" y="3532337"/>
            <a:ext cx="11842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015" y="3316894"/>
            <a:ext cx="11544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C</a:t>
            </a:r>
          </a:p>
        </p:txBody>
      </p:sp>
    </p:spTree>
    <p:extLst>
      <p:ext uri="{BB962C8B-B14F-4D97-AF65-F5344CB8AC3E}">
        <p14:creationId xmlns:p14="http://schemas.microsoft.com/office/powerpoint/2010/main" val="16036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Algorithm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omb(index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3400" dirty="0"/>
              <a:t>Put the numbers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3400" dirty="0"/>
              <a:t> =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400" b="1" dirty="0">
                <a:latin typeface="Consolas" panose="020B0609020204030204" pitchFamily="49" charset="0"/>
              </a:rPr>
              <a:t>…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n-1 </a:t>
            </a:r>
            <a:r>
              <a:rPr lang="en-US" sz="3400" dirty="0"/>
              <a:t>at position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</a:p>
          <a:p>
            <a:r>
              <a:rPr lang="en-US" sz="3400" dirty="0"/>
              <a:t>Call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omb(index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generate the rest of the 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Algorithm: Combinations without Repetition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13844" y="1602263"/>
            <a:ext cx="10949531" cy="4465875"/>
          </a:xfrm>
        </p:spPr>
        <p:txBody>
          <a:bodyPr/>
          <a:lstStyle/>
          <a:p>
            <a:r>
              <a:rPr lang="en-US" altLang="en-US" dirty="0"/>
              <a:t>public static void comb(int index, int start) {</a:t>
            </a:r>
            <a:br>
              <a:rPr lang="en-US" altLang="en-US" dirty="0"/>
            </a:br>
            <a:r>
              <a:rPr lang="en-US" altLang="en-US" dirty="0"/>
              <a:t>    if (index &gt;= k) {</a:t>
            </a:r>
            <a:br>
              <a:rPr lang="en-US" altLang="en-US" dirty="0"/>
            </a:br>
            <a:r>
              <a:rPr lang="en-US" altLang="en-US" dirty="0"/>
              <a:t>        print(kSlots);</a:t>
            </a:r>
            <a:br>
              <a:rPr lang="en-US" altLang="en-US" dirty="0"/>
            </a:br>
            <a:r>
              <a:rPr lang="en-US" altLang="en-US" dirty="0"/>
              <a:t>    } else {</a:t>
            </a:r>
            <a:br>
              <a:rPr lang="en-US" altLang="en-US" dirty="0"/>
            </a:br>
            <a:r>
              <a:rPr lang="en-US" altLang="en-US" dirty="0"/>
              <a:t>        for (int i = start; i &lt; elements.length; i++) {</a:t>
            </a:r>
            <a:br>
              <a:rPr lang="en-US" altLang="en-US" dirty="0"/>
            </a:br>
            <a:r>
              <a:rPr lang="en-US" altLang="en-US" dirty="0"/>
              <a:t>            kSlots[index] = elements[i];</a:t>
            </a:r>
            <a:br>
              <a:rPr lang="en-US" altLang="en-US" dirty="0"/>
            </a:br>
            <a:r>
              <a:rPr lang="en-US" altLang="en-US" dirty="0"/>
              <a:t>            comb(index + 1, i + 1);</a:t>
            </a:r>
            <a:br>
              <a:rPr lang="en-US" altLang="en-US" dirty="0"/>
            </a:br>
            <a:r>
              <a:rPr lang="en-US" altLang="en-US" dirty="0"/>
              <a:t>        }</a:t>
            </a:r>
            <a:br>
              <a:rPr lang="en-US" altLang="en-US" dirty="0"/>
            </a:br>
            <a:r>
              <a:rPr lang="en-US" altLang="en-US" dirty="0"/>
              <a:t>    }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Combinations without Repetition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Pick two from {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D</a:t>
            </a:r>
            <a:r>
              <a:rPr lang="en-GB" sz="34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GB" sz="3400" dirty="0"/>
              <a:t> in all possible ways, </a:t>
            </a:r>
            <a:r>
              <a:rPr lang="en-GB" sz="3400" b="1" dirty="0">
                <a:solidFill>
                  <a:schemeClr val="bg1"/>
                </a:solidFill>
              </a:rPr>
              <a:t>order does not matter</a:t>
            </a:r>
          </a:p>
          <a:p>
            <a:r>
              <a:rPr lang="en-GB" sz="3400" dirty="0"/>
              <a:t>How many ways are there?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4572000" y="5276371"/>
                <a:ext cx="3448876" cy="113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</m:oMath>
                </a14:m>
                <a:r>
                  <a:rPr lang="en-GB" sz="4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</m:oMath>
                </a14:m>
                <a:endParaRPr lang="bg-BG" sz="4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276371"/>
                <a:ext cx="3448876" cy="1137106"/>
              </a:xfrm>
              <a:prstGeom prst="rect">
                <a:avLst/>
              </a:prstGeom>
              <a:blipFill>
                <a:blip r:embed="rId2"/>
                <a:stretch>
                  <a:fillRect b="-6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608370-F775-4A20-9703-2CC29A781BEF}"/>
              </a:ext>
            </a:extLst>
          </p:cNvPr>
          <p:cNvGraphicFramePr>
            <a:graphicFrameLocks noGrp="1"/>
          </p:cNvGraphicFramePr>
          <p:nvPr/>
        </p:nvGraphicFramePr>
        <p:xfrm>
          <a:off x="5165372" y="339599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5E62DA-370A-4A6B-A9D6-7E59410DBEE1}"/>
              </a:ext>
            </a:extLst>
          </p:cNvPr>
          <p:cNvSpPr txBox="1"/>
          <p:nvPr/>
        </p:nvSpPr>
        <p:spPr>
          <a:xfrm>
            <a:off x="5253957" y="3362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A1808-111E-42F0-92D1-B2A5EF991C43}"/>
              </a:ext>
            </a:extLst>
          </p:cNvPr>
          <p:cNvSpPr txBox="1"/>
          <p:nvPr/>
        </p:nvSpPr>
        <p:spPr>
          <a:xfrm>
            <a:off x="5785903" y="3362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9CA12F-4AE8-491D-81CB-99E706236B76}"/>
              </a:ext>
            </a:extLst>
          </p:cNvPr>
          <p:cNvGraphicFramePr>
            <a:graphicFrameLocks noGrp="1"/>
          </p:cNvGraphicFramePr>
          <p:nvPr/>
        </p:nvGraphicFramePr>
        <p:xfrm>
          <a:off x="5165372" y="4144774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BB682FF-473F-44DB-9AFF-8B45018325C1}"/>
              </a:ext>
            </a:extLst>
          </p:cNvPr>
          <p:cNvSpPr txBox="1"/>
          <p:nvPr/>
        </p:nvSpPr>
        <p:spPr>
          <a:xfrm>
            <a:off x="5253957" y="41117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0D649-A287-43CB-B413-443781248445}"/>
              </a:ext>
            </a:extLst>
          </p:cNvPr>
          <p:cNvSpPr txBox="1"/>
          <p:nvPr/>
        </p:nvSpPr>
        <p:spPr>
          <a:xfrm>
            <a:off x="5785903" y="41117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883136" y="3395990"/>
            <a:ext cx="3185623" cy="510778"/>
          </a:xfrm>
          <a:prstGeom prst="wedgeRoundRectCallout">
            <a:avLst>
              <a:gd name="adj1" fmla="val -66682"/>
              <a:gd name="adj2" fmla="val 194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Variations n = 4, k =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6883136" y="4144774"/>
            <a:ext cx="3118735" cy="510778"/>
          </a:xfrm>
          <a:prstGeom prst="wedgeRoundRectCallout">
            <a:avLst>
              <a:gd name="adj1" fmla="val -64847"/>
              <a:gd name="adj2" fmla="val -11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Permutations of n =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8267964" y="5589535"/>
            <a:ext cx="2543987" cy="510778"/>
          </a:xfrm>
          <a:prstGeom prst="wedgeRoundRectCallout">
            <a:avLst>
              <a:gd name="adj1" fmla="val -65084"/>
              <a:gd name="adj2" fmla="val -5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6 different ways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1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0" grpId="0"/>
      <p:bldP spid="14" grpId="0"/>
      <p:bldP spid="15" grpId="0"/>
      <p:bldP spid="17" grpId="0" animBg="1"/>
      <p:bldP spid="18" grpId="0" animBg="1"/>
      <p:bldP spid="1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Algorithm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omb(index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Put the numbers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3400" dirty="0"/>
              <a:t> =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start… n-1 </a:t>
            </a:r>
            <a:r>
              <a:rPr lang="en-US" sz="3400" dirty="0"/>
              <a:t>at position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</a:p>
          <a:p>
            <a:r>
              <a:rPr lang="en-US" sz="3400" dirty="0"/>
              <a:t>Call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comb(index + 1, i)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to generate the rest of the 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Algorithm: </a:t>
            </a:r>
            <a:r>
              <a:rPr lang="en-US" sz="3800"/>
              <a:t>Combinations with </a:t>
            </a:r>
            <a:r>
              <a:rPr lang="en-US" sz="3800" dirty="0"/>
              <a:t>Repetition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2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01EA2D-2852-41DC-85C5-251DEACE2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10" y="3733800"/>
            <a:ext cx="2438400" cy="2438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73F2C8-F5C8-4F42-9BEE-D116AC6C88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39" y="1718004"/>
            <a:ext cx="3577905" cy="35779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8F36AD-C998-46EF-8FE0-8EEDBF45F2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55" y="1835807"/>
            <a:ext cx="3577905" cy="35779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EF35A7-76ED-4C96-8771-C10EDA4E35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236" y="1600201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1246706"/>
            <a:ext cx="2438400" cy="2438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D19982-47A8-44FB-A872-2FF009546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36" y="1295400"/>
            <a:ext cx="2438400" cy="2438400"/>
          </a:xfrm>
          <a:prstGeom prst="rect">
            <a:avLst/>
          </a:prstGeom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70242" y="2702618"/>
            <a:ext cx="3326210" cy="919401"/>
          </a:xfrm>
          <a:prstGeom prst="wedgeRoundRectCallout">
            <a:avLst>
              <a:gd name="adj1" fmla="val 58192"/>
              <a:gd name="adj2" fmla="val 535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How to </a:t>
            </a:r>
            <a:r>
              <a:rPr lang="en-US" sz="2400" b="1" dirty="0">
                <a:solidFill>
                  <a:schemeClr val="bg1"/>
                </a:solidFill>
              </a:rPr>
              <a:t>order</a:t>
            </a:r>
            <a:r>
              <a:rPr lang="en-US" sz="2400" b="1" dirty="0">
                <a:solidFill>
                  <a:srgbClr val="FFFFFF"/>
                </a:solidFill>
              </a:rPr>
              <a:t> him in </a:t>
            </a:r>
            <a:r>
              <a:rPr lang="en-US" sz="2400" b="1" dirty="0">
                <a:solidFill>
                  <a:schemeClr val="bg1"/>
                </a:solidFill>
              </a:rPr>
              <a:t>one</a:t>
            </a:r>
            <a:r>
              <a:rPr lang="en-US" sz="2400" b="1" dirty="0">
                <a:solidFill>
                  <a:srgbClr val="FFFFFF"/>
                </a:solidFill>
              </a:rPr>
              <a:t> chair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0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/>
              <a:t>Combinations with </a:t>
            </a:r>
            <a:r>
              <a:rPr lang="en-US" dirty="0"/>
              <a:t>Repetition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13844" y="1602263"/>
            <a:ext cx="10949531" cy="4465875"/>
          </a:xfrm>
        </p:spPr>
        <p:txBody>
          <a:bodyPr/>
          <a:lstStyle/>
          <a:p>
            <a:r>
              <a:rPr lang="en-US" altLang="en-US" dirty="0"/>
              <a:t>public static void comb(int index, int start) {</a:t>
            </a:r>
            <a:br>
              <a:rPr lang="en-US" altLang="en-US" dirty="0"/>
            </a:br>
            <a:r>
              <a:rPr lang="en-US" altLang="en-US" dirty="0"/>
              <a:t>    if (index &gt;= k) {</a:t>
            </a:r>
            <a:br>
              <a:rPr lang="en-US" altLang="en-US" dirty="0"/>
            </a:br>
            <a:r>
              <a:rPr lang="en-US" altLang="en-US" dirty="0"/>
              <a:t>        print(kSlots);</a:t>
            </a:r>
            <a:br>
              <a:rPr lang="en-US" altLang="en-US" dirty="0"/>
            </a:br>
            <a:r>
              <a:rPr lang="en-US" altLang="en-US" dirty="0"/>
              <a:t>    } else {</a:t>
            </a:r>
            <a:br>
              <a:rPr lang="en-US" altLang="en-US" dirty="0"/>
            </a:br>
            <a:r>
              <a:rPr lang="en-US" altLang="en-US" dirty="0"/>
              <a:t>        for (int i = start; i &lt; elements.length; i++) {</a:t>
            </a:r>
            <a:br>
              <a:rPr lang="en-US" altLang="en-US" dirty="0"/>
            </a:br>
            <a:r>
              <a:rPr lang="en-US" altLang="en-US" dirty="0"/>
              <a:t>            kSlots[index] = elements[i];</a:t>
            </a:r>
            <a:br>
              <a:rPr lang="en-US" altLang="en-US" dirty="0"/>
            </a:br>
            <a:r>
              <a:rPr lang="en-US" altLang="en-US" dirty="0"/>
              <a:t>            comb(index + 1, i);</a:t>
            </a:r>
            <a:br>
              <a:rPr lang="en-US" altLang="en-US" dirty="0"/>
            </a:br>
            <a:r>
              <a:rPr lang="en-US" altLang="en-US" dirty="0"/>
              <a:t>        }</a:t>
            </a:r>
            <a:br>
              <a:rPr lang="en-US" altLang="en-US" dirty="0"/>
            </a:br>
            <a:r>
              <a:rPr lang="en-US" altLang="en-US" dirty="0"/>
              <a:t>    }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9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 Choose K Count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931" y="2591005"/>
            <a:ext cx="3243353" cy="10607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063" y="1580657"/>
            <a:ext cx="3353091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6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3700" dirty="0"/>
              <a:t>How many </a:t>
            </a:r>
            <a:r>
              <a:rPr lang="en-GB" sz="3700" b="1" dirty="0">
                <a:solidFill>
                  <a:schemeClr val="bg1"/>
                </a:solidFill>
              </a:rPr>
              <a:t>combinations</a:t>
            </a:r>
            <a:r>
              <a:rPr lang="en-GB" sz="3700" dirty="0"/>
              <a:t> are there for </a:t>
            </a:r>
            <a:r>
              <a:rPr lang="en-GB" sz="3700" b="1" dirty="0">
                <a:solidFill>
                  <a:schemeClr val="bg1"/>
                </a:solidFill>
              </a:rPr>
              <a:t>n</a:t>
            </a:r>
            <a:r>
              <a:rPr lang="en-GB" sz="3700" b="1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GB" sz="3700" b="1" dirty="0">
                <a:solidFill>
                  <a:schemeClr val="bg1"/>
                </a:solidFill>
              </a:rPr>
              <a:t>16</a:t>
            </a:r>
            <a:r>
              <a:rPr lang="en-GB" sz="3700" dirty="0"/>
              <a:t>, </a:t>
            </a:r>
            <a:r>
              <a:rPr lang="en-GB" sz="3700" b="1" dirty="0">
                <a:solidFill>
                  <a:schemeClr val="bg1"/>
                </a:solidFill>
              </a:rPr>
              <a:t>k</a:t>
            </a:r>
            <a:r>
              <a:rPr lang="en-GB" sz="3700" b="1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GB" sz="3700" b="1" dirty="0">
                <a:solidFill>
                  <a:schemeClr val="bg1"/>
                </a:solidFill>
              </a:rPr>
              <a:t>15</a:t>
            </a:r>
          </a:p>
          <a:p>
            <a:pPr>
              <a:buClr>
                <a:schemeClr val="tx1"/>
              </a:buClr>
            </a:pPr>
            <a:r>
              <a:rPr lang="en-GB" sz="3700" b="1" dirty="0">
                <a:solidFill>
                  <a:schemeClr val="bg1"/>
                </a:solidFill>
              </a:rPr>
              <a:t>Solution</a:t>
            </a:r>
            <a:endParaRPr lang="en-GB" sz="37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sz="3700" dirty="0"/>
              <a:t>How many ways to pick 15 items?</a:t>
            </a:r>
          </a:p>
          <a:p>
            <a:pPr lvl="1"/>
            <a:endParaRPr lang="en-GB" sz="3700" dirty="0"/>
          </a:p>
          <a:p>
            <a:pPr lvl="1"/>
            <a:endParaRPr lang="en-GB" sz="3700" dirty="0"/>
          </a:p>
          <a:p>
            <a:pPr lvl="1"/>
            <a:r>
              <a:rPr lang="en-GB" sz="3700" dirty="0"/>
              <a:t>Divide by the number of ways in which you can arrange 15 numbers</a:t>
            </a:r>
          </a:p>
          <a:p>
            <a:pPr marL="377887" lvl="1" indent="0">
              <a:buNone/>
            </a:pPr>
            <a:endParaRPr lang="en-GB" sz="3700" dirty="0"/>
          </a:p>
          <a:p>
            <a:endParaRPr lang="en-GB" sz="3700" dirty="0"/>
          </a:p>
          <a:p>
            <a:r>
              <a:rPr lang="en-GB" sz="3600" dirty="0"/>
              <a:t>Possible combinations </a:t>
            </a:r>
            <a:r>
              <a:rPr lang="en-GB" sz="3600" dirty="0">
                <a:sym typeface="Wingdings" panose="05000000000000000000" pitchFamily="2" charset="2"/>
              </a:rPr>
              <a:t></a:t>
            </a:r>
            <a:r>
              <a:rPr lang="en-GB" sz="4400" dirty="0">
                <a:sym typeface="Wingdings" panose="05000000000000000000" pitchFamily="2" charset="2"/>
              </a:rPr>
              <a:t> </a:t>
            </a:r>
            <a:r>
              <a:rPr lang="en-GB" sz="3700" b="1" dirty="0">
                <a:solidFill>
                  <a:schemeClr val="bg1"/>
                </a:solidFill>
                <a:sym typeface="Wingdings" panose="05000000000000000000" pitchFamily="2" charset="2"/>
              </a:rPr>
              <a:t>16</a:t>
            </a:r>
            <a:endParaRPr lang="en-GB" sz="37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Combinations Count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45579-3C51-43CC-BF4B-F4836B67E74C}"/>
              </a:ext>
            </a:extLst>
          </p:cNvPr>
          <p:cNvSpPr txBox="1"/>
          <p:nvPr/>
        </p:nvSpPr>
        <p:spPr>
          <a:xfrm>
            <a:off x="3990138" y="2986261"/>
            <a:ext cx="318388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900" b="1" dirty="0">
                <a:solidFill>
                  <a:schemeClr val="bg1"/>
                </a:solidFill>
              </a:rPr>
              <a:t>16 </a:t>
            </a:r>
            <a:r>
              <a:rPr lang="en-GB" sz="2900" b="1" dirty="0"/>
              <a:t>*</a:t>
            </a:r>
            <a:r>
              <a:rPr lang="en-GB" sz="2900" b="1" dirty="0">
                <a:solidFill>
                  <a:schemeClr val="bg1"/>
                </a:solidFill>
              </a:rPr>
              <a:t> 15 </a:t>
            </a:r>
            <a:r>
              <a:rPr lang="en-GB" sz="2900" b="1" dirty="0"/>
              <a:t>*</a:t>
            </a:r>
            <a:r>
              <a:rPr lang="en-GB" sz="2900" b="1" dirty="0">
                <a:solidFill>
                  <a:schemeClr val="bg1"/>
                </a:solidFill>
              </a:rPr>
              <a:t> 14 </a:t>
            </a:r>
            <a:r>
              <a:rPr lang="en-GB" sz="2900" b="1" dirty="0"/>
              <a:t>*</a:t>
            </a:r>
            <a:r>
              <a:rPr lang="en-GB" sz="2900" b="1" dirty="0">
                <a:solidFill>
                  <a:schemeClr val="bg1"/>
                </a:solidFill>
              </a:rPr>
              <a:t> … </a:t>
            </a:r>
            <a:r>
              <a:rPr lang="en-GB" sz="2900" b="1" dirty="0"/>
              <a:t>*</a:t>
            </a:r>
            <a:r>
              <a:rPr lang="en-GB" sz="2900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5CC669-6FDA-4A33-A5D8-8E576F4D6316}"/>
              </a:ext>
            </a:extLst>
          </p:cNvPr>
          <p:cNvSpPr txBox="1"/>
          <p:nvPr/>
        </p:nvSpPr>
        <p:spPr>
          <a:xfrm>
            <a:off x="3949261" y="4616312"/>
            <a:ext cx="313579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900" b="1" dirty="0">
                <a:solidFill>
                  <a:schemeClr val="bg1"/>
                </a:solidFill>
              </a:rPr>
              <a:t>15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GB" sz="2900" b="1" dirty="0">
                <a:solidFill>
                  <a:schemeClr val="bg1"/>
                </a:solidFill>
              </a:rPr>
              <a:t>14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GB" sz="2900" b="1" dirty="0">
                <a:solidFill>
                  <a:schemeClr val="bg1"/>
                </a:solidFill>
              </a:rPr>
              <a:t>13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</a:rPr>
              <a:t> * … * </a:t>
            </a:r>
            <a:r>
              <a:rPr lang="en-GB" sz="2900" b="1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058307-E411-415F-8DB6-344E360DA670}"/>
                  </a:ext>
                </a:extLst>
              </p:cNvPr>
              <p:cNvSpPr/>
              <p:nvPr/>
            </p:nvSpPr>
            <p:spPr>
              <a:xfrm>
                <a:off x="7467600" y="2050210"/>
                <a:ext cx="3962400" cy="1021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bg-BG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bg-BG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3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30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3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3000" i="1">
                              <a:latin typeface="Cambria Math"/>
                            </a:rPr>
                            <m:t>𝑛</m:t>
                          </m:r>
                          <m:r>
                            <a:rPr lang="bg-BG" sz="3000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3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3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bg-BG" sz="30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bg-BG" sz="3000" i="1">
                              <a:latin typeface="Cambria Math"/>
                            </a:rPr>
                            <m:t>!</m:t>
                          </m:r>
                          <m:r>
                            <a:rPr lang="bg-BG" sz="3000" i="1">
                              <a:latin typeface="Cambria Math"/>
                            </a:rPr>
                            <m:t>𝑘</m:t>
                          </m:r>
                          <m:r>
                            <a:rPr lang="bg-BG" sz="3000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sz="3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058307-E411-415F-8DB6-344E360DA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050210"/>
                <a:ext cx="3962400" cy="1021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1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Each node </a:t>
            </a:r>
            <a:r>
              <a:rPr lang="en-US" dirty="0">
                <a:sym typeface="Wingdings" panose="05000000000000000000" pitchFamily="2" charset="2"/>
              </a:rPr>
              <a:t> h</a:t>
            </a:r>
            <a:r>
              <a:rPr lang="en-US" dirty="0"/>
              <a:t>ow many ways are there to reach it?</a:t>
            </a:r>
          </a:p>
          <a:p>
            <a:pPr>
              <a:lnSpc>
                <a:spcPct val="110000"/>
              </a:lnSpc>
            </a:pPr>
            <a:r>
              <a:rPr lang="en-US" dirty="0"/>
              <a:t>Quickly find </a:t>
            </a:r>
            <a:r>
              <a:rPr lang="en-US" b="1" dirty="0">
                <a:solidFill>
                  <a:schemeClr val="bg1"/>
                </a:solidFill>
              </a:rPr>
              <a:t>N choose K </a:t>
            </a:r>
            <a:r>
              <a:rPr lang="en-US" dirty="0"/>
              <a:t>count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Go down to row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(the top row is 0)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Move along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dirty="0"/>
              <a:t> places to the right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value there is your answer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Pascal's Triangle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06C5520-D71E-4FDB-8934-675120E2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997" y="3109716"/>
            <a:ext cx="2502909" cy="2551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FDDE3BF-C45E-41EE-B4D0-37426E4EEC9F}"/>
                  </a:ext>
                </a:extLst>
              </p:cNvPr>
              <p:cNvSpPr/>
              <p:nvPr/>
            </p:nvSpPr>
            <p:spPr>
              <a:xfrm>
                <a:off x="1600200" y="5150254"/>
                <a:ext cx="3962400" cy="1021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bg-BG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bg-BG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3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30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3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3000" i="1">
                              <a:latin typeface="Cambria Math"/>
                            </a:rPr>
                            <m:t>𝑛</m:t>
                          </m:r>
                          <m:r>
                            <a:rPr lang="bg-BG" sz="3000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3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3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bg-BG" sz="30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bg-BG" sz="3000" i="1">
                              <a:latin typeface="Cambria Math"/>
                            </a:rPr>
                            <m:t>!</m:t>
                          </m:r>
                          <m:r>
                            <a:rPr lang="bg-BG" sz="3000" i="1">
                              <a:latin typeface="Cambria Math"/>
                            </a:rPr>
                            <m:t>𝑘</m:t>
                          </m:r>
                          <m:r>
                            <a:rPr lang="bg-BG" sz="3000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sz="3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FDDE3BF-C45E-41EE-B4D0-37426E4E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150254"/>
                <a:ext cx="3962400" cy="10219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7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Binomial Coefficients: Calculation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8"/>
              <p:cNvSpPr txBox="1">
                <a:spLocks/>
              </p:cNvSpPr>
              <p:nvPr/>
            </p:nvSpPr>
            <p:spPr>
              <a:xfrm>
                <a:off x="1219201" y="1524001"/>
                <a:ext cx="7555613" cy="17473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08000" tIns="108000" rIns="108000" bIns="108000" rtlCol="0">
                <a:spAutoFit/>
              </a:bodyPr>
              <a:lstStyle>
                <a:lvl1pPr indent="0">
                  <a:lnSpc>
                    <a:spcPct val="10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sz="2000" b="0" smtClean="0">
                    <a:solidFill>
                      <a:srgbClr val="8CF4F2"/>
                    </a:solidFill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bg-BG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bg-BG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4000" i="1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bg-BG" sz="4000" i="1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bg-BG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bg-BG" sz="4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1" y="1524001"/>
                <a:ext cx="7555613" cy="1747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BF2879DB-40B8-485D-8778-1D8C22557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813" y="1525725"/>
            <a:ext cx="1714028" cy="17473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3852584-7889-482F-A0B8-E5E54734958F}"/>
              </a:ext>
            </a:extLst>
          </p:cNvPr>
          <p:cNvSpPr txBox="1">
            <a:spLocks/>
          </p:cNvSpPr>
          <p:nvPr/>
        </p:nvSpPr>
        <p:spPr>
          <a:xfrm>
            <a:off x="762000" y="3810000"/>
            <a:ext cx="10882200" cy="22394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3200" b="1" noProof="1">
                <a:solidFill>
                  <a:schemeClr val="tx2"/>
                </a:solidFill>
              </a:rPr>
              <a:t>Base cases: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3200" b="1" noProof="1">
                <a:solidFill>
                  <a:schemeClr val="tx2"/>
                </a:solidFill>
              </a:rPr>
              <a:t>if k &gt; n </a:t>
            </a:r>
            <a:r>
              <a:rPr lang="en-US" sz="3200" b="1" noProof="1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tx2"/>
                </a:solidFill>
              </a:rPr>
              <a:t>0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3200" b="1" noProof="1">
                <a:solidFill>
                  <a:schemeClr val="tx2"/>
                </a:solidFill>
              </a:rPr>
              <a:t>if k == 0 </a:t>
            </a:r>
            <a:r>
              <a:rPr lang="en-US" sz="3200" b="1" noProof="1">
                <a:solidFill>
                  <a:schemeClr val="tx2"/>
                </a:solidFill>
                <a:sym typeface="Wingdings" panose="05000000000000000000" pitchFamily="2" charset="2"/>
              </a:rPr>
              <a:t> 1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3200" b="1" noProof="1">
                <a:solidFill>
                  <a:schemeClr val="tx2"/>
                </a:solidFill>
                <a:sym typeface="Wingdings" panose="05000000000000000000" pitchFamily="2" charset="2"/>
              </a:rPr>
              <a:t>if</a:t>
            </a:r>
            <a:r>
              <a:rPr lang="en-US" sz="3200" b="1" noProof="1">
                <a:solidFill>
                  <a:schemeClr val="tx2"/>
                </a:solidFill>
              </a:rPr>
              <a:t> k == n </a:t>
            </a:r>
            <a:r>
              <a:rPr lang="en-US" sz="3200" b="1" noProof="1">
                <a:solidFill>
                  <a:schemeClr val="tx2"/>
                </a:solidFill>
                <a:sym typeface="Wingdings" panose="05000000000000000000" pitchFamily="2" charset="2"/>
              </a:rPr>
              <a:t> 1</a:t>
            </a:r>
            <a:endParaRPr lang="en-US" sz="3200" b="1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7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0469" y="1550231"/>
            <a:ext cx="10949531" cy="396650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</a:rPr>
              <a:t>public static binom(int n, int k) {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</a:rPr>
              <a:t>  if (k &gt; n)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</a:rPr>
              <a:t>    return 0;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</a:rPr>
              <a:t>  if (k == 0 || k == n)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</a:rPr>
              <a:t>    return 1;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</a:rPr>
              <a:t>  return binom(n - 1, k - 1) + binom(n - 1, k);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Binomial Coefficients: Calculation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0403" y="40341"/>
            <a:ext cx="11802250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bg-BG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84987" y="1894118"/>
            <a:ext cx="2461328" cy="1804749"/>
          </a:xfrm>
          <a:prstGeom prst="wedgeRoundRectCallout">
            <a:avLst>
              <a:gd name="adj1" fmla="val -113562"/>
              <a:gd name="adj2" fmla="val 630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This is exponential, we can do way better with dynamic programming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Permutations</a:t>
            </a:r>
            <a:r>
              <a:rPr lang="en-US" sz="3200" dirty="0">
                <a:solidFill>
                  <a:schemeClr val="bg2"/>
                </a:solidFill>
              </a:rPr>
              <a:t> – Ways to order </a:t>
            </a:r>
            <a:r>
              <a:rPr lang="en-US" sz="3200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Variations</a:t>
            </a:r>
            <a:r>
              <a:rPr lang="en-US" sz="3200" dirty="0">
                <a:solidFill>
                  <a:schemeClr val="bg2"/>
                </a:solidFill>
              </a:rPr>
              <a:t> – Ways to </a:t>
            </a:r>
            <a:r>
              <a:rPr lang="en-US" sz="3200" b="1" dirty="0">
                <a:solidFill>
                  <a:schemeClr val="bg1"/>
                </a:solidFill>
              </a:rPr>
              <a:t>order k</a:t>
            </a:r>
            <a:r>
              <a:rPr lang="en-US" sz="3200" dirty="0">
                <a:solidFill>
                  <a:schemeClr val="bg2"/>
                </a:solidFill>
              </a:rPr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Combinations</a:t>
            </a:r>
            <a:r>
              <a:rPr lang="en-US" sz="3200" dirty="0">
                <a:solidFill>
                  <a:schemeClr val="bg2"/>
                </a:solidFill>
              </a:rPr>
              <a:t> – Ways to </a:t>
            </a:r>
            <a:r>
              <a:rPr lang="en-US" sz="3200" b="1" dirty="0">
                <a:solidFill>
                  <a:schemeClr val="bg1"/>
                </a:solidFill>
              </a:rPr>
              <a:t>choose k</a:t>
            </a:r>
            <a:r>
              <a:rPr lang="en-US" sz="3200" dirty="0">
                <a:solidFill>
                  <a:schemeClr val="bg2"/>
                </a:solidFill>
              </a:rPr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        elements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Pascal's Triangle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sym typeface="Wingdings" panose="05000000000000000000" pitchFamily="2" charset="2"/>
              </a:rPr>
              <a:t>Binomial Coefficients () –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N choose K Count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88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273F2C8-F5C8-4F42-9BEE-D116AC6C8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39" y="1718004"/>
            <a:ext cx="3577905" cy="35779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8F36AD-C998-46EF-8FE0-8EEDBF45F2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55" y="1835807"/>
            <a:ext cx="3577905" cy="35779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EF35A7-76ED-4C96-8771-C10EDA4E35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236" y="1600201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1246706"/>
            <a:ext cx="2438400" cy="2438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D19982-47A8-44FB-A872-2FF009546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36" y="1295400"/>
            <a:ext cx="2438400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01EA2D-2852-41DC-85C5-251DEACE2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87" y="135430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6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2"/>
              </a:rPr>
              <a:t>Creative Commons Attribution-NonCommercial-ShareAlike 4.0 International</a:t>
            </a:r>
            <a:r>
              <a:rPr lang="en-US" dirty="0"/>
              <a:t>" license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FF54-7951-48CE-B2B9-34AA7FDF8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90</a:t>
            </a:fld>
            <a:endParaRPr lang="en-US" dirty="0"/>
          </a:p>
        </p:txBody>
      </p:sp>
      <p:pic>
        <p:nvPicPr>
          <p:cNvPr id="5" name="Picture 4">
            <a:hlinkClick r:id="rId2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62E4FF4-A8B2-440A-88B4-5BF53CB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13840</TotalTime>
  <Words>1888</Words>
  <Application>Microsoft Office PowerPoint</Application>
  <PresentationFormat>Widescreen</PresentationFormat>
  <Paragraphs>593</Paragraphs>
  <Slides>91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9" baseType="lpstr">
      <vt:lpstr>맑은 고딕</vt:lpstr>
      <vt:lpstr>Arial</vt:lpstr>
      <vt:lpstr>Calibri</vt:lpstr>
      <vt:lpstr>Cambria Math</vt:lpstr>
      <vt:lpstr>Consolas</vt:lpstr>
      <vt:lpstr>Wingdings</vt:lpstr>
      <vt:lpstr>Wingdings 2</vt:lpstr>
      <vt:lpstr>1_SoftUni3_1</vt:lpstr>
      <vt:lpstr>Combinatorial Problems</vt:lpstr>
      <vt:lpstr>Have a Question?</vt:lpstr>
      <vt:lpstr>Table of Contents</vt:lpstr>
      <vt:lpstr>PowerPoint Presentation</vt:lpstr>
      <vt:lpstr>Permutations</vt:lpstr>
      <vt:lpstr>Permutations</vt:lpstr>
      <vt:lpstr>Permutations</vt:lpstr>
      <vt:lpstr>Permutations</vt:lpstr>
      <vt:lpstr>Permutations</vt:lpstr>
      <vt:lpstr>Permutations</vt:lpstr>
      <vt:lpstr>Permutations</vt:lpstr>
      <vt:lpstr>Permutations</vt:lpstr>
      <vt:lpstr>Problem: Generate Permutations</vt:lpstr>
      <vt:lpstr>Algorithm: Permutations</vt:lpstr>
      <vt:lpstr>Generating Permutations</vt:lpstr>
      <vt:lpstr>Permutations Count</vt:lpstr>
      <vt:lpstr>Problem: Optimize Permutations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Problem: Optimize Permutations</vt:lpstr>
      <vt:lpstr>Generating Permutations</vt:lpstr>
      <vt:lpstr>Problem: Permutations with Repetition</vt:lpstr>
      <vt:lpstr>Solution: Permutations with Repetition</vt:lpstr>
      <vt:lpstr>Optimized: Permutations with Repetition</vt:lpstr>
      <vt:lpstr>Generating Permutations with Repetition</vt:lpstr>
      <vt:lpstr>Permutations with Repetition Count</vt:lpstr>
      <vt:lpstr>PowerPoint Presentation</vt:lpstr>
      <vt:lpstr>Variations</vt:lpstr>
      <vt:lpstr>Variations</vt:lpstr>
      <vt:lpstr>Variations</vt:lpstr>
      <vt:lpstr>Variations</vt:lpstr>
      <vt:lpstr>Variations</vt:lpstr>
      <vt:lpstr>Variations</vt:lpstr>
      <vt:lpstr>Variations</vt:lpstr>
      <vt:lpstr>Variations</vt:lpstr>
      <vt:lpstr>Variations</vt:lpstr>
      <vt:lpstr>Variations</vt:lpstr>
      <vt:lpstr>Variations</vt:lpstr>
      <vt:lpstr>Variations</vt:lpstr>
      <vt:lpstr>Variations</vt:lpstr>
      <vt:lpstr>Problem: Generate Variations</vt:lpstr>
      <vt:lpstr>Generating Variations</vt:lpstr>
      <vt:lpstr>Variations Count</vt:lpstr>
      <vt:lpstr>Variations with Repetitions</vt:lpstr>
      <vt:lpstr>Problem: Generate Variations with Reps</vt:lpstr>
      <vt:lpstr>Generating Permutations</vt:lpstr>
      <vt:lpstr>Variations with Reps: Iterative Algorithm</vt:lpstr>
      <vt:lpstr>Variations with Reps: Iterative Algorithm</vt:lpstr>
      <vt:lpstr>Variations Count</vt:lpstr>
      <vt:lpstr>PowerPoint Presentation</vt:lpstr>
      <vt:lpstr>Combinations</vt:lpstr>
      <vt:lpstr>Combinations</vt:lpstr>
      <vt:lpstr>Combinations</vt:lpstr>
      <vt:lpstr>Combinations</vt:lpstr>
      <vt:lpstr>Combinations</vt:lpstr>
      <vt:lpstr>Combinations</vt:lpstr>
      <vt:lpstr>Combinations</vt:lpstr>
      <vt:lpstr>Combinations</vt:lpstr>
      <vt:lpstr>Combinations</vt:lpstr>
      <vt:lpstr>Combinations</vt:lpstr>
      <vt:lpstr>Combinations</vt:lpstr>
      <vt:lpstr>Combinations</vt:lpstr>
      <vt:lpstr>Problem: Generate Combinations</vt:lpstr>
      <vt:lpstr>Algorithm: Combinations without Repetition</vt:lpstr>
      <vt:lpstr>Combinations without Repetition</vt:lpstr>
      <vt:lpstr>Combinations Count</vt:lpstr>
      <vt:lpstr>Algorithm: Combinations with Repetition</vt:lpstr>
      <vt:lpstr>Generate Combinations with Repetition</vt:lpstr>
      <vt:lpstr>PowerPoint Presentation</vt:lpstr>
      <vt:lpstr>Problem: Combinations Count</vt:lpstr>
      <vt:lpstr>Pascal's Triangle</vt:lpstr>
      <vt:lpstr>Binomial Coefficients: Calculation</vt:lpstr>
      <vt:lpstr>Binomial Coefficients: Calculation</vt:lpstr>
      <vt:lpstr>Summary</vt:lpstr>
      <vt:lpstr>PowerPoint Presentation</vt:lpstr>
      <vt:lpstr>SoftUni Diamond Partners</vt:lpstr>
      <vt:lpstr>Educational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Yoana</cp:lastModifiedBy>
  <cp:revision>513</cp:revision>
  <dcterms:created xsi:type="dcterms:W3CDTF">2018-05-23T13:08:44Z</dcterms:created>
  <dcterms:modified xsi:type="dcterms:W3CDTF">2021-12-10T09:22:22Z</dcterms:modified>
  <cp:category>computer programming, programming, algorithms</cp:category>
</cp:coreProperties>
</file>