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503" r:id="rId2"/>
    <p:sldId id="504" r:id="rId3"/>
    <p:sldId id="542" r:id="rId4"/>
    <p:sldId id="552" r:id="rId5"/>
    <p:sldId id="580" r:id="rId6"/>
    <p:sldId id="579" r:id="rId7"/>
    <p:sldId id="582" r:id="rId8"/>
    <p:sldId id="583" r:id="rId9"/>
    <p:sldId id="575" r:id="rId10"/>
    <p:sldId id="576" r:id="rId11"/>
    <p:sldId id="584" r:id="rId12"/>
    <p:sldId id="585" r:id="rId13"/>
    <p:sldId id="586" r:id="rId14"/>
    <p:sldId id="588" r:id="rId15"/>
    <p:sldId id="587" r:id="rId16"/>
    <p:sldId id="589" r:id="rId17"/>
    <p:sldId id="590" r:id="rId18"/>
    <p:sldId id="591" r:id="rId19"/>
    <p:sldId id="544" r:id="rId20"/>
    <p:sldId id="545" r:id="rId21"/>
    <p:sldId id="553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564" r:id="rId30"/>
    <p:sldId id="607" r:id="rId31"/>
    <p:sldId id="608" r:id="rId32"/>
    <p:sldId id="609" r:id="rId33"/>
    <p:sldId id="614" r:id="rId34"/>
    <p:sldId id="611" r:id="rId35"/>
    <p:sldId id="612" r:id="rId36"/>
    <p:sldId id="537" r:id="rId37"/>
    <p:sldId id="615" r:id="rId38"/>
    <p:sldId id="592" r:id="rId39"/>
    <p:sldId id="594" r:id="rId40"/>
    <p:sldId id="593" r:id="rId41"/>
    <p:sldId id="547" r:id="rId42"/>
    <p:sldId id="597" r:id="rId43"/>
    <p:sldId id="596" r:id="rId44"/>
    <p:sldId id="546" r:id="rId45"/>
    <p:sldId id="548" r:id="rId46"/>
    <p:sldId id="616" r:id="rId47"/>
    <p:sldId id="571" r:id="rId48"/>
    <p:sldId id="401" r:id="rId49"/>
    <p:sldId id="490" r:id="rId50"/>
    <p:sldId id="491" r:id="rId51"/>
    <p:sldId id="493" r:id="rId52"/>
    <p:sldId id="4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  <p14:sldId id="542"/>
          </p14:sldIdLst>
        </p14:section>
        <p14:section name="Array List" id="{379C7E41-2440-48A7-983A-27DB161530C2}">
          <p14:sldIdLst>
            <p14:sldId id="552"/>
            <p14:sldId id="580"/>
            <p14:sldId id="579"/>
            <p14:sldId id="582"/>
            <p14:sldId id="583"/>
            <p14:sldId id="575"/>
            <p14:sldId id="576"/>
            <p14:sldId id="584"/>
            <p14:sldId id="585"/>
            <p14:sldId id="586"/>
            <p14:sldId id="588"/>
            <p14:sldId id="587"/>
            <p14:sldId id="589"/>
            <p14:sldId id="590"/>
            <p14:sldId id="591"/>
            <p14:sldId id="544"/>
            <p14:sldId id="545"/>
          </p14:sldIdLst>
        </p14:section>
        <p14:section name="Stack" id="{A33800FB-C7C2-4F38-B25A-7DF2028D4959}">
          <p14:sldIdLst>
            <p14:sldId id="553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Queue" id="{38FAD4C5-11A8-4CC1-A2BB-A237D01198A7}">
          <p14:sldIdLst>
            <p14:sldId id="564"/>
            <p14:sldId id="607"/>
            <p14:sldId id="608"/>
            <p14:sldId id="609"/>
            <p14:sldId id="614"/>
            <p14:sldId id="611"/>
            <p14:sldId id="612"/>
            <p14:sldId id="537"/>
          </p14:sldIdLst>
        </p14:section>
        <p14:section name="LinkedList" id="{506ADF96-1505-49F5-84C8-BBA467DC454B}">
          <p14:sldIdLst>
            <p14:sldId id="615"/>
            <p14:sldId id="592"/>
            <p14:sldId id="594"/>
            <p14:sldId id="593"/>
            <p14:sldId id="547"/>
            <p14:sldId id="597"/>
            <p14:sldId id="596"/>
            <p14:sldId id="546"/>
            <p14:sldId id="548"/>
            <p14:sldId id="616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452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Lists,                Queues and Stacks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301097"/>
            <a:ext cx="10988399" cy="3554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ArrayList&lt;E&gt; implements List&lt;E&gt;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static final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ArrayList()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Add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0285" y="2451591"/>
            <a:ext cx="9698330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boolean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this.elements.length)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this.elements[this.size++] =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true;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2630" y="2188731"/>
            <a:ext cx="9893639" cy="3215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checkIndex(index);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(E) this.elements[index];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621157"/>
            <a:ext cx="11389984" cy="2351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altLang="en-US" sz="2200" b="1" dirty="0">
                <a:latin typeface="Consolas" pitchFamily="49" charset="0"/>
              </a:rPr>
              <a:t>(int index, 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oldElement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oldElement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7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and 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Remove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340729"/>
            <a:ext cx="11389984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null;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Helper methods to sustain correct array behaviour: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Grow and Shrink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4458" y="2289528"/>
            <a:ext cx="11389984" cy="3014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     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     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toArray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 – think about the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418023"/>
            <a:ext cx="9546542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   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previous;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br>
              <a:rPr lang="en-US" altLang="en-US" sz="2200" b="1" i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}`</a:t>
            </a:r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-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312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Deque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/>
              <a:t>ArrayList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Stacks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Queues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  <a:endParaRPr lang="en-US" dirty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SinglyLinkedList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Node&lt;E&gt;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&lt;E&gt;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93990" y="2336739"/>
            <a:ext cx="7272422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               L</a:t>
            </a:r>
            <a:r>
              <a:rPr lang="en-US" sz="3400" dirty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143614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AbstractStack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isEmplty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                           (roughly speaking):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contains</a:t>
            </a:r>
            <a:r>
              <a:rPr lang="en-US" sz="34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- Operations</a:t>
            </a:r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46075"/>
            <a:ext cx="10988399" cy="3708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Stack&lt;E&gt; implements AbstractStack&lt;E&gt;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class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6 0.00278 L 0.2487 0.00093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0.00093 L 0.49727 -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3103592"/>
            <a:ext cx="10988399" cy="2351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previous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this.top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.element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temp = this.top.previous;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this.top.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previous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Implementation</a:t>
            </a:r>
            <a:endParaRPr lang="bg-B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#DS-Java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      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isEmplty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poll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offer</a:t>
            </a:r>
            <a:r>
              <a:rPr lang="en-US" sz="3400" dirty="0"/>
              <a:t>()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                           (roughly speaking):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forEach</a:t>
            </a:r>
            <a:r>
              <a:rPr lang="en-US" sz="3400" dirty="0"/>
              <a:t>()</a:t>
            </a:r>
            <a:r>
              <a:rPr lang="en-US" sz="3198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contains</a:t>
            </a:r>
            <a:r>
              <a:rPr lang="en-US" sz="3400" dirty="0"/>
              <a:t>()</a:t>
            </a:r>
            <a:r>
              <a:rPr lang="en-US" sz="3198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Operations</a:t>
            </a:r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3708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class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SimpleQueue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798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1870606"/>
            <a:ext cx="10988399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offer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	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Poll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Undo operations </a:t>
            </a:r>
          </a:p>
          <a:p>
            <a:pPr lvl="2"/>
            <a:r>
              <a:rPr lang="en-US" dirty="0"/>
              <a:t>Browser history</a:t>
            </a:r>
          </a:p>
          <a:p>
            <a:pPr lvl="2"/>
            <a:r>
              <a:rPr lang="en-US" dirty="0"/>
              <a:t>Chess game progress</a:t>
            </a:r>
          </a:p>
          <a:p>
            <a:pPr lvl="1"/>
            <a:r>
              <a:rPr lang="en-US" dirty="0"/>
              <a:t>Math expression evaluation</a:t>
            </a:r>
          </a:p>
          <a:p>
            <a:pPr lvl="1"/>
            <a:r>
              <a:rPr lang="en-US" dirty="0"/>
              <a:t>Implementation of function (method) calls</a:t>
            </a:r>
          </a:p>
          <a:p>
            <a:pPr lvl="1"/>
            <a:r>
              <a:rPr lang="en-US" dirty="0"/>
              <a:t>Tree-like structures traversal (DFS algorithm) 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Queue</a:t>
            </a:r>
          </a:p>
          <a:p>
            <a:pPr lvl="1"/>
            <a:r>
              <a:rPr lang="en-US" sz="2900" dirty="0"/>
              <a:t>Operation system process scheduling</a:t>
            </a:r>
          </a:p>
          <a:p>
            <a:pPr lvl="1"/>
            <a:r>
              <a:rPr lang="en-US" sz="2900" dirty="0"/>
              <a:t>Resource sharing, e.g.:</a:t>
            </a:r>
          </a:p>
          <a:p>
            <a:pPr lvl="2"/>
            <a:r>
              <a:rPr lang="en-US" sz="2500" dirty="0"/>
              <a:t>Printer document queue</a:t>
            </a:r>
          </a:p>
          <a:p>
            <a:pPr lvl="2"/>
            <a:r>
              <a:rPr lang="en-US" sz="2500" dirty="0"/>
              <a:t>Server requests queue</a:t>
            </a:r>
          </a:p>
          <a:p>
            <a:pPr lvl="1"/>
            <a:r>
              <a:rPr lang="en-US" sz="2900" dirty="0"/>
              <a:t>Tree-like structures traversal (BFS algorithm)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SinglyLinkedList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               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5365" y="4627889"/>
            <a:ext cx="10309869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size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– again depends if           we keep the reference to the last node or no can be  constant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  <a:r>
              <a:rPr lang="en-US" sz="3200" dirty="0"/>
              <a:t> or linear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                                  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(roughly speaking)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ArrayList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</a:t>
            </a:r>
            <a:r>
              <a:rPr lang="en-US" altLang="ko-KR" dirty="0">
                <a:ea typeface="굴림" pitchFamily="50" charset="-127"/>
              </a:rPr>
              <a:t> LinkedList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301097"/>
            <a:ext cx="10988399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endParaRPr lang="en-US" altLang="en-US" sz="2200" b="1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// Node class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Last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1686617"/>
            <a:ext cx="10988399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First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677158"/>
            <a:ext cx="1098839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 we have implemented some Data       Structures by using the </a:t>
            </a:r>
            <a:r>
              <a:rPr lang="en-US" b="1" dirty="0">
                <a:solidFill>
                  <a:schemeClr val="bg1"/>
                </a:solidFill>
              </a:rPr>
              <a:t>Node class properties</a:t>
            </a:r>
            <a:r>
              <a:rPr lang="en-US" dirty="0"/>
              <a:t>. 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   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Stack is </a:t>
            </a:r>
            <a:r>
              <a:rPr lang="en-US" sz="2900" b="1" dirty="0">
                <a:solidFill>
                  <a:schemeClr val="bg1"/>
                </a:solidFill>
              </a:rPr>
              <a:t>LIFO</a:t>
            </a:r>
            <a:r>
              <a:rPr lang="en-US" sz="2900" dirty="0">
                <a:solidFill>
                  <a:schemeClr val="bg2"/>
                </a:solidFill>
              </a:rPr>
              <a:t> structure (</a:t>
            </a:r>
            <a:r>
              <a:rPr lang="en-US" sz="2900" b="1" dirty="0">
                <a:solidFill>
                  <a:schemeClr val="bg1"/>
                </a:solidFill>
              </a:rPr>
              <a:t>L</a:t>
            </a:r>
            <a:r>
              <a:rPr lang="en-US" sz="2900" dirty="0">
                <a:solidFill>
                  <a:schemeClr val="bg2"/>
                </a:solidFill>
              </a:rPr>
              <a:t>ast </a:t>
            </a:r>
            <a:r>
              <a:rPr lang="en-US" sz="2900" b="1" dirty="0">
                <a:solidFill>
                  <a:schemeClr val="bg1"/>
                </a:solidFill>
              </a:rPr>
              <a:t>I</a:t>
            </a:r>
            <a:r>
              <a:rPr lang="en-US" sz="2900" dirty="0">
                <a:solidFill>
                  <a:schemeClr val="bg2"/>
                </a:solidFill>
              </a:rPr>
              <a:t>n 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O</a:t>
            </a:r>
            <a:r>
              <a:rPr lang="en-US" sz="29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Queue is </a:t>
            </a:r>
            <a:r>
              <a:rPr lang="en-US" sz="2900" b="1" dirty="0">
                <a:solidFill>
                  <a:schemeClr val="bg1"/>
                </a:solidFill>
              </a:rPr>
              <a:t>FIFO</a:t>
            </a:r>
            <a:r>
              <a:rPr lang="en-US" sz="2900" dirty="0">
                <a:solidFill>
                  <a:schemeClr val="bg2"/>
                </a:solidFill>
              </a:rPr>
              <a:t> (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I</a:t>
            </a:r>
            <a:r>
              <a:rPr lang="en-US" sz="2900" dirty="0">
                <a:solidFill>
                  <a:schemeClr val="bg2"/>
                </a:solidFill>
              </a:rPr>
              <a:t>n </a:t>
            </a:r>
            <a:r>
              <a:rPr lang="en-US" sz="2900" b="1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2"/>
                </a:solidFill>
              </a:rPr>
              <a:t>irst </a:t>
            </a:r>
            <a:r>
              <a:rPr lang="en-US" sz="2900" b="1" dirty="0">
                <a:solidFill>
                  <a:schemeClr val="bg1"/>
                </a:solidFill>
              </a:rPr>
              <a:t>O</a:t>
            </a:r>
            <a:r>
              <a:rPr lang="en-US" sz="29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ArrayList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ArrayList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 </a:t>
            </a:r>
            <a:r>
              <a:rPr lang="en-US" altLang="en-US" sz="2200" b="1" dirty="0">
                <a:latin typeface="Consolas" pitchFamily="49" charset="0"/>
              </a:rPr>
              <a:t>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>
                <a:solidFill>
                  <a:schemeClr val="bg1"/>
                </a:solidFill>
              </a:rPr>
              <a:t>isEmpty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get()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set()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add()</a:t>
            </a:r>
            <a:r>
              <a:rPr lang="en-US" sz="3400" dirty="0"/>
              <a:t> – the operation runs in </a:t>
            </a:r>
            <a:r>
              <a:rPr lang="en-US" sz="3400" b="1" dirty="0">
                <a:solidFill>
                  <a:schemeClr val="bg1"/>
                </a:solidFill>
              </a:rPr>
              <a:t>amortized constant </a:t>
            </a:r>
            <a:r>
              <a:rPr lang="en-US" sz="3400" dirty="0"/>
              <a:t>time 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adding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elements requires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 of the other operations like: </a:t>
            </a:r>
            <a:r>
              <a:rPr lang="en-US" sz="3400" b="1" dirty="0">
                <a:solidFill>
                  <a:schemeClr val="bg1"/>
                </a:solidFill>
              </a:rPr>
              <a:t>add(int index, E element)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contains()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indexOf(), remove(int index) etc</a:t>
            </a:r>
            <a:r>
              <a:rPr lang="en-US" sz="3400" dirty="0"/>
              <a:t>.,                      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(roughly speaking)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- Operations</a:t>
            </a:r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                           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an </a:t>
            </a:r>
            <a:r>
              <a:rPr lang="en-US" altLang="ko-KR" b="1" dirty="0">
                <a:solidFill>
                  <a:schemeClr val="bg1"/>
                </a:solidFill>
              </a:rPr>
              <a:t>ArrayList&lt;E&gt;</a:t>
            </a:r>
            <a:r>
              <a:rPr lang="en-US" altLang="ko-KR" dirty="0"/>
              <a:t> data structure, which supports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</a:t>
            </a:r>
            <a:r>
              <a:rPr lang="en-US" b="1" dirty="0">
                <a:solidFill>
                  <a:schemeClr val="bg1"/>
                </a:solidFill>
              </a:rPr>
              <a:t> add</a:t>
            </a:r>
            <a:r>
              <a:rPr lang="en-US" dirty="0"/>
              <a:t>(T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get</a:t>
            </a:r>
            <a:r>
              <a:rPr lang="en-US" dirty="0"/>
              <a:t>(int index)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set</a:t>
            </a:r>
            <a:r>
              <a:rPr lang="en-US" dirty="0"/>
              <a:t>(int index, E elements)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remove</a:t>
            </a:r>
            <a:r>
              <a:rPr lang="en-US" dirty="0"/>
              <a:t>(int index)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size</a:t>
            </a:r>
            <a:r>
              <a:rPr lang="en-US" dirty="0"/>
              <a:t>()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indexOf</a:t>
            </a:r>
            <a:r>
              <a:rPr lang="en-US" dirty="0"/>
              <a:t>(E 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ArrayList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11828</TotalTime>
  <Words>3034</Words>
  <Application>Microsoft Office PowerPoint</Application>
  <PresentationFormat>Широк екран</PresentationFormat>
  <Paragraphs>450</Paragraphs>
  <Slides>52</Slides>
  <Notes>21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1_SoftUni3_1</vt:lpstr>
      <vt:lpstr>Linear Data Structures</vt:lpstr>
      <vt:lpstr>Table of Contents</vt:lpstr>
      <vt:lpstr>Have a Question?</vt:lpstr>
      <vt:lpstr>Презентация на PowerPoint</vt:lpstr>
      <vt:lpstr>Dynamic Arrays – ArrayList</vt:lpstr>
      <vt:lpstr>ArrayList - Operations</vt:lpstr>
      <vt:lpstr>ArrayList – Add O(n)</vt:lpstr>
      <vt:lpstr>ArrayList – Add O(1)</vt:lpstr>
      <vt:lpstr>Problem: ArrayList</vt:lpstr>
      <vt:lpstr>ArrayList – Constructor And Fields</vt:lpstr>
      <vt:lpstr>ArrayList – Add</vt:lpstr>
      <vt:lpstr>ArrayList – Get</vt:lpstr>
      <vt:lpstr>ArrayList – Set</vt:lpstr>
      <vt:lpstr>ArrayList – Remove</vt:lpstr>
      <vt:lpstr>ArrayList – Grow and Shrink</vt:lpstr>
      <vt:lpstr>ArrayList – Other Operations</vt:lpstr>
      <vt:lpstr>Презентация на PowerPoint</vt:lpstr>
      <vt:lpstr>Node Class</vt:lpstr>
      <vt:lpstr>Node - Application</vt:lpstr>
      <vt:lpstr>Problem: Node</vt:lpstr>
      <vt:lpstr>Презентация на PowerPoint</vt:lpstr>
      <vt:lpstr>Stack</vt:lpstr>
      <vt:lpstr>Stack - Operations</vt:lpstr>
      <vt:lpstr>Stack – Constructor And Fields</vt:lpstr>
      <vt:lpstr>Stack – Push</vt:lpstr>
      <vt:lpstr>Stack – Push</vt:lpstr>
      <vt:lpstr>Stack – Pop</vt:lpstr>
      <vt:lpstr>Stack – Pop</vt:lpstr>
      <vt:lpstr>Презентация на PowerPoint</vt:lpstr>
      <vt:lpstr>Queue</vt:lpstr>
      <vt:lpstr>Queue - Operations</vt:lpstr>
      <vt:lpstr>Queue – Constructor And Fields</vt:lpstr>
      <vt:lpstr>Queue – Offer</vt:lpstr>
      <vt:lpstr>Queue – Offer</vt:lpstr>
      <vt:lpstr>Queue – Poll</vt:lpstr>
      <vt:lpstr>Stack / Queue – Real-World Applications</vt:lpstr>
      <vt:lpstr>Презентация на PowerPoint</vt:lpstr>
      <vt:lpstr>SinglyLinkedLists</vt:lpstr>
      <vt:lpstr>Singly Linked List – Operations</vt:lpstr>
      <vt:lpstr>Singly LinkedList – Constructor And Fields</vt:lpstr>
      <vt:lpstr>Singly Linked List – Adding Last</vt:lpstr>
      <vt:lpstr>LinkedList – Add Last  </vt:lpstr>
      <vt:lpstr>Singly Linked List – Adding First</vt:lpstr>
      <vt:lpstr>LinkedList – Add First  </vt:lpstr>
      <vt:lpstr>Linked List – Removing First/Last</vt:lpstr>
      <vt:lpstr>Node Implementation</vt:lpstr>
      <vt:lpstr>Summary</vt:lpstr>
      <vt:lpstr>Презентация на PowerPoint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Radoslav Molov</cp:lastModifiedBy>
  <cp:revision>344</cp:revision>
  <dcterms:created xsi:type="dcterms:W3CDTF">2018-05-23T13:08:44Z</dcterms:created>
  <dcterms:modified xsi:type="dcterms:W3CDTF">2021-07-02T11:44:56Z</dcterms:modified>
  <cp:category>computer programming, programming, data structures</cp:category>
</cp:coreProperties>
</file>