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  <p:sldMasterId id="2147483701" r:id="rId3"/>
  </p:sldMasterIdLst>
  <p:notesMasterIdLst>
    <p:notesMasterId r:id="rId23"/>
  </p:notesMasterIdLst>
  <p:handoutMasterIdLst>
    <p:handoutMasterId r:id="rId24"/>
  </p:handoutMasterIdLst>
  <p:sldIdLst>
    <p:sldId id="394" r:id="rId4"/>
    <p:sldId id="476" r:id="rId5"/>
    <p:sldId id="508" r:id="rId6"/>
    <p:sldId id="535" r:id="rId7"/>
    <p:sldId id="479" r:id="rId8"/>
    <p:sldId id="536" r:id="rId9"/>
    <p:sldId id="483" r:id="rId10"/>
    <p:sldId id="547" r:id="rId11"/>
    <p:sldId id="548" r:id="rId12"/>
    <p:sldId id="415" r:id="rId13"/>
    <p:sldId id="545" r:id="rId14"/>
    <p:sldId id="492" r:id="rId15"/>
    <p:sldId id="491" r:id="rId16"/>
    <p:sldId id="549" r:id="rId17"/>
    <p:sldId id="528" r:id="rId18"/>
    <p:sldId id="529" r:id="rId19"/>
    <p:sldId id="546" r:id="rId20"/>
    <p:sldId id="405" r:id="rId21"/>
    <p:sldId id="400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45B3C-8861-4738-869D-3B7DA15AE876}">
          <p14:sldIdLst>
            <p14:sldId id="394"/>
            <p14:sldId id="476"/>
            <p14:sldId id="508"/>
          </p14:sldIdLst>
        </p14:section>
        <p14:section name="Course Objective" id="{9F9759C1-F095-4CA3-819D-800E38407578}">
          <p14:sldIdLst>
            <p14:sldId id="535"/>
            <p14:sldId id="479"/>
            <p14:sldId id="536"/>
          </p14:sldIdLst>
        </p14:section>
        <p14:section name="Team" id="{D358BE77-7272-44D1-BDCE-F47F1E2C64D7}">
          <p14:sldIdLst>
            <p14:sldId id="483"/>
            <p14:sldId id="547"/>
            <p14:sldId id="548"/>
          </p14:sldIdLst>
        </p14:section>
        <p14:section name="Course Organization" id="{2B4D2ED8-F966-4FF9-BC04-EA7C60E10932}">
          <p14:sldIdLst>
            <p14:sldId id="415"/>
            <p14:sldId id="545"/>
            <p14:sldId id="492"/>
            <p14:sldId id="491"/>
            <p14:sldId id="549"/>
          </p14:sldIdLst>
        </p14:section>
        <p14:section name="Conclusion" id="{E47C5259-9EA6-4EC9-BC48-DB727F9AFB1B}">
          <p14:sldIdLst>
            <p14:sldId id="528"/>
            <p14:sldId id="529"/>
            <p14:sldId id="546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595" autoAdjust="0"/>
  </p:normalViewPr>
  <p:slideViewPr>
    <p:cSldViewPr>
      <p:cViewPr varScale="1">
        <p:scale>
          <a:sx n="106" d="100"/>
          <a:sy n="106" d="100"/>
        </p:scale>
        <p:origin x="192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26-Feb-19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26-Feb-19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1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4F6EA-423E-42DF-9292-215E7D886C4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548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48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51.png"/><Relationship Id="rId7" Type="http://schemas.openxmlformats.org/officeDocument/2006/relationships/image" Target="../media/image45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49.png"/><Relationship Id="rId25" Type="http://schemas.openxmlformats.org/officeDocument/2006/relationships/image" Target="../media/image53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54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47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44.png"/><Relationship Id="rId15" Type="http://schemas.openxmlformats.org/officeDocument/2006/relationships/image" Target="../media/image34.png"/><Relationship Id="rId23" Type="http://schemas.openxmlformats.org/officeDocument/2006/relationships/image" Target="../media/image52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50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46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6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8.gif"/><Relationship Id="rId4" Type="http://schemas.openxmlformats.org/officeDocument/2006/relationships/image" Target="../media/image55.jpeg"/><Relationship Id="rId9" Type="http://schemas.openxmlformats.org/officeDocument/2006/relationships/hyperlink" Target="https://www.lukanet.com/" TargetMode="Externa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60.png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2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5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26-Feb-19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2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26-Feb-19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23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03586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408789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046DE-A9B1-432F-9B4A-FABC06FA6C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88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26-Feb-19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D6A09-06AD-490A-BFEA-2ED29E8BAB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9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  <a:extLst/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3" name="Codexio">
            <a:hlinkClick r:id="rId8"/>
            <a:extLst/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  <a:extLst/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  <a:extLst/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Telenor">
            <a:hlinkClick r:id="rId18"/>
            <a:extLst/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  <a:extLst/>
          </p:cNvPr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3" name="SmartIT">
            <a:hlinkClick r:id="rId28"/>
            <a:extLst/>
          </p:cNvPr>
          <p:cNvPicPr>
            <a:picLocks noChangeAspect="1"/>
          </p:cNvPicPr>
          <p:nvPr userDrawn="1"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6931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26-Feb-19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Soft</a:t>
            </a:r>
            <a:r>
              <a:rPr lang="en-GB" dirty="0"/>
              <a:t>U</a:t>
            </a:r>
            <a:r>
              <a:rPr lang="en-US" dirty="0" err="1"/>
              <a:t>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 userDrawn="1"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58742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29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26-Feb-19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3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03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26-Feb-19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43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26-Feb-19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5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1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87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26-Feb-19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4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1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26-Feb-19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3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26-Feb-19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4449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5329141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698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26-Feb-19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1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26-Feb-19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26-Feb-19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9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00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26-Feb-19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2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26-Feb-19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0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62" r:id="rId17"/>
    <p:sldLayoutId id="2147483698" r:id="rId18"/>
    <p:sldLayoutId id="2147483699" r:id="rId19"/>
    <p:sldLayoutId id="2147483700" r:id="rId2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26-Feb-19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127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forum/categories/7/java-advanced" TargetMode="External"/><Relationship Id="rId3" Type="http://schemas.openxmlformats.org/officeDocument/2006/relationships/hyperlink" Target="https://softuni.bg/trainings/2246/java-advanced-january-2019" TargetMode="External"/><Relationship Id="rId7" Type="http://schemas.openxmlformats.org/officeDocument/2006/relationships/hyperlink" Target="https://www.facebook.com/groups/JavaFundamentalsJanuary2019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opencourses/csharp-oo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Java OOP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151" y="1182385"/>
            <a:ext cx="4114801" cy="41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AAF33-8FB9-4DCD-A2DF-FB2DD8D29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Organization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06862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159DCB-898C-4603-8997-80C8D795F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7 weeks / 4 times a week</a:t>
            </a:r>
          </a:p>
          <a:p>
            <a:r>
              <a:rPr lang="en-GB" dirty="0"/>
              <a:t>15 Credits</a:t>
            </a:r>
          </a:p>
          <a:p>
            <a:r>
              <a:rPr lang="en-GB" dirty="0"/>
              <a:t>Time frame</a:t>
            </a:r>
          </a:p>
          <a:p>
            <a:pPr lvl="1"/>
            <a:r>
              <a:rPr lang="en-GB" smtClean="0"/>
              <a:t>26 </a:t>
            </a:r>
            <a:r>
              <a:rPr lang="en-GB" dirty="0"/>
              <a:t>February 2019 – 14 April 2019</a:t>
            </a:r>
          </a:p>
          <a:p>
            <a:r>
              <a:rPr lang="en-GB" dirty="0"/>
              <a:t>Exam</a:t>
            </a:r>
          </a:p>
          <a:p>
            <a:pPr lvl="1"/>
            <a:r>
              <a:rPr lang="en-GB" dirty="0"/>
              <a:t>14 April 2019 – 09:00</a:t>
            </a:r>
          </a:p>
          <a:p>
            <a:r>
              <a:rPr lang="en-GB" dirty="0"/>
              <a:t>Retake</a:t>
            </a:r>
          </a:p>
          <a:p>
            <a:pPr lvl="1"/>
            <a:r>
              <a:rPr lang="en-GB" dirty="0"/>
              <a:t>18 April 2019 – 09:00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68053C-1DF7-4F86-A88B-86F17468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BDC94-7343-403E-ACD2-3DFD1636963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2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77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Mandatory:</a:t>
            </a:r>
          </a:p>
          <a:p>
            <a:pPr lvl="1"/>
            <a:r>
              <a:rPr lang="en-US" dirty="0"/>
              <a:t>Final exam – 85%</a:t>
            </a:r>
          </a:p>
          <a:p>
            <a:pPr lvl="1"/>
            <a:r>
              <a:rPr lang="en-US" dirty="0"/>
              <a:t>Exercises &amp; homework – 15%</a:t>
            </a:r>
          </a:p>
          <a:p>
            <a:pPr>
              <a:spcBef>
                <a:spcPts val="1200"/>
              </a:spcBef>
            </a:pPr>
            <a:r>
              <a:rPr lang="en-US" dirty="0"/>
              <a:t>Bonuses:</a:t>
            </a:r>
          </a:p>
          <a:p>
            <a:pPr lvl="1"/>
            <a:r>
              <a:rPr lang="en-US" dirty="0"/>
              <a:t>Presence in class – 5% bonus</a:t>
            </a:r>
          </a:p>
          <a:p>
            <a:pPr lvl="1"/>
            <a:r>
              <a:rPr lang="en-US" dirty="0"/>
              <a:t>Forum activity – bonus up to 5%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Scoring System for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C70AAF-2F36-4207-A978-F4449786A6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451" y="3630977"/>
            <a:ext cx="2898654" cy="2569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CD67DC-3695-4835-B2A3-0A77C830BA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1295400"/>
            <a:ext cx="2649772" cy="220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3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site</a:t>
            </a:r>
            <a:r>
              <a:rPr lang="en-US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32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/>
              <a:t>Official discussion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forum</a:t>
            </a:r>
            <a:r>
              <a:rPr lang="en-US" sz="3200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Facebook groups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Course </a:t>
            </a:r>
            <a:r>
              <a:rPr lang="en-US" dirty="0"/>
              <a:t>Web Site, Forum and FB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21974" y="1872676"/>
            <a:ext cx="9158401" cy="720939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 smtClean="0">
                <a:ln>
                  <a:noFill/>
                </a:ln>
                <a:solidFill>
                  <a:srgbClr val="234465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hlinkClick r:id="rId3"/>
              </a:rPr>
              <a:t>https://softuni.bg/trainings/2246/java-advanced-january-2019</a:t>
            </a:r>
            <a:endParaRPr kumimoji="0" lang="en-US" sz="2000" b="1" i="0" u="none" strike="noStrike" kern="1200" cap="none" spc="0" normalizeH="0" baseline="0" noProof="1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4545" y="3289714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4545" y="1490007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545" y="5179026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765036" y="5587769"/>
            <a:ext cx="9158400" cy="651648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 smtClean="0">
                <a:ln>
                  <a:noFill/>
                </a:ln>
                <a:solidFill>
                  <a:srgbClr val="F2AC44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hlinkClick r:id="rId7"/>
              </a:rPr>
              <a:t>https://www.facebook.com/groups/JavaFundamentalsJanuary2019/</a:t>
            </a:r>
            <a:endParaRPr kumimoji="0" lang="en-US" sz="2000" b="1" i="0" u="none" strike="noStrike" kern="1200" cap="none" spc="0" normalizeH="0" baseline="0" noProof="1">
              <a:ln>
                <a:noFill/>
              </a:ln>
              <a:solidFill>
                <a:srgbClr val="F2AC44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765036" y="3927780"/>
            <a:ext cx="9158400" cy="651648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 smtClean="0">
                <a:ln>
                  <a:noFill/>
                </a:ln>
                <a:solidFill>
                  <a:srgbClr val="F2AC44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hlinkClick r:id="rId8"/>
              </a:rPr>
              <a:t>https://softuni.bg/forum/categories/7/java-advanced</a:t>
            </a:r>
            <a:endParaRPr kumimoji="0" lang="en-US" sz="2000" b="1" i="0" u="none" strike="noStrike" kern="1200" cap="none" spc="0" normalizeH="0" baseline="0" noProof="1">
              <a:ln>
                <a:noFill/>
              </a:ln>
              <a:solidFill>
                <a:srgbClr val="F2AC44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59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https://softuni.bg/csharp-oop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Diamond Partners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2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Organizational Partners</a:t>
            </a:r>
          </a:p>
        </p:txBody>
      </p:sp>
    </p:spTree>
    <p:extLst>
      <p:ext uri="{BB962C8B-B14F-4D97-AF65-F5344CB8AC3E}">
        <p14:creationId xmlns:p14="http://schemas.microsoft.com/office/powerpoint/2010/main" val="71180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52480" y="1371605"/>
            <a:ext cx="8180332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smtClean="0"/>
              <a:t>#</a:t>
            </a:r>
            <a:r>
              <a:rPr lang="en-GB" sz="11500" b="1" smtClean="0"/>
              <a:t>java-fund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73C89-5D68-46FD-805E-4691B9E9B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28CC0-ED90-46D1-AE74-8EF199E28D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990600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Object-oriented programming </a:t>
            </a:r>
            <a:r>
              <a:rPr lang="en-GB" dirty="0"/>
              <a:t>is an important paradigm</a:t>
            </a:r>
          </a:p>
          <a:p>
            <a:pPr>
              <a:buClr>
                <a:schemeClr val="tx1"/>
              </a:buClr>
            </a:pPr>
            <a:r>
              <a:rPr lang="en-GB" dirty="0"/>
              <a:t>Anyone involved in software development should be </a:t>
            </a:r>
            <a:br>
              <a:rPr lang="en-GB" dirty="0"/>
            </a:br>
            <a:r>
              <a:rPr lang="en-GB" dirty="0"/>
              <a:t>familiar with </a:t>
            </a:r>
            <a:r>
              <a:rPr lang="en-GB" b="1" dirty="0">
                <a:solidFill>
                  <a:schemeClr val="bg1"/>
                </a:solidFill>
              </a:rPr>
              <a:t>OOP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OO</a:t>
            </a:r>
            <a:r>
              <a:rPr lang="en-GB" dirty="0"/>
              <a:t> modelling</a:t>
            </a:r>
          </a:p>
          <a:p>
            <a:pPr>
              <a:buClr>
                <a:schemeClr val="tx1"/>
              </a:buClr>
            </a:pPr>
            <a:r>
              <a:rPr lang="en-GB" dirty="0"/>
              <a:t>All modern languages are either object-oriented or </a:t>
            </a:r>
            <a:br>
              <a:rPr lang="en-GB" dirty="0"/>
            </a:br>
            <a:r>
              <a:rPr lang="en-GB" dirty="0"/>
              <a:t>support classes and objects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Modern frameworks, libraries and APIs are </a:t>
            </a:r>
            <a:br>
              <a:rPr lang="en-GB" dirty="0"/>
            </a:br>
            <a:r>
              <a:rPr lang="en-GB" dirty="0"/>
              <a:t>object-oriented</a:t>
            </a:r>
          </a:p>
          <a:p>
            <a:pPr>
              <a:buClr>
                <a:schemeClr val="tx1"/>
              </a:buClr>
            </a:pPr>
            <a:r>
              <a:rPr lang="en-GB" dirty="0"/>
              <a:t>OOP is a </a:t>
            </a:r>
            <a:r>
              <a:rPr lang="en-GB" b="1" dirty="0">
                <a:solidFill>
                  <a:schemeClr val="bg1"/>
                </a:solidFill>
              </a:rPr>
              <a:t>basic requirement </a:t>
            </a:r>
            <a:r>
              <a:rPr lang="en-GB" dirty="0"/>
              <a:t>for starting a job as developer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OOP?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2 practical problem for 6 hours:</a:t>
            </a:r>
          </a:p>
          <a:p>
            <a:pPr lvl="1"/>
            <a:r>
              <a:rPr lang="en-GB" dirty="0"/>
              <a:t>Create a simple projects</a:t>
            </a:r>
          </a:p>
          <a:p>
            <a:pPr lvl="2"/>
            <a:r>
              <a:rPr lang="en-GB" dirty="0"/>
              <a:t>Should correctly follow the </a:t>
            </a:r>
            <a:r>
              <a:rPr lang="en-GB" b="1" dirty="0">
                <a:solidFill>
                  <a:schemeClr val="bg1"/>
                </a:solidFill>
              </a:rPr>
              <a:t>OOP principles</a:t>
            </a:r>
          </a:p>
          <a:p>
            <a:pPr lvl="2"/>
            <a:r>
              <a:rPr lang="en-GB" dirty="0"/>
              <a:t>You should </a:t>
            </a:r>
            <a:r>
              <a:rPr lang="en-GB" b="1" dirty="0">
                <a:solidFill>
                  <a:schemeClr val="bg1"/>
                </a:solidFill>
              </a:rPr>
              <a:t>implement functionality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dirty="0"/>
              <a:t>based on the description</a:t>
            </a:r>
          </a:p>
          <a:p>
            <a:pPr lvl="1"/>
            <a:r>
              <a:rPr lang="en-GB" dirty="0"/>
              <a:t>Test a provided class</a:t>
            </a:r>
          </a:p>
          <a:p>
            <a:r>
              <a:rPr lang="en-GB" dirty="0"/>
              <a:t>Automated judge system with </a:t>
            </a:r>
            <a:r>
              <a:rPr lang="en-GB" b="1" dirty="0">
                <a:solidFill>
                  <a:schemeClr val="bg1"/>
                </a:solidFill>
              </a:rPr>
              <a:t>real-time feedback</a:t>
            </a:r>
          </a:p>
          <a:p>
            <a:pPr lvl="1"/>
            <a:r>
              <a:rPr lang="en-GB" dirty="0"/>
              <a:t>Upload a zip project to the judge system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Exam</a:t>
            </a:r>
          </a:p>
        </p:txBody>
      </p:sp>
    </p:spTree>
    <p:extLst>
      <p:ext uri="{BB962C8B-B14F-4D97-AF65-F5344CB8AC3E}">
        <p14:creationId xmlns:p14="http://schemas.microsoft.com/office/powerpoint/2010/main" val="3125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1903A1-16BE-4FFA-B0C9-759872B7B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88815" y="1295400"/>
            <a:ext cx="7962997" cy="5257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noProof="1"/>
              <a:t>Nikolai Bankin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dirty="0"/>
              <a:t>Top performing student from the Software University (2014)</a:t>
            </a:r>
            <a:endParaRPr lang="bg-BG" sz="3200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bg-BG" sz="3200" dirty="0"/>
              <a:t>5</a:t>
            </a:r>
            <a:r>
              <a:rPr lang="en-US" sz="3200" smtClean="0"/>
              <a:t> </a:t>
            </a:r>
            <a:r>
              <a:rPr lang="en-US" sz="3200" dirty="0"/>
              <a:t>years of programming </a:t>
            </a:r>
            <a:r>
              <a:rPr lang="en-US" sz="3200"/>
              <a:t>experience </a:t>
            </a:r>
            <a:endParaRPr lang="en-US" sz="3200" smtClean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noProof="1" smtClean="0"/>
              <a:t>Teacher </a:t>
            </a:r>
            <a:r>
              <a:rPr lang="en-US" sz="3200" noProof="1"/>
              <a:t>at </a:t>
            </a:r>
            <a:r>
              <a:rPr lang="en-US" sz="3200" noProof="1" smtClean="0"/>
              <a:t>TUES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noProof="1" smtClean="0"/>
              <a:t>Expirienced with Java, Scala, JavaScript and other platforms and technologies.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nl-NL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881" y="2057400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6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6589859" cy="5201066"/>
          </a:xfrm>
        </p:spPr>
        <p:txBody>
          <a:bodyPr/>
          <a:lstStyle/>
          <a:p>
            <a:r>
              <a:rPr lang="en-GB" b="1" noProof="1" smtClean="0"/>
              <a:t>Martin Paunov</a:t>
            </a:r>
          </a:p>
          <a:p>
            <a:pPr lvl="1"/>
            <a:r>
              <a:rPr lang="en-US" noProof="1" smtClean="0"/>
              <a:t>Junior </a:t>
            </a:r>
            <a:r>
              <a:rPr lang="en-US" noProof="1"/>
              <a:t>Automatization </a:t>
            </a:r>
            <a:r>
              <a:rPr lang="en-US" noProof="1" smtClean="0"/>
              <a:t>                Programmer</a:t>
            </a:r>
            <a:endParaRPr lang="en-US" noProof="1"/>
          </a:p>
          <a:p>
            <a:pPr lvl="1"/>
            <a:r>
              <a:rPr lang="en-US" noProof="1" smtClean="0"/>
              <a:t>Experience </a:t>
            </a:r>
            <a:r>
              <a:rPr lang="en-US" noProof="1"/>
              <a:t>with Java, C++, C#</a:t>
            </a:r>
          </a:p>
          <a:p>
            <a:pPr lvl="1"/>
            <a:r>
              <a:rPr lang="en-US" noProof="1" smtClean="0"/>
              <a:t>Technical </a:t>
            </a:r>
            <a:r>
              <a:rPr lang="en-US" noProof="1"/>
              <a:t>Trainer @ SoftUni</a:t>
            </a:r>
          </a:p>
          <a:p>
            <a:pPr lvl="1"/>
            <a:r>
              <a:rPr lang="en-US" noProof="1" smtClean="0"/>
              <a:t>Interested </a:t>
            </a:r>
            <a:r>
              <a:rPr lang="en-US" noProof="1"/>
              <a:t>in Astrophysics</a:t>
            </a:r>
            <a:endParaRPr lang="en-GB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453" y="1752600"/>
            <a:ext cx="4082034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0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431</Words>
  <Application>Microsoft Office PowerPoint</Application>
  <PresentationFormat>Custom</PresentationFormat>
  <Paragraphs>121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SoftUni3_1</vt:lpstr>
      <vt:lpstr>Java OOP</vt:lpstr>
      <vt:lpstr>Table of Contents</vt:lpstr>
      <vt:lpstr>Have a Question?</vt:lpstr>
      <vt:lpstr>PowerPoint Presentation</vt:lpstr>
      <vt:lpstr>Why OOP?</vt:lpstr>
      <vt:lpstr>Practical Exam</vt:lpstr>
      <vt:lpstr>PowerPoint Presentation</vt:lpstr>
      <vt:lpstr>Trainers Team</vt:lpstr>
      <vt:lpstr>Trainers Team</vt:lpstr>
      <vt:lpstr>PowerPoint Presentation</vt:lpstr>
      <vt:lpstr>Course Information</vt:lpstr>
      <vt:lpstr>Homework Assignments &amp; Exercises</vt:lpstr>
      <vt:lpstr>Scoring System for the Course</vt:lpstr>
      <vt:lpstr>Course Web Site, Forum and FB Group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Basics Course Introduction</dc:title>
  <dc:subject>Java OOP Basics – Practical Training Course @ SoftUni</dc:subject>
  <dc:creator/>
  <cp:keywords>Java OOP Basics, Java, OOP, Basics, objet-oriented programming, Software University, SoftUni, programming, coding, software development, education, training, course</cp:keywords>
  <dc:description>Java OOP Course @ SoftUni – https://softuni.bg/modules/59/java-fundamentals</dc:description>
  <cp:lastModifiedBy/>
  <cp:revision>1</cp:revision>
  <dcterms:created xsi:type="dcterms:W3CDTF">2014-01-02T17:00:34Z</dcterms:created>
  <dcterms:modified xsi:type="dcterms:W3CDTF">2019-02-26T12:34:57Z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