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0" r:id="rId6"/>
    <p:sldId id="270" r:id="rId7"/>
    <p:sldId id="268" r:id="rId8"/>
    <p:sldId id="265" r:id="rId9"/>
    <p:sldId id="266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65606-6C1D-4A3C-93CF-8D5516235AE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FC728-D56E-49A1-A2EE-57FC8635B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3F6A-6704-82D8-B02E-C35C01741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80FA-AD78-9B16-A548-EBD8C23A3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0849-6CA2-29A5-8346-448D44D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20E-C41C-49DB-B335-A09E642F867F}" type="datetime1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B8789-1FE1-DEF7-5E36-9897CF97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77E6-F79B-79A4-E41B-B9AEAEDF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7A43-4ABA-A540-36B7-8B724BF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7EA4-D40A-E5D7-E4D2-4980570D6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2B7E-5348-0803-5E8F-9A015A5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42-D830-4DB9-9D59-1F966AED9F42}" type="datetime1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864A-783E-F871-03E1-834D3F58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0980-EB73-2488-9C7D-24C57096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0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EDA50-21C3-536F-48D1-73D91E934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5F96B-5936-1097-F54E-F883C8FA6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B4F8-5E53-B8EE-99FB-DB89FE47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92AF-8CA0-44E1-8AA8-A84B23C7E6CB}" type="datetime1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DE9F-AE76-D8D7-3B24-F0A301AC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FAAF-859A-3D46-949E-C26996A9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3590-505A-1B23-1A03-0C090EAB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FD35-155D-781F-980F-6962996F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5730-D84A-7750-015C-05B189F1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A649-3827-4B98-BD03-896DEC531F9B}" type="datetime1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F6A2-2606-5DBD-96B2-BC657834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A603-C707-E980-004F-E11727EC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8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1808-B465-63FA-FAED-BDBC1B06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9DB11-34B0-C437-849A-BF01386D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6FAA-3CDE-9074-D0A4-96E97BF2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1-23EB-44EC-AE9F-4532A74697F3}" type="datetime1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8672-3B63-349B-9E07-B963CBD1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4DA4-7A85-7E8C-8260-EA03D544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E03-F0F8-C8AC-6C78-82C0ECE0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F052-A726-2D88-3DC9-A3600B292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D88D2-10B7-E9C7-7C0C-82568B2C2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54C9-C4EB-580C-19EA-40B21631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C6C-223C-429A-B411-0987629709D5}" type="datetime1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9F50-B312-820E-C536-877F8FC3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EAC75-D8E7-FE00-A4BF-1EF1B9C1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8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C812-D5B0-60A8-B055-59124C7E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1651-3F70-9F60-5E39-E7BAE64A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65DA8-89A3-784C-7EE8-EFB54EF6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2DC8F-04DA-1763-43A1-E59EB100B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4FC73-D03F-2F07-5174-E918D65AD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3703-D105-A9D4-79F8-ED2A5D9C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3066-5678-4075-8FF0-FA1CF8F99FAC}" type="datetime1">
              <a:rPr lang="en-GB" smtClean="0"/>
              <a:t>02/12/2023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763D2-72B6-684A-425A-73EBE45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0533E-2D65-8599-0BA3-4A8AEF4D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DC70-DF3F-792D-8AE3-9A345A08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41F34-21B3-1066-B8DB-77AF6F6D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07A2-3E97-4C49-88CD-CE5E67051C24}" type="datetime1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82A98-CB3E-4D2E-1286-6BA8258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19C8C-55FB-1F4A-B938-F2C1F40A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6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000F6-16E4-06B0-ACBA-AFD09108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E4C-9130-4CEE-9B0A-A9F8C2C21AC3}" type="datetime1">
              <a:rPr lang="en-GB" smtClean="0"/>
              <a:t>02/12/2023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10FB9-0DBA-3554-AACD-731FE138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B725C-854D-E70C-25C0-6179E88E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BEA9-B032-F7E8-971C-2A0902D8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DB3D-2DD9-6CB4-8425-CE39D764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62297-3CD6-537F-C165-9B0AC6D8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51DD-3C54-0437-FC63-04914DA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9FA1-E78C-48B0-A575-CA44F4E12CB5}" type="datetime1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D6DD6-E39C-B647-0637-AB3782C1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2A91E-2CC9-B90B-719C-4C65BF9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6F04-5755-A4B3-D0F6-E13F6CFA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D4896-9E97-38BA-7E1D-F5D46BF1D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62A2B-724D-8066-0422-2C1A1DFFB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2377F-3629-FB5E-7A1A-16EA8848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869F-D2B7-4FDF-AD8F-847BEF6BE8B7}" type="datetime1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719E7-5740-47B2-54D5-547F2E98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C461E-0952-B754-DBF9-AC8EE30C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5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E2463-DEF3-22D8-2AD3-1FEC7386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0EC2-1F8D-1063-0137-54CE608D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28DE-FDB5-0A5D-1203-7052684D1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4F32-65E1-4DF2-9DDD-1C710F1856C9}" type="datetime1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2860-1A10-F8BE-59E0-01E821BE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D859-31D0-ABA2-D468-1DEC76BD9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4EE3-5D46-43A0-9CC0-41802D2CB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6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798A95-B76C-A511-BECE-6E8C88B44959}"/>
              </a:ext>
            </a:extLst>
          </p:cNvPr>
          <p:cNvSpPr/>
          <p:nvPr/>
        </p:nvSpPr>
        <p:spPr>
          <a:xfrm>
            <a:off x="1215570" y="549000"/>
            <a:ext cx="9760859" cy="5760000"/>
          </a:xfrm>
          <a:prstGeom prst="roundRect">
            <a:avLst/>
          </a:prstGeom>
          <a:solidFill>
            <a:srgbClr val="EB64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216D6-7E77-3D95-2BC8-E6EC71130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6" y="951735"/>
            <a:ext cx="9144000" cy="17590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Playing Games and Solving Puzzles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2C39-F5EE-1997-E8DE-52F131E3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6" y="3592656"/>
            <a:ext cx="9144000" cy="110909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 presentation submitted in part fulfilment of the degree of</a:t>
            </a:r>
          </a:p>
          <a:p>
            <a:r>
              <a:rPr lang="en-GB" sz="1800" b="1" dirty="0">
                <a:solidFill>
                  <a:schemeClr val="bg1"/>
                </a:solidFill>
              </a:rPr>
              <a:t>BSc in Computer Science with Software Engineering</a:t>
            </a:r>
          </a:p>
          <a:p>
            <a:r>
              <a:rPr lang="en-GB" sz="1800" b="1" dirty="0">
                <a:solidFill>
                  <a:schemeClr val="bg1"/>
                </a:solidFill>
              </a:rPr>
              <a:t>Supervisor: </a:t>
            </a:r>
            <a:r>
              <a:rPr lang="en-GB" sz="1800" dirty="0">
                <a:solidFill>
                  <a:schemeClr val="bg1"/>
                </a:solidFill>
              </a:rPr>
              <a:t>Magnus Wahlstrom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F7661-92CC-4D38-99B8-808DBCDB8533}"/>
              </a:ext>
            </a:extLst>
          </p:cNvPr>
          <p:cNvSpPr txBox="1"/>
          <p:nvPr/>
        </p:nvSpPr>
        <p:spPr>
          <a:xfrm>
            <a:off x="3765092" y="2843811"/>
            <a:ext cx="4661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Dimitar Seraffimov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C2A19-8BE0-A94A-7956-5A973EEC9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37" y="4896846"/>
            <a:ext cx="2257711" cy="11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F122E-6AF2-09A5-6B07-4D3020AB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481533"/>
            <a:ext cx="5561938" cy="18949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68A60-812F-5DF0-F67C-6761CFFF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F94EE3-5D46-43A0-9CC0-41802D2CB93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4B184-6C7D-0B28-4424-1FC259A3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b="1" dirty="0"/>
              <a:t>References: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9EE9-59E6-A44C-204E-BD7BC27D6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n-NO" sz="2100" dirty="0"/>
              <a:t>[1] Lee, W.M., 2006. </a:t>
            </a:r>
            <a:r>
              <a:rPr lang="nn-NO" sz="2100" i="1" dirty="0"/>
              <a:t>Programming Sudoku</a:t>
            </a:r>
            <a:r>
              <a:rPr lang="nn-NO" sz="2100" dirty="0"/>
              <a:t>. Apress.</a:t>
            </a:r>
          </a:p>
          <a:p>
            <a:pPr marL="0" indent="0">
              <a:buNone/>
            </a:pPr>
            <a:r>
              <a:rPr lang="nn-NO" sz="2100" dirty="0"/>
              <a:t>[2] </a:t>
            </a:r>
            <a:r>
              <a:rPr lang="fr-FR" sz="2100" dirty="0"/>
              <a:t>Image Source: </a:t>
            </a:r>
          </a:p>
          <a:p>
            <a:pPr marL="457200" lvl="1" indent="0">
              <a:buNone/>
            </a:pPr>
            <a:r>
              <a:rPr lang="fr-FR" sz="2100" dirty="0"/>
              <a:t>https://codeahoy.com/learn/recursion/ch10/</a:t>
            </a:r>
            <a:endParaRPr lang="nn-NO" sz="2100" dirty="0"/>
          </a:p>
          <a:p>
            <a:pPr marL="0" indent="0">
              <a:buNone/>
            </a:pPr>
            <a:r>
              <a:rPr lang="en-GB" sz="2100" dirty="0"/>
              <a:t>[3] Fowler, M. and Highsmith, J., 2001. </a:t>
            </a:r>
          </a:p>
          <a:p>
            <a:pPr marL="457200" lvl="1" indent="0">
              <a:buNone/>
            </a:pPr>
            <a:r>
              <a:rPr lang="en-GB" sz="2100" dirty="0"/>
              <a:t>The agile manifesto. Software development, 9(8), pp.28-35.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26B98-AAE3-85D9-02B5-1369DF5E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E319B-D899-D28E-2D8C-32D45727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" y="2572962"/>
            <a:ext cx="4195237" cy="1712074"/>
          </a:xfrm>
        </p:spPr>
        <p:txBody>
          <a:bodyPr>
            <a:normAutofit/>
          </a:bodyPr>
          <a:lstStyle/>
          <a:p>
            <a:r>
              <a:rPr lang="en-GB" sz="5000" b="1" dirty="0">
                <a:solidFill>
                  <a:srgbClr val="FFFFFF"/>
                </a:solidFill>
                <a:latin typeface="+mn-lt"/>
              </a:rPr>
              <a:t>Sudoku </a:t>
            </a:r>
            <a:br>
              <a:rPr lang="en-GB" sz="5000" b="1" dirty="0">
                <a:solidFill>
                  <a:srgbClr val="FFFFFF"/>
                </a:solidFill>
                <a:latin typeface="+mn-lt"/>
              </a:rPr>
            </a:br>
            <a:r>
              <a:rPr lang="en-GB" sz="5000" b="1" dirty="0">
                <a:solidFill>
                  <a:srgbClr val="FFFFFF"/>
                </a:solidFill>
                <a:latin typeface="+mn-lt"/>
              </a:rPr>
              <a:t>Mobile App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1C936308-0983-86D7-9F00-FFACE74B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82" y="3359149"/>
            <a:ext cx="2880000" cy="2880000"/>
          </a:xfrm>
          <a:prstGeom prst="rect">
            <a:avLst/>
          </a:prstGeom>
        </p:spPr>
      </p:pic>
      <p:pic>
        <p:nvPicPr>
          <p:cNvPr id="7" name="Picture 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E303D7E-9AF0-26DD-963E-2C3EDAD0D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82" y="159863"/>
            <a:ext cx="2880000" cy="2880000"/>
          </a:xfrm>
          <a:prstGeom prst="rect">
            <a:avLst/>
          </a:prstGeom>
        </p:spPr>
      </p:pic>
      <p:pic>
        <p:nvPicPr>
          <p:cNvPr id="11" name="Picture 1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501D54C-1DFB-C7EA-D088-D31193C26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67" y="164981"/>
            <a:ext cx="2880000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DF8304-34CB-E777-FA2E-DFC785C13291}"/>
              </a:ext>
            </a:extLst>
          </p:cNvPr>
          <p:cNvSpPr txBox="1"/>
          <p:nvPr/>
        </p:nvSpPr>
        <p:spPr>
          <a:xfrm>
            <a:off x="4572736" y="2943651"/>
            <a:ext cx="25940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An empty Sudoku grid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B1A19-A160-AB9E-C604-119D35059D36}"/>
              </a:ext>
            </a:extLst>
          </p:cNvPr>
          <p:cNvSpPr txBox="1"/>
          <p:nvPr/>
        </p:nvSpPr>
        <p:spPr>
          <a:xfrm>
            <a:off x="7850175" y="2943651"/>
            <a:ext cx="27835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/>
              <a:t>Partially completed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490A5C-0252-E204-7CB9-942987443C5F}"/>
              </a:ext>
            </a:extLst>
          </p:cNvPr>
          <p:cNvSpPr txBox="1"/>
          <p:nvPr/>
        </p:nvSpPr>
        <p:spPr>
          <a:xfrm>
            <a:off x="4683397" y="6081929"/>
            <a:ext cx="2372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00" dirty="0"/>
              <a:t>Puzzle with 17 clues</a:t>
            </a:r>
          </a:p>
          <a:p>
            <a:pPr algn="ctr"/>
            <a:r>
              <a:rPr lang="en-GB" sz="2100" dirty="0"/>
              <a:t>(extreme level)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FB961-B2B3-DED8-5503-CB23D0844DBB}"/>
              </a:ext>
            </a:extLst>
          </p:cNvPr>
          <p:cNvSpPr txBox="1"/>
          <p:nvPr/>
        </p:nvSpPr>
        <p:spPr>
          <a:xfrm>
            <a:off x="7918528" y="3693558"/>
            <a:ext cx="26468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800" b="1" dirty="0">
                <a:solidFill>
                  <a:srgbClr val="EB641E"/>
                </a:solidFill>
              </a:rPr>
              <a:t>???</a:t>
            </a:r>
            <a:endParaRPr lang="en-GB" b="1" dirty="0">
              <a:solidFill>
                <a:srgbClr val="EB641E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63FBD63-1322-A339-634C-5381D40E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75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A00F8-FFE3-DB4A-C041-443701F1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109" y="1125255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>
                <a:solidFill>
                  <a:srgbClr val="FFFFFF"/>
                </a:solidFill>
                <a:latin typeface="+mn-lt"/>
              </a:rPr>
              <a:t>Aims &amp;</a:t>
            </a:r>
            <a:br>
              <a:rPr lang="en-GB" sz="5000" b="1" dirty="0">
                <a:solidFill>
                  <a:srgbClr val="FFFFFF"/>
                </a:solidFill>
                <a:latin typeface="+mn-lt"/>
              </a:rPr>
            </a:br>
            <a:r>
              <a:rPr lang="en-GB" sz="5000" b="1" dirty="0">
                <a:solidFill>
                  <a:srgbClr val="FFFFFF"/>
                </a:solidFill>
                <a:latin typeface="+mn-lt"/>
              </a:rPr>
              <a:t>Objectives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3935879-08D2-CD75-9A57-F4F63A11A95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98912" y="1363110"/>
            <a:ext cx="603723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Harmonie in Design &amp; Software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balance between seamless user experience </a:t>
            </a:r>
            <a:r>
              <a:rPr lang="en-US" altLang="en-US" sz="2100" dirty="0"/>
              <a:t>and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professionally implemented back-end 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24CBD-6A51-D179-9198-7AE340DCCC91}"/>
              </a:ext>
            </a:extLst>
          </p:cNvPr>
          <p:cNvSpPr txBox="1"/>
          <p:nvPr/>
        </p:nvSpPr>
        <p:spPr>
          <a:xfrm>
            <a:off x="5698911" y="2547316"/>
            <a:ext cx="60372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Minimalist Design Philosophy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minimalist yet effective principles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processes in the application's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ECA5A-7AB5-032B-A5A5-08F57B30CF70}"/>
              </a:ext>
            </a:extLst>
          </p:cNvPr>
          <p:cNvSpPr txBox="1"/>
          <p:nvPr/>
        </p:nvSpPr>
        <p:spPr>
          <a:xfrm>
            <a:off x="5698911" y="3731521"/>
            <a:ext cx="60372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Sudoku Puzzle Generation and Difficulty Levels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/>
              <a:t>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enerating unique Sudoku puzzles with various difficulty levels, ensuring endless game variants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918F8BA-2CBD-56FB-33B2-B684D42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6A6936-0E89-36E6-4E0E-2160BACB4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73094"/>
              </p:ext>
            </p:extLst>
          </p:nvPr>
        </p:nvGraphicFramePr>
        <p:xfrm>
          <a:off x="249237" y="2239159"/>
          <a:ext cx="4276644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22">
                  <a:extLst>
                    <a:ext uri="{9D8B030D-6E8A-4147-A177-3AD203B41FA5}">
                      <a16:colId xmlns:a16="http://schemas.microsoft.com/office/drawing/2014/main" val="190345576"/>
                    </a:ext>
                  </a:extLst>
                </a:gridCol>
                <a:gridCol w="2138322">
                  <a:extLst>
                    <a:ext uri="{9D8B030D-6E8A-4147-A177-3AD203B41FA5}">
                      <a16:colId xmlns:a16="http://schemas.microsoft.com/office/drawing/2014/main" val="419267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100" dirty="0"/>
                        <a:t>Difficulty Level</a:t>
                      </a:r>
                    </a:p>
                  </a:txBody>
                  <a:tcPr>
                    <a:solidFill>
                      <a:srgbClr val="EB64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dirty="0"/>
                        <a:t>Empty Cells</a:t>
                      </a:r>
                    </a:p>
                  </a:txBody>
                  <a:tcPr>
                    <a:solidFill>
                      <a:srgbClr val="EB64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60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>
                          <a:solidFill>
                            <a:schemeClr val="bg1"/>
                          </a:solidFill>
                          <a:latin typeface="+mn-lt"/>
                        </a:rPr>
                        <a:t>1 (Easy)</a:t>
                      </a:r>
                    </a:p>
                  </a:txBody>
                  <a:tcPr>
                    <a:solidFill>
                      <a:srgbClr val="EB641E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>
                          <a:solidFill>
                            <a:schemeClr val="bg1"/>
                          </a:solidFill>
                        </a:rPr>
                        <a:t>40 to 45</a:t>
                      </a:r>
                    </a:p>
                  </a:txBody>
                  <a:tcPr>
                    <a:solidFill>
                      <a:srgbClr val="EB641E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>
                          <a:solidFill>
                            <a:schemeClr val="bg1"/>
                          </a:solidFill>
                        </a:rPr>
                        <a:t>2 (Medium)</a:t>
                      </a:r>
                    </a:p>
                  </a:txBody>
                  <a:tcPr>
                    <a:solidFill>
                      <a:srgbClr val="EB641E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>
                          <a:solidFill>
                            <a:schemeClr val="bg1"/>
                          </a:solidFill>
                        </a:rPr>
                        <a:t>46 to 49</a:t>
                      </a:r>
                    </a:p>
                  </a:txBody>
                  <a:tcPr>
                    <a:solidFill>
                      <a:srgbClr val="EB641E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2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>
                          <a:solidFill>
                            <a:schemeClr val="bg1"/>
                          </a:solidFill>
                        </a:rPr>
                        <a:t>3 (Hard)</a:t>
                      </a:r>
                    </a:p>
                  </a:txBody>
                  <a:tcPr>
                    <a:solidFill>
                      <a:srgbClr val="EB641E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>
                          <a:solidFill>
                            <a:schemeClr val="bg1"/>
                          </a:solidFill>
                        </a:rPr>
                        <a:t>50 to 53</a:t>
                      </a:r>
                    </a:p>
                  </a:txBody>
                  <a:tcPr>
                    <a:solidFill>
                      <a:srgbClr val="EB641E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>
                          <a:solidFill>
                            <a:schemeClr val="bg1"/>
                          </a:solidFill>
                        </a:rPr>
                        <a:t>4 (Extreme)</a:t>
                      </a:r>
                    </a:p>
                  </a:txBody>
                  <a:tcPr>
                    <a:solidFill>
                      <a:srgbClr val="EB641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>
                          <a:solidFill>
                            <a:schemeClr val="bg1"/>
                          </a:solidFill>
                        </a:rPr>
                        <a:t>54 to 58</a:t>
                      </a:r>
                    </a:p>
                  </a:txBody>
                  <a:tcPr>
                    <a:solidFill>
                      <a:srgbClr val="EB641E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9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0BA6C6-29FC-BEAA-05C9-5E28F4728011}"/>
              </a:ext>
            </a:extLst>
          </p:cNvPr>
          <p:cNvSpPr txBox="1"/>
          <p:nvPr/>
        </p:nvSpPr>
        <p:spPr>
          <a:xfrm>
            <a:off x="433948" y="4543604"/>
            <a:ext cx="390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effectLst/>
              </a:rPr>
              <a:t>Empty Cells for each Difficulty </a:t>
            </a:r>
            <a:r>
              <a:rPr lang="en-GB" b="1" dirty="0"/>
              <a:t>L</a:t>
            </a:r>
            <a:r>
              <a:rPr lang="en-GB" b="1" dirty="0">
                <a:effectLst/>
              </a:rPr>
              <a:t>evel [1]</a:t>
            </a:r>
            <a:endParaRPr lang="nn-N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50F73-282A-ABA0-0384-CD294893773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72560" y="1878993"/>
            <a:ext cx="603723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/>
              <a:t>Enhanced In-Game Functionalities: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100" dirty="0"/>
              <a:t>key functionalities like puzzle validation, hints, step-back option, and time tracking to boost user engagement and competitive play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B93B6-DB11-B1B2-7A6B-578CE081483F}"/>
              </a:ext>
            </a:extLst>
          </p:cNvPr>
          <p:cNvSpPr txBox="1"/>
          <p:nvPr/>
        </p:nvSpPr>
        <p:spPr>
          <a:xfrm>
            <a:off x="5472560" y="3263989"/>
            <a:ext cx="6037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/>
              <a:t>Future Extension to Machine Vision: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100" dirty="0"/>
              <a:t>plan to explore integration of machine vision for inputting new puzzles - aiming to add advanced user interactions and technological complexity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7D65-8239-4861-6C2F-61B0922A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2271D-DCE4-6742-BE4C-6DDF2D20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02" y="1229950"/>
            <a:ext cx="3870803" cy="637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Theoretical Analysis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3436-731F-47D1-48DC-3D688F41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F94EE3-5D46-43A0-9CC0-41802D2CB93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5186C-5B16-65E3-7B18-9795B1C5AAC9}"/>
              </a:ext>
            </a:extLst>
          </p:cNvPr>
          <p:cNvSpPr txBox="1"/>
          <p:nvPr/>
        </p:nvSpPr>
        <p:spPr>
          <a:xfrm>
            <a:off x="614703" y="2016453"/>
            <a:ext cx="42653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N-Queens Problem, 1</a:t>
            </a:r>
            <a:r>
              <a:rPr lang="en-US" sz="2100" b="1" baseline="30000" dirty="0"/>
              <a:t>st</a:t>
            </a:r>
            <a:r>
              <a:rPr lang="en-US" sz="2100" b="1" dirty="0"/>
              <a:t> PoC Program</a:t>
            </a:r>
            <a:endParaRPr lang="en-GB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FEC23-2586-2CCD-B566-6D24A3645B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67" y="1197627"/>
            <a:ext cx="6114430" cy="4448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A75D1-3CB3-C12C-237C-C51C904CD09E}"/>
              </a:ext>
            </a:extLst>
          </p:cNvPr>
          <p:cNvSpPr txBox="1"/>
          <p:nvPr/>
        </p:nvSpPr>
        <p:spPr>
          <a:xfrm>
            <a:off x="375020" y="2875654"/>
            <a:ext cx="4673229" cy="1050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/>
              <a:t>classic problem, placing N number of queens on an N×N chessboard without mutual threats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29E4B-8092-54F3-54E7-BC0A4A949903}"/>
              </a:ext>
            </a:extLst>
          </p:cNvPr>
          <p:cNvSpPr txBox="1"/>
          <p:nvPr/>
        </p:nvSpPr>
        <p:spPr>
          <a:xfrm>
            <a:off x="9714514" y="5291041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Source [2]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CE02F-9F51-6B39-7706-A84C85C61E33}"/>
              </a:ext>
            </a:extLst>
          </p:cNvPr>
          <p:cNvSpPr txBox="1"/>
          <p:nvPr/>
        </p:nvSpPr>
        <p:spPr>
          <a:xfrm>
            <a:off x="375020" y="3891649"/>
            <a:ext cx="4673229" cy="69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illustrates the implementation  of recursive backtracking</a:t>
            </a:r>
            <a:endParaRPr lang="en-GB" sz="210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A1C2A-789E-4359-9133-0158C9AA4C56}"/>
              </a:ext>
            </a:extLst>
          </p:cNvPr>
          <p:cNvSpPr txBox="1"/>
          <p:nvPr/>
        </p:nvSpPr>
        <p:spPr>
          <a:xfrm>
            <a:off x="375019" y="4647991"/>
            <a:ext cx="4673229" cy="69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34290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emonstrates algorithm's ability to explore all possible configurations</a:t>
            </a:r>
            <a:endParaRPr lang="en-GB" sz="2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23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2271D-DCE4-6742-BE4C-6DDF2D20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4739"/>
            <a:ext cx="5502373" cy="1199110"/>
          </a:xfrm>
        </p:spPr>
        <p:txBody>
          <a:bodyPr anchor="t">
            <a:noAutofit/>
          </a:bodyPr>
          <a:lstStyle/>
          <a:p>
            <a:r>
              <a:rPr lang="en-GB" sz="5000" b="1" dirty="0">
                <a:solidFill>
                  <a:srgbClr val="FFFFFF"/>
                </a:solidFill>
                <a:latin typeface="+mn-lt"/>
              </a:rPr>
              <a:t>Theoretical Analysis</a:t>
            </a:r>
            <a:br>
              <a:rPr lang="en-GB" sz="5000" b="1" dirty="0">
                <a:solidFill>
                  <a:srgbClr val="FFFFFF"/>
                </a:solidFill>
                <a:latin typeface="+mn-lt"/>
              </a:rPr>
            </a:br>
            <a:r>
              <a:rPr lang="en-GB" sz="3000" b="1" dirty="0">
                <a:solidFill>
                  <a:srgbClr val="FFFFFF"/>
                </a:solidFill>
                <a:latin typeface="+mn-lt"/>
              </a:rPr>
              <a:t>Backtracking Algorithm - </a:t>
            </a:r>
            <a:br>
              <a:rPr lang="en-GB" sz="3000" b="1" dirty="0">
                <a:solidFill>
                  <a:srgbClr val="FFFFFF"/>
                </a:solidFill>
                <a:latin typeface="+mn-lt"/>
              </a:rPr>
            </a:br>
            <a:r>
              <a:rPr lang="en-GB" sz="3000" b="1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GB" sz="3000" b="1" baseline="30000" dirty="0">
                <a:solidFill>
                  <a:srgbClr val="FFFFFF"/>
                </a:solidFill>
                <a:latin typeface="+mn-lt"/>
              </a:rPr>
              <a:t>rd</a:t>
            </a:r>
            <a:r>
              <a:rPr lang="en-GB" sz="3000" b="1" dirty="0">
                <a:solidFill>
                  <a:srgbClr val="FFFFFF"/>
                </a:solidFill>
                <a:latin typeface="+mn-lt"/>
              </a:rPr>
              <a:t>  PoC Program</a:t>
            </a:r>
            <a:br>
              <a:rPr lang="en-GB" sz="3000" b="1" dirty="0">
                <a:solidFill>
                  <a:srgbClr val="FFFFFF"/>
                </a:solidFill>
                <a:latin typeface="+mn-lt"/>
              </a:rPr>
            </a:br>
            <a:endParaRPr lang="en-GB" sz="3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3436-731F-47D1-48DC-3D688F41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99D63-C2D7-C4CF-B4DC-36F4F23850B0}"/>
              </a:ext>
            </a:extLst>
          </p:cNvPr>
          <p:cNvSpPr txBox="1"/>
          <p:nvPr/>
        </p:nvSpPr>
        <p:spPr>
          <a:xfrm>
            <a:off x="5502373" y="2103849"/>
            <a:ext cx="59104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/>
              <a:t>Implementing </a:t>
            </a:r>
            <a:r>
              <a:rPr lang="en-GB" sz="2100" b="1" dirty="0"/>
              <a:t>Backtracking algorithm</a:t>
            </a:r>
            <a:r>
              <a:rPr lang="en-GB" sz="2100" dirty="0"/>
              <a:t> is the key to</a:t>
            </a:r>
          </a:p>
          <a:p>
            <a:r>
              <a:rPr lang="en-GB" sz="2100" dirty="0"/>
              <a:t>exhaustive search programs correctly and efficiently.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D3BFE-A5F6-371C-BB58-1E5EF8F4FFB4}"/>
              </a:ext>
            </a:extLst>
          </p:cNvPr>
          <p:cNvSpPr txBox="1"/>
          <p:nvPr/>
        </p:nvSpPr>
        <p:spPr>
          <a:xfrm>
            <a:off x="4206973" y="3536724"/>
            <a:ext cx="7661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/>
              <a:t>Explained in simple terms, backtracking is a special </a:t>
            </a:r>
          </a:p>
          <a:p>
            <a:r>
              <a:rPr lang="en-GB" sz="2100" dirty="0"/>
              <a:t>approach to problem-solving that involves: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depth-first search on an implicit graph of configurations;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exploring all possible solutions to a problem;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eliminating those solutions that fail to satisfy the constraints;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"backtracking" to a previous step and trying alternative solutions.</a:t>
            </a:r>
          </a:p>
        </p:txBody>
      </p:sp>
    </p:spTree>
    <p:extLst>
      <p:ext uri="{BB962C8B-B14F-4D97-AF65-F5344CB8AC3E}">
        <p14:creationId xmlns:p14="http://schemas.microsoft.com/office/powerpoint/2010/main" val="22032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2271D-DCE4-6742-BE4C-6DDF2D20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Theoretical Analysis</a:t>
            </a:r>
            <a:b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Theory - 2</a:t>
            </a:r>
            <a:r>
              <a:rPr lang="en-US" sz="3300" b="1" kern="1200" baseline="30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PoC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BC573-A84D-24F2-EE8E-739CD86763FC}"/>
              </a:ext>
            </a:extLst>
          </p:cNvPr>
          <p:cNvSpPr txBox="1"/>
          <p:nvPr/>
        </p:nvSpPr>
        <p:spPr>
          <a:xfrm>
            <a:off x="766000" y="2607177"/>
            <a:ext cx="10801350" cy="84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b="1" dirty="0"/>
              <a:t>UML Diagrams</a:t>
            </a:r>
            <a:r>
              <a:rPr lang="en-US" sz="2100" dirty="0"/>
              <a:t>: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100" dirty="0"/>
              <a:t>utilizes UML diagrams for a structured visual representation of the system’s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3436-731F-47D1-48DC-3D688F41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F94EE3-5D46-43A0-9CC0-41802D2CB93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DA3D3-231B-F6AD-A56C-4DE5EC41167A}"/>
              </a:ext>
            </a:extLst>
          </p:cNvPr>
          <p:cNvSpPr txBox="1"/>
          <p:nvPr/>
        </p:nvSpPr>
        <p:spPr>
          <a:xfrm>
            <a:off x="766000" y="3449388"/>
            <a:ext cx="10945749" cy="84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100" b="1" dirty="0"/>
              <a:t>User Stories: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100" dirty="0"/>
              <a:t>help maintain a human-centric approach, aligning the development with end-user preferences</a:t>
            </a:r>
            <a:endParaRPr lang="en-US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995CF-CE43-57BA-FC91-20CA016EEFEF}"/>
              </a:ext>
            </a:extLst>
          </p:cNvPr>
          <p:cNvSpPr txBox="1"/>
          <p:nvPr/>
        </p:nvSpPr>
        <p:spPr>
          <a:xfrm>
            <a:off x="766000" y="4291599"/>
            <a:ext cx="10945749" cy="84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100" b="1" dirty="0"/>
              <a:t>Agile Methodology Influence</a:t>
            </a:r>
            <a:r>
              <a:rPr lang="en-GB" sz="2100" dirty="0"/>
              <a:t>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100" dirty="0"/>
              <a:t>Agile methodologies [3] influenced the GUI design process by keeping development concise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999A5-4E5F-C7CC-EC16-F08B75D5AFE0}"/>
              </a:ext>
            </a:extLst>
          </p:cNvPr>
          <p:cNvSpPr txBox="1"/>
          <p:nvPr/>
        </p:nvSpPr>
        <p:spPr>
          <a:xfrm>
            <a:off x="762952" y="5153693"/>
            <a:ext cx="10945749" cy="84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100" b="1" dirty="0"/>
              <a:t>Practical Application of Knowledge</a:t>
            </a:r>
            <a:r>
              <a:rPr lang="en-GB" sz="2100" dirty="0"/>
              <a:t>: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100" dirty="0"/>
              <a:t>applied methods, learned in "CS2800: Software Engineering" to the project’s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004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E319B-D899-D28E-2D8C-32D45727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8418"/>
            <a:ext cx="3848100" cy="4461163"/>
          </a:xfrm>
        </p:spPr>
        <p:txBody>
          <a:bodyPr>
            <a:normAutofit/>
          </a:bodyPr>
          <a:lstStyle/>
          <a:p>
            <a:r>
              <a:rPr lang="en-GB" sz="5000" b="1" dirty="0">
                <a:solidFill>
                  <a:srgbClr val="FFFFFF"/>
                </a:solidFill>
                <a:latin typeface="+mn-lt"/>
              </a:rPr>
              <a:t>Future</a:t>
            </a:r>
            <a:br>
              <a:rPr lang="en-GB" sz="5000" b="1" dirty="0">
                <a:solidFill>
                  <a:srgbClr val="FFFFFF"/>
                </a:solidFill>
                <a:latin typeface="+mn-lt"/>
              </a:rPr>
            </a:br>
            <a:r>
              <a:rPr lang="en-GB" sz="5000" b="1" dirty="0">
                <a:solidFill>
                  <a:srgbClr val="FFFFFF"/>
                </a:solidFill>
                <a:latin typeface="+mn-lt"/>
              </a:rPr>
              <a:t>Development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6177E-438F-8F29-FD8B-BD602C91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EBDA-E2FA-9DB4-C583-722E78F60DD4}"/>
              </a:ext>
            </a:extLst>
          </p:cNvPr>
          <p:cNvSpPr txBox="1"/>
          <p:nvPr/>
        </p:nvSpPr>
        <p:spPr>
          <a:xfrm>
            <a:off x="4573456" y="747319"/>
            <a:ext cx="721235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Automated Puzzle Generation</a:t>
            </a:r>
            <a:r>
              <a:rPr lang="en-GB" sz="2100" dirty="0"/>
              <a:t>: </a:t>
            </a:r>
          </a:p>
          <a:p>
            <a:pPr lvl="1"/>
            <a:r>
              <a:rPr lang="en-GB" sz="2100" dirty="0"/>
              <a:t>creating fully completed Sudoku puzzles and then removing </a:t>
            </a:r>
          </a:p>
          <a:p>
            <a:pPr lvl="1"/>
            <a:r>
              <a:rPr lang="en-GB" sz="2100" dirty="0"/>
              <a:t>cells to form the puzzle grid</a:t>
            </a:r>
          </a:p>
          <a:p>
            <a:pPr lvl="1"/>
            <a:r>
              <a:rPr lang="en-GB" sz="2100" dirty="0"/>
              <a:t>classify puzzles into four difficulty levels:</a:t>
            </a:r>
          </a:p>
          <a:p>
            <a:pPr lvl="2"/>
            <a:r>
              <a:rPr lang="en-GB" sz="2100" dirty="0"/>
              <a:t>Easy, Medium, Hard, Extreme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9E59A-78E1-CA64-3A8D-00B6F0A7B9E3}"/>
              </a:ext>
            </a:extLst>
          </p:cNvPr>
          <p:cNvSpPr txBox="1"/>
          <p:nvPr/>
        </p:nvSpPr>
        <p:spPr>
          <a:xfrm>
            <a:off x="4573456" y="2464134"/>
            <a:ext cx="6561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Unique Solution Assurance</a:t>
            </a:r>
            <a:r>
              <a:rPr lang="en-GB" sz="2100" dirty="0"/>
              <a:t>: </a:t>
            </a:r>
          </a:p>
          <a:p>
            <a:pPr lvl="1"/>
            <a:r>
              <a:rPr lang="en-GB" sz="2100" dirty="0"/>
              <a:t>ensuring each generated puzzle has a unique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DCBC8-44CB-A0B5-348B-0C87F6C33F01}"/>
              </a:ext>
            </a:extLst>
          </p:cNvPr>
          <p:cNvSpPr txBox="1"/>
          <p:nvPr/>
        </p:nvSpPr>
        <p:spPr>
          <a:xfrm>
            <a:off x="4573456" y="3344085"/>
            <a:ext cx="75987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Validation Option</a:t>
            </a:r>
            <a:r>
              <a:rPr lang="en-GB" sz="2100" dirty="0"/>
              <a:t>: </a:t>
            </a:r>
          </a:p>
          <a:p>
            <a:pPr lvl="1"/>
            <a:r>
              <a:rPr lang="en-GB" sz="2100" dirty="0"/>
              <a:t>enable players to compare their solutions with the correct one, </a:t>
            </a:r>
          </a:p>
          <a:p>
            <a:pPr lvl="1"/>
            <a:r>
              <a:rPr lang="en-GB" sz="2100" dirty="0"/>
              <a:t>highlighting errors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3C2EB-79C1-4FF5-328A-949DD1252004}"/>
              </a:ext>
            </a:extLst>
          </p:cNvPr>
          <p:cNvSpPr txBox="1"/>
          <p:nvPr/>
        </p:nvSpPr>
        <p:spPr>
          <a:xfrm>
            <a:off x="4573456" y="4547201"/>
            <a:ext cx="651986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Hints and Complete Solutions</a:t>
            </a:r>
            <a:r>
              <a:rPr lang="en-GB" sz="2100" dirty="0"/>
              <a:t>: </a:t>
            </a:r>
          </a:p>
          <a:p>
            <a:pPr lvl="1"/>
            <a:r>
              <a:rPr lang="en-GB" sz="2100" dirty="0"/>
              <a:t>hints and full solutions to maintain game accessibility </a:t>
            </a:r>
          </a:p>
          <a:p>
            <a:pPr lvl="1"/>
            <a:r>
              <a:rPr lang="en-GB" sz="2100" dirty="0"/>
              <a:t>across different skill levels</a:t>
            </a:r>
          </a:p>
        </p:txBody>
      </p:sp>
    </p:spTree>
    <p:extLst>
      <p:ext uri="{BB962C8B-B14F-4D97-AF65-F5344CB8AC3E}">
        <p14:creationId xmlns:p14="http://schemas.microsoft.com/office/powerpoint/2010/main" val="10416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A00F8-FFE3-DB4A-C041-443701F1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91" y="1125255"/>
            <a:ext cx="3346341" cy="4064628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>
                <a:solidFill>
                  <a:srgbClr val="FFFFFF"/>
                </a:solidFill>
                <a:latin typeface="+mn-lt"/>
              </a:rPr>
              <a:t>Software Engineering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130F2-B4F5-911B-6562-685F9691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4EE3-5D46-43A0-9CC0-41802D2CB931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2F3AC-2925-0677-A54C-0437A3AC0E05}"/>
              </a:ext>
            </a:extLst>
          </p:cNvPr>
          <p:cNvSpPr txBox="1"/>
          <p:nvPr/>
        </p:nvSpPr>
        <p:spPr>
          <a:xfrm>
            <a:off x="6864671" y="2390255"/>
            <a:ext cx="27069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Python &amp; React Native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C770C-E4BA-ABB3-C8B6-2BD787AF26B3}"/>
              </a:ext>
            </a:extLst>
          </p:cNvPr>
          <p:cNvSpPr txBox="1"/>
          <p:nvPr/>
        </p:nvSpPr>
        <p:spPr>
          <a:xfrm>
            <a:off x="6864671" y="3636749"/>
            <a:ext cx="31524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UML design &amp; User Stories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06025-BDF8-0881-7FED-59A3613ED60F}"/>
              </a:ext>
            </a:extLst>
          </p:cNvPr>
          <p:cNvSpPr txBox="1"/>
          <p:nvPr/>
        </p:nvSpPr>
        <p:spPr>
          <a:xfrm>
            <a:off x="6864671" y="3013502"/>
            <a:ext cx="20587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Expo Framework</a:t>
            </a:r>
          </a:p>
        </p:txBody>
      </p:sp>
    </p:spTree>
    <p:extLst>
      <p:ext uri="{BB962C8B-B14F-4D97-AF65-F5344CB8AC3E}">
        <p14:creationId xmlns:p14="http://schemas.microsoft.com/office/powerpoint/2010/main" val="425386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571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Playing Games and Solving Puzzles using AI</vt:lpstr>
      <vt:lpstr>Sudoku  Mobile App</vt:lpstr>
      <vt:lpstr>Aims &amp; Objectives</vt:lpstr>
      <vt:lpstr>PowerPoint Presentation</vt:lpstr>
      <vt:lpstr>Theoretical Analysis</vt:lpstr>
      <vt:lpstr>Theoretical Analysis Backtracking Algorithm -  3rd  PoC Program </vt:lpstr>
      <vt:lpstr>Theoretical Analysis User Interface Theory - 2nd PoC Program</vt:lpstr>
      <vt:lpstr>Future Development</vt:lpstr>
      <vt:lpstr>Software Engineering</vt:lpstr>
      <vt:lpstr>Thank you for your attention!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Games and Solving Puzzles using AI</dc:title>
  <dc:creator>Seraffimov, Dimitar (2021)</dc:creator>
  <cp:lastModifiedBy>Seraffimov, Dimitar (2021)</cp:lastModifiedBy>
  <cp:revision>2</cp:revision>
  <dcterms:created xsi:type="dcterms:W3CDTF">2023-12-02T11:34:08Z</dcterms:created>
  <dcterms:modified xsi:type="dcterms:W3CDTF">2023-12-02T14:44:57Z</dcterms:modified>
</cp:coreProperties>
</file>