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6" r:id="rId6"/>
    <p:sldId id="259" r:id="rId7"/>
    <p:sldId id="261" r:id="rId8"/>
    <p:sldId id="268" r:id="rId9"/>
    <p:sldId id="263" r:id="rId10"/>
    <p:sldId id="269" r:id="rId11"/>
    <p:sldId id="258" r:id="rId12"/>
    <p:sldId id="262" r:id="rId13"/>
    <p:sldId id="264" r:id="rId14"/>
    <p:sldId id="265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7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295"/>
    <a:srgbClr val="60328B"/>
    <a:srgbClr val="723AA5"/>
    <a:srgbClr val="7A3EB0"/>
    <a:srgbClr val="606060"/>
    <a:srgbClr val="6A369A"/>
    <a:srgbClr val="5F318A"/>
    <a:srgbClr val="37BBF1"/>
    <a:srgbClr val="4F4F4F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 autoAdjust="0"/>
    <p:restoredTop sz="88845" autoAdjust="0"/>
  </p:normalViewPr>
  <p:slideViewPr>
    <p:cSldViewPr snapToGrid="0" snapToObjects="1">
      <p:cViewPr>
        <p:scale>
          <a:sx n="81" d="100"/>
          <a:sy n="81" d="100"/>
        </p:scale>
        <p:origin x="2520" y="1016"/>
      </p:cViewPr>
      <p:guideLst>
        <p:guide orient="horz" pos="3772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23AA5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37BBF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606060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963817696"/>
        <c:axId val="-1962344112"/>
      </c:barChart>
      <c:catAx>
        <c:axId val="-19638176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Avenir Next Medium"/>
                <a:cs typeface="Avenir Next Medium"/>
              </a:defRPr>
            </a:pPr>
            <a:endParaRPr lang="en-US"/>
          </a:p>
        </c:txPr>
        <c:crossAx val="-1962344112"/>
        <c:crosses val="autoZero"/>
        <c:auto val="1"/>
        <c:lblAlgn val="ctr"/>
        <c:lblOffset val="100"/>
        <c:noMultiLvlLbl val="0"/>
      </c:catAx>
      <c:valAx>
        <c:axId val="-19623441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Avenir Next Medium"/>
                <a:cs typeface="Avenir Next Medium"/>
              </a:defRPr>
            </a:pPr>
            <a:endParaRPr lang="en-US"/>
          </a:p>
        </c:txPr>
        <c:crossAx val="-196381769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600">
              <a:latin typeface="Avenir Next Medium"/>
              <a:cs typeface="Avenir Next Medium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>
        <c:manualLayout>
          <c:xMode val="edge"/>
          <c:yMode val="edge"/>
          <c:x val="0.0524292979002624"/>
          <c:y val="0.053125"/>
        </c:manualLayout>
      </c:layout>
      <c:overlay val="0"/>
      <c:txPr>
        <a:bodyPr/>
        <a:lstStyle/>
        <a:p>
          <a:pPr>
            <a:defRPr>
              <a:latin typeface="Avenir Next Medium"/>
              <a:cs typeface="Avenir Next Medium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23AA5"/>
              </a:solidFill>
            </c:spPr>
          </c:dPt>
          <c:dPt>
            <c:idx val="1"/>
            <c:bubble3D val="0"/>
            <c:spPr>
              <a:solidFill>
                <a:srgbClr val="37BBF1"/>
              </a:solidFill>
            </c:spPr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</c:spPr>
          </c:dPt>
          <c:dPt>
            <c:idx val="3"/>
            <c:bubble3D val="0"/>
            <c:spPr>
              <a:solidFill>
                <a:srgbClr val="606060"/>
              </a:solidFill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68877428842671"/>
          <c:y val="0.383707998146775"/>
          <c:w val="0.162737226621284"/>
          <c:h val="0.337783242223915"/>
        </c:manualLayout>
      </c:layout>
      <c:overlay val="0"/>
      <c:txPr>
        <a:bodyPr/>
        <a:lstStyle/>
        <a:p>
          <a:pPr>
            <a:defRPr sz="1600">
              <a:latin typeface="Avenir Next Medium"/>
              <a:cs typeface="Avenir Next Medium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9144000" cy="5108220"/>
          </a:xfrm>
          <a:prstGeom prst="rect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xxx.png"/>
          <p:cNvPicPr>
            <a:picLocks noChangeAspect="1"/>
          </p:cNvPicPr>
          <p:nvPr userDrawn="1"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1" t="58293" r="1"/>
          <a:stretch/>
        </p:blipFill>
        <p:spPr>
          <a:xfrm>
            <a:off x="-1" y="0"/>
            <a:ext cx="7089401" cy="2963333"/>
          </a:xfrm>
          <a:prstGeom prst="rect">
            <a:avLst/>
          </a:prstGeom>
        </p:spPr>
      </p:pic>
      <p:pic>
        <p:nvPicPr>
          <p:cNvPr id="12" name="Picture 11" descr="tagpp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30" y="243519"/>
            <a:ext cx="1524001" cy="313603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10445" y="5889060"/>
            <a:ext cx="4755444" cy="641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cs typeface="Avenir Next Regular"/>
              </a:rPr>
              <a:t>150 </a:t>
            </a:r>
            <a:r>
              <a:rPr lang="en-US" sz="1000" b="0" i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cs typeface="Avenir Next Regular"/>
              </a:rPr>
              <a:t>Cambridgepark</a:t>
            </a:r>
            <a:r>
              <a:rPr lang="en-US" sz="1000" b="0" i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cs typeface="Avenir Next Regular"/>
              </a:rPr>
              <a:t> Drive</a:t>
            </a:r>
          </a:p>
          <a:p>
            <a:pPr>
              <a:lnSpc>
                <a:spcPct val="120000"/>
              </a:lnSpc>
            </a:pPr>
            <a:r>
              <a:rPr lang="en-US" sz="1000" b="0" i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cs typeface="Avenir Next Regular"/>
              </a:rPr>
              <a:t>Cambridge, MA 02140</a:t>
            </a:r>
          </a:p>
          <a:p>
            <a:pPr>
              <a:lnSpc>
                <a:spcPct val="120000"/>
              </a:lnSpc>
            </a:pPr>
            <a:r>
              <a:rPr lang="en-US" sz="1000" b="1" i="0" baseline="0" dirty="0" err="1" smtClean="0">
                <a:solidFill>
                  <a:srgbClr val="60328B"/>
                </a:solidFill>
                <a:latin typeface="Avenir Next Regular"/>
                <a:cs typeface="Avenir Next Regular"/>
              </a:rPr>
              <a:t>QuickBase.com</a:t>
            </a:r>
            <a:endParaRPr lang="en-US" sz="1000" b="1" i="0" dirty="0">
              <a:solidFill>
                <a:srgbClr val="60328B"/>
              </a:solidFill>
              <a:latin typeface="Avenir Next Regular"/>
              <a:cs typeface="Avenir Next Regular"/>
            </a:endParaRPr>
          </a:p>
        </p:txBody>
      </p:sp>
      <p:pic>
        <p:nvPicPr>
          <p:cNvPr id="2" name="Picture 1" descr="Logomark_Only_RGB_Purple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917" y="5680305"/>
            <a:ext cx="1002314" cy="67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7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9144000" cy="1112760"/>
          </a:xfrm>
          <a:prstGeom prst="rect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86255" y="6422917"/>
            <a:ext cx="4755444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700" b="1" i="0" dirty="0" smtClean="0">
                <a:solidFill>
                  <a:schemeClr val="bg1">
                    <a:lumMod val="50000"/>
                  </a:schemeClr>
                </a:solidFill>
                <a:latin typeface="Avenir Next Regular"/>
                <a:cs typeface="Avenir Next Regular"/>
              </a:rPr>
              <a:t>© Quick Base 2017  </a:t>
            </a:r>
            <a:r>
              <a:rPr lang="en-US" sz="700" b="0" i="0" dirty="0" smtClean="0">
                <a:solidFill>
                  <a:schemeClr val="bg1">
                    <a:lumMod val="50000"/>
                  </a:schemeClr>
                </a:solidFill>
                <a:latin typeface="Avenir Next Regular"/>
                <a:cs typeface="Avenir Next Regular"/>
              </a:rPr>
              <a:t>Private &amp; Confidential</a:t>
            </a:r>
            <a:endParaRPr lang="en-US" sz="700" b="1" i="0" dirty="0">
              <a:solidFill>
                <a:schemeClr val="bg1">
                  <a:lumMod val="50000"/>
                </a:schemeClr>
              </a:solidFill>
              <a:latin typeface="Avenir Next Regular"/>
              <a:cs typeface="Avenir Next Regular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381997" y="6404963"/>
            <a:ext cx="549323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6C636736-714F-DC47-9293-49528ACAC777}" type="slidenum">
              <a:rPr lang="en-US" sz="8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cs typeface="Avenir Next Regular"/>
              </a:rPr>
              <a:t>‹#›</a:t>
            </a:fld>
            <a:endParaRPr lang="en-US" sz="800" b="0" i="0" dirty="0">
              <a:solidFill>
                <a:srgbClr val="594E94"/>
              </a:solidFill>
              <a:latin typeface="Avenir Next Regular"/>
              <a:cs typeface="Avenir Next Regular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8246200" y="554363"/>
            <a:ext cx="699230" cy="439051"/>
            <a:chOff x="8246200" y="554363"/>
            <a:chExt cx="699230" cy="439051"/>
          </a:xfrm>
        </p:grpSpPr>
        <p:pic>
          <p:nvPicPr>
            <p:cNvPr id="12" name="Picture 11" descr="Untitled-2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6200" y="554363"/>
              <a:ext cx="600456" cy="393192"/>
            </a:xfrm>
            <a:prstGeom prst="rect">
              <a:avLst/>
            </a:prstGeom>
          </p:spPr>
        </p:pic>
        <p:sp>
          <p:nvSpPr>
            <p:cNvPr id="3" name="Oval 2"/>
            <p:cNvSpPr/>
            <p:nvPr userDrawn="1"/>
          </p:nvSpPr>
          <p:spPr>
            <a:xfrm>
              <a:off x="8790208" y="831135"/>
              <a:ext cx="155222" cy="162279"/>
            </a:xfrm>
            <a:prstGeom prst="ellipse">
              <a:avLst/>
            </a:prstGeom>
            <a:solidFill>
              <a:srgbClr val="603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tlCol="0" anchor="ctr"/>
            <a:lstStyle/>
            <a:p>
              <a:pPr algn="ctr"/>
              <a:r>
                <a:rPr lang="en-US" sz="400" baseline="0" dirty="0" smtClean="0">
                  <a:latin typeface="Helvetica Light"/>
                </a:rPr>
                <a:t>TM</a:t>
              </a:r>
              <a:endParaRPr lang="en-US" sz="400" baseline="0" dirty="0">
                <a:latin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1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531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048" y="3205244"/>
            <a:ext cx="9010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Quick Base Craft Demo</a:t>
            </a:r>
            <a:endParaRPr lang="en-US" sz="3600" dirty="0" smtClean="0">
              <a:solidFill>
                <a:schemeClr val="bg1"/>
              </a:solidFill>
              <a:latin typeface="Avenir Next Regular"/>
              <a:cs typeface="Avenir Next Regular"/>
            </a:endParaRPr>
          </a:p>
          <a:p>
            <a:r>
              <a:rPr lang="en-US" sz="3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[Position you are interviewing for]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146" y="4523619"/>
            <a:ext cx="485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Next Medium"/>
              </a:rPr>
              <a:t>[Interview Date]</a:t>
            </a:r>
            <a:endParaRPr lang="en-US" dirty="0">
              <a:solidFill>
                <a:schemeClr val="bg1"/>
              </a:solidFill>
              <a:latin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6724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223" y="505983"/>
            <a:ext cx="808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Title </a:t>
            </a:r>
            <a:r>
              <a:rPr lang="en-US" sz="2800" b="0" i="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&gt; Subject</a:t>
            </a:r>
            <a:endParaRPr lang="en-US" sz="2800" b="0" i="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026862091"/>
              </p:ext>
            </p:extLst>
          </p:nvPr>
        </p:nvGraphicFramePr>
        <p:xfrm>
          <a:off x="1415143" y="1548191"/>
          <a:ext cx="6685643" cy="4457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977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223" y="505983"/>
            <a:ext cx="808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Title </a:t>
            </a:r>
            <a:r>
              <a:rPr lang="en-US" sz="2800" b="0" i="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&gt; Subject</a:t>
            </a:r>
            <a:endParaRPr lang="en-US" sz="2800" b="0" i="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20775201"/>
              </p:ext>
            </p:extLst>
          </p:nvPr>
        </p:nvGraphicFramePr>
        <p:xfrm>
          <a:off x="1439333" y="1505856"/>
          <a:ext cx="6685643" cy="4457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812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0328B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gpp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426" y="3218947"/>
            <a:ext cx="1846952" cy="38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2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223" y="505983"/>
            <a:ext cx="808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Agenda</a:t>
            </a:r>
            <a:endParaRPr lang="en-US" sz="2800" b="0" i="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2223" y="1404184"/>
            <a:ext cx="80876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rgbClr val="606060"/>
                </a:solidFill>
                <a:latin typeface="Avenir Next Regular"/>
                <a:cs typeface="Avenir Next Regular"/>
              </a:rPr>
              <a:t>We have one hour to get to know each other.</a:t>
            </a:r>
            <a:endParaRPr lang="en-US" sz="2000" b="1" dirty="0" smtClean="0">
              <a:solidFill>
                <a:srgbClr val="606060"/>
              </a:solidFill>
              <a:latin typeface="Avenir Next Regular"/>
              <a:cs typeface="Avenir Next Regular"/>
            </a:endParaRPr>
          </a:p>
          <a:p>
            <a:pPr>
              <a:lnSpc>
                <a:spcPct val="120000"/>
              </a:lnSpc>
            </a:pPr>
            <a:r>
              <a:rPr lang="en-US" sz="2000" b="0" i="0" dirty="0" smtClean="0">
                <a:solidFill>
                  <a:srgbClr val="606060"/>
                </a:solidFill>
                <a:latin typeface="Avenir Next Regular"/>
                <a:cs typeface="Avenir Next Regular"/>
              </a:rPr>
              <a:t>The first part of the interview is designed to generate a conversation. We want to know what is important to you and share what is important to us. Learnings and values are more important than details.</a:t>
            </a:r>
            <a:endParaRPr lang="en-US" sz="2000" b="0" i="0" dirty="0">
              <a:solidFill>
                <a:srgbClr val="606060"/>
              </a:solidFill>
              <a:latin typeface="Avenir Next Regular"/>
              <a:cs typeface="Avenir Next Regular"/>
            </a:endParaRPr>
          </a:p>
        </p:txBody>
      </p:sp>
      <p:sp>
        <p:nvSpPr>
          <p:cNvPr id="4" name="Hexagon 3"/>
          <p:cNvSpPr/>
          <p:nvPr/>
        </p:nvSpPr>
        <p:spPr>
          <a:xfrm>
            <a:off x="1257905" y="5237241"/>
            <a:ext cx="6640286" cy="653143"/>
          </a:xfrm>
          <a:prstGeom prst="hexagon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10242" y="5293834"/>
            <a:ext cx="5358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The goal is to have a great conversation</a:t>
            </a:r>
            <a:r>
              <a:rPr lang="en-US" sz="2000" b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.</a:t>
            </a:r>
            <a:endParaRPr lang="en-US" sz="2000" b="1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2223" y="3343176"/>
            <a:ext cx="261337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About Me </a:t>
            </a:r>
            <a:r>
              <a:rPr lang="en-US" sz="1400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Roughly 5 minutes to tell us about yourself and set some context.</a:t>
            </a:r>
            <a:endParaRPr lang="en-US" sz="1400" dirty="0">
              <a:solidFill>
                <a:srgbClr val="606060"/>
              </a:solidFill>
              <a:latin typeface="Avenir Next Italic"/>
              <a:cs typeface="Avenir Next Ital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31070" y="3343176"/>
            <a:ext cx="2613377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Portfolio Accomplishments </a:t>
            </a:r>
            <a:r>
              <a:rPr lang="en-US" sz="1400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Showcase one or two career highlights. We should spend about 5 minutes on each. </a:t>
            </a:r>
            <a:endParaRPr lang="en-US" sz="1400" dirty="0">
              <a:solidFill>
                <a:srgbClr val="606060"/>
              </a:solidFill>
              <a:latin typeface="Avenir Next Italic"/>
              <a:cs typeface="Avenir Next Ital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3777" y="3343176"/>
            <a:ext cx="26133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Craft Demo </a:t>
            </a:r>
            <a:r>
              <a:rPr lang="en-US" sz="1400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You</a:t>
            </a:r>
            <a:r>
              <a:rPr lang="en-US" sz="1400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 should spend about 15 minutes walking through the demo. The remaining 30 minutes is for discussion.</a:t>
            </a:r>
            <a:endParaRPr lang="en-US" sz="1400" dirty="0">
              <a:solidFill>
                <a:srgbClr val="606060"/>
              </a:solidFill>
              <a:latin typeface="Avenir Next Italic"/>
              <a:cs typeface="Avenir Next Italic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11238" y="4882140"/>
            <a:ext cx="8309429" cy="0"/>
          </a:xfrm>
          <a:prstGeom prst="line">
            <a:avLst/>
          </a:prstGeom>
          <a:ln w="9525" cmpd="sng">
            <a:solidFill>
              <a:srgbClr val="4F4F4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1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0328B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xxx.png"/>
          <p:cNvPicPr>
            <a:picLocks noChangeAspect="1"/>
          </p:cNvPicPr>
          <p:nvPr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1" t="58293" r="1"/>
          <a:stretch/>
        </p:blipFill>
        <p:spPr>
          <a:xfrm>
            <a:off x="-1" y="0"/>
            <a:ext cx="7089401" cy="29633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21842" y="2314885"/>
            <a:ext cx="31770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5400" b="1" i="0" dirty="0" smtClean="0">
                <a:solidFill>
                  <a:srgbClr val="37BBF1"/>
                </a:solidFill>
                <a:latin typeface="Avenir Next Regular"/>
                <a:cs typeface="Avenir Next Regular"/>
              </a:rPr>
              <a:t>Hello.</a:t>
            </a:r>
            <a:endParaRPr lang="en-US" sz="5400" b="0" i="0" dirty="0">
              <a:solidFill>
                <a:srgbClr val="37BBF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1351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223" y="505983"/>
            <a:ext cx="808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Portfolio</a:t>
            </a:r>
            <a:r>
              <a:rPr lang="en-US" sz="2800" b="1" i="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 </a:t>
            </a:r>
            <a:r>
              <a:rPr lang="en-US" sz="2800" b="0" i="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&gt; </a:t>
            </a:r>
            <a:r>
              <a:rPr lang="en-US" sz="2800" b="0" i="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[Name of project]</a:t>
            </a:r>
            <a:endParaRPr lang="en-US" sz="2800" b="0" i="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4" name="Hexagon 3"/>
          <p:cNvSpPr/>
          <p:nvPr/>
        </p:nvSpPr>
        <p:spPr>
          <a:xfrm>
            <a:off x="1257905" y="5237241"/>
            <a:ext cx="6640286" cy="653143"/>
          </a:xfrm>
          <a:prstGeom prst="hexagon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10242" y="5293834"/>
            <a:ext cx="5358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[Key </a:t>
            </a:r>
            <a:r>
              <a:rPr lang="en-US" sz="2000" b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takeaway</a:t>
            </a:r>
            <a:r>
              <a:rPr lang="en-US" sz="2000" b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.]</a:t>
            </a:r>
            <a:endParaRPr lang="en-US" sz="2000" b="1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2222" y="1681238"/>
            <a:ext cx="4193015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Problem: </a:t>
            </a:r>
            <a:r>
              <a:rPr lang="en-US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Describe the problem and explain your thinking. What were the constraints? What did you consider before taking action? Who else were you working with?</a:t>
            </a: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11238" y="4692954"/>
            <a:ext cx="8309429" cy="0"/>
          </a:xfrm>
          <a:prstGeom prst="line">
            <a:avLst/>
          </a:prstGeom>
          <a:ln w="9525" cmpd="sng">
            <a:solidFill>
              <a:srgbClr val="4F4F4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45365" y="1681238"/>
            <a:ext cx="413254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Results: </a:t>
            </a:r>
            <a:r>
              <a:rPr lang="en-US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Explain what you did and what you learned. Talk about why you were (un)successful. Were you able to apply your learnings to other projects later on?</a:t>
            </a: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</p:txBody>
      </p:sp>
    </p:spTree>
    <p:extLst>
      <p:ext uri="{BB962C8B-B14F-4D97-AF65-F5344CB8AC3E}">
        <p14:creationId xmlns:p14="http://schemas.microsoft.com/office/powerpoint/2010/main" val="282534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223" y="505983"/>
            <a:ext cx="808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Portfolio</a:t>
            </a:r>
            <a:r>
              <a:rPr lang="en-US" sz="2800" b="1" i="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 </a:t>
            </a:r>
            <a:r>
              <a:rPr lang="en-US" sz="2800" b="0" i="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&gt; </a:t>
            </a:r>
            <a:r>
              <a:rPr lang="en-US" sz="2800" b="0" i="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[Name of project]</a:t>
            </a:r>
            <a:endParaRPr lang="en-US" sz="2800" b="0" i="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4" name="Hexagon 3"/>
          <p:cNvSpPr/>
          <p:nvPr/>
        </p:nvSpPr>
        <p:spPr>
          <a:xfrm>
            <a:off x="1257905" y="5237241"/>
            <a:ext cx="6640286" cy="653143"/>
          </a:xfrm>
          <a:prstGeom prst="hexagon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10242" y="5293834"/>
            <a:ext cx="5358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[Key </a:t>
            </a:r>
            <a:r>
              <a:rPr lang="en-US" sz="2000" b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takeaway</a:t>
            </a:r>
            <a:r>
              <a:rPr lang="en-US" sz="2000" b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.]</a:t>
            </a:r>
            <a:endParaRPr lang="en-US" sz="2000" b="1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2222" y="1681238"/>
            <a:ext cx="4193015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Problem: </a:t>
            </a:r>
            <a:r>
              <a:rPr lang="en-US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Describe the problem and explain your thinking. What were the constraints? What did you consider before taking action? Who else were you working with?</a:t>
            </a: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11238" y="4692954"/>
            <a:ext cx="8309429" cy="0"/>
          </a:xfrm>
          <a:prstGeom prst="line">
            <a:avLst/>
          </a:prstGeom>
          <a:ln w="9525" cmpd="sng">
            <a:solidFill>
              <a:srgbClr val="4F4F4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45365" y="1681238"/>
            <a:ext cx="413254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Results: </a:t>
            </a:r>
            <a:r>
              <a:rPr lang="en-US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Explain what you did and what you learned. Talk about why you were (un)successful. Were you able to apply your learnings to other projects later on?</a:t>
            </a: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</p:txBody>
      </p:sp>
    </p:spTree>
    <p:extLst>
      <p:ext uri="{BB962C8B-B14F-4D97-AF65-F5344CB8AC3E}">
        <p14:creationId xmlns:p14="http://schemas.microsoft.com/office/powerpoint/2010/main" val="62487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0328B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2223" y="3021802"/>
            <a:ext cx="8087682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b="1" i="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Craft Demo</a:t>
            </a:r>
            <a:endParaRPr lang="en-US" sz="3600" b="0" i="0" dirty="0" smtClean="0">
              <a:solidFill>
                <a:schemeClr val="bg1"/>
              </a:solidFill>
              <a:latin typeface="Avenir Next Regular"/>
              <a:cs typeface="Avenir Next Regular"/>
            </a:endParaRPr>
          </a:p>
          <a:p>
            <a:pPr>
              <a:lnSpc>
                <a:spcPct val="80000"/>
              </a:lnSpc>
            </a:pPr>
            <a:r>
              <a:rPr lang="en-US" sz="3600" b="1" dirty="0">
                <a:solidFill>
                  <a:srgbClr val="37BBF1"/>
                </a:solidFill>
                <a:latin typeface="Avenir Next Regular"/>
                <a:cs typeface="Avenir Next Regular"/>
              </a:rPr>
              <a:t>a</a:t>
            </a:r>
            <a:r>
              <a:rPr lang="en-US" sz="3600" b="1" i="0" dirty="0" smtClean="0">
                <a:solidFill>
                  <a:srgbClr val="37BBF1"/>
                </a:solidFill>
                <a:latin typeface="Avenir Next Regular"/>
                <a:cs typeface="Avenir Next Regular"/>
              </a:rPr>
              <a:t>nd discussion</a:t>
            </a:r>
            <a:endParaRPr lang="en-US" sz="3600" b="0" i="0" dirty="0">
              <a:solidFill>
                <a:srgbClr val="37BBF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6955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0328B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2223" y="3021802"/>
            <a:ext cx="808768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b="1" i="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Appendix</a:t>
            </a:r>
            <a:endParaRPr lang="en-US" sz="3600" b="0" i="0" dirty="0" smtClean="0">
              <a:solidFill>
                <a:schemeClr val="bg1"/>
              </a:solidFill>
              <a:latin typeface="Avenir Next Regular"/>
              <a:cs typeface="Avenir Next Regular"/>
            </a:endParaRPr>
          </a:p>
          <a:p>
            <a:pPr>
              <a:lnSpc>
                <a:spcPct val="80000"/>
              </a:lnSpc>
            </a:pPr>
            <a:r>
              <a:rPr lang="en-US" sz="3600" b="1" dirty="0" smtClean="0">
                <a:solidFill>
                  <a:srgbClr val="37BBF1"/>
                </a:solidFill>
                <a:latin typeface="Avenir Next Regular"/>
                <a:cs typeface="Avenir Next Regular"/>
              </a:rPr>
              <a:t>Other slide formats you may find helpful.</a:t>
            </a:r>
            <a:endParaRPr lang="en-US" sz="3600" b="0" i="0" dirty="0">
              <a:solidFill>
                <a:srgbClr val="37BBF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3932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223" y="505983"/>
            <a:ext cx="808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Title </a:t>
            </a:r>
            <a:r>
              <a:rPr lang="en-US" sz="2800" b="0" i="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&gt; Subject</a:t>
            </a:r>
            <a:endParaRPr lang="en-US" sz="2800" b="0" i="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2223" y="1497441"/>
            <a:ext cx="8087682" cy="15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rgbClr val="606060"/>
                </a:solidFill>
                <a:latin typeface="Avenir Next Regular"/>
                <a:cs typeface="Avenir Next Regular"/>
              </a:rPr>
              <a:t>The pivot to streamlined.</a:t>
            </a:r>
          </a:p>
          <a:p>
            <a:pPr>
              <a:lnSpc>
                <a:spcPct val="120000"/>
              </a:lnSpc>
            </a:pPr>
            <a:r>
              <a:rPr lang="en-US" sz="2000" b="0" i="0" dirty="0" smtClean="0">
                <a:solidFill>
                  <a:srgbClr val="606060"/>
                </a:solidFill>
                <a:latin typeface="Avenir Next Regular"/>
                <a:cs typeface="Avenir Next Regular"/>
              </a:rPr>
              <a:t>Quick Base believes the people closest to a problem are best positioned to solve it. We equip them to translate ideas into apps, without code, in days not weeks. Faster is smarter.</a:t>
            </a:r>
            <a:endParaRPr lang="en-US" sz="2000" b="0" i="0" dirty="0">
              <a:solidFill>
                <a:srgbClr val="606060"/>
              </a:solidFill>
              <a:latin typeface="Avenir Next Regular"/>
              <a:cs typeface="Avenir Next Regular"/>
            </a:endParaRPr>
          </a:p>
        </p:txBody>
      </p:sp>
      <p:sp>
        <p:nvSpPr>
          <p:cNvPr id="4" name="Hexagon 3"/>
          <p:cNvSpPr/>
          <p:nvPr/>
        </p:nvSpPr>
        <p:spPr>
          <a:xfrm>
            <a:off x="1257905" y="5237241"/>
            <a:ext cx="6640286" cy="653143"/>
          </a:xfrm>
          <a:prstGeom prst="hexagon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10242" y="5293834"/>
            <a:ext cx="5358996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Key takeaway.</a:t>
            </a:r>
            <a:endParaRPr lang="en-US" sz="2000" b="1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2223" y="3343176"/>
            <a:ext cx="2613377" cy="86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err="1" smtClean="0">
                <a:solidFill>
                  <a:srgbClr val="606060"/>
                </a:solidFill>
                <a:latin typeface="Avenir Next Italic"/>
                <a:cs typeface="Avenir Next Italic"/>
              </a:rPr>
              <a:t>Cras</a:t>
            </a:r>
            <a:r>
              <a:rPr lang="en-US" sz="1400" b="1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sz="1400" b="1" dirty="0" err="1" smtClean="0">
                <a:solidFill>
                  <a:srgbClr val="606060"/>
                </a:solidFill>
                <a:latin typeface="Avenir Next Italic"/>
                <a:cs typeface="Avenir Next Italic"/>
              </a:rPr>
              <a:t>vel</a:t>
            </a:r>
            <a:r>
              <a:rPr lang="en-US" sz="1400" b="1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sz="1400" b="1" dirty="0" err="1" smtClean="0">
                <a:solidFill>
                  <a:srgbClr val="606060"/>
                </a:solidFill>
                <a:latin typeface="Avenir Next Italic"/>
                <a:cs typeface="Avenir Next Italic"/>
              </a:rPr>
              <a:t>venenatis</a:t>
            </a:r>
            <a:r>
              <a:rPr lang="en-US" sz="1400" b="1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sz="1400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diam. </a:t>
            </a:r>
            <a:r>
              <a:rPr lang="en-US" sz="1400" dirty="0" err="1" smtClean="0">
                <a:solidFill>
                  <a:srgbClr val="606060"/>
                </a:solidFill>
                <a:latin typeface="Avenir Next Italic"/>
                <a:cs typeface="Avenir Next Italic"/>
              </a:rPr>
              <a:t>Mauris</a:t>
            </a:r>
            <a:r>
              <a:rPr lang="en-US" sz="1400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 sit </a:t>
            </a:r>
            <a:r>
              <a:rPr lang="en-US" sz="1400" dirty="0" err="1" smtClean="0">
                <a:solidFill>
                  <a:srgbClr val="606060"/>
                </a:solidFill>
                <a:latin typeface="Avenir Next Italic"/>
                <a:cs typeface="Avenir Next Italic"/>
              </a:rPr>
              <a:t>amet</a:t>
            </a:r>
            <a:r>
              <a:rPr lang="en-US" sz="1400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sz="1400" dirty="0" err="1" smtClean="0">
                <a:solidFill>
                  <a:srgbClr val="606060"/>
                </a:solidFill>
                <a:latin typeface="Avenir Next Italic"/>
                <a:cs typeface="Avenir Next Italic"/>
              </a:rPr>
              <a:t>tincidunt</a:t>
            </a: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sz="1400" dirty="0" err="1" smtClean="0">
                <a:solidFill>
                  <a:srgbClr val="606060"/>
                </a:solidFill>
                <a:latin typeface="Avenir Next Italic"/>
                <a:cs typeface="Avenir Next Italic"/>
              </a:rPr>
              <a:t>diam</a:t>
            </a:r>
            <a:r>
              <a:rPr lang="en-US" sz="1400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, </a:t>
            </a:r>
            <a:r>
              <a:rPr lang="en-US" sz="1400" dirty="0" err="1" smtClean="0">
                <a:solidFill>
                  <a:srgbClr val="606060"/>
                </a:solidFill>
                <a:latin typeface="Avenir Next Italic"/>
                <a:cs typeface="Avenir Next Italic"/>
              </a:rPr>
              <a:t>vel</a:t>
            </a:r>
            <a:r>
              <a:rPr lang="en-US" sz="1400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sz="1400" dirty="0" err="1" smtClean="0">
                <a:solidFill>
                  <a:srgbClr val="606060"/>
                </a:solidFill>
                <a:latin typeface="Avenir Next Italic"/>
                <a:cs typeface="Avenir Next Italic"/>
              </a:rPr>
              <a:t>tempor</a:t>
            </a:r>
            <a:r>
              <a:rPr lang="en-US" sz="1400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sz="1400" dirty="0" err="1" smtClean="0">
                <a:solidFill>
                  <a:srgbClr val="606060"/>
                </a:solidFill>
                <a:latin typeface="Avenir Next Italic"/>
                <a:cs typeface="Avenir Next Italic"/>
              </a:rPr>
              <a:t>velit</a:t>
            </a:r>
            <a:r>
              <a:rPr lang="en-US" sz="1400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.</a:t>
            </a:r>
            <a:endParaRPr lang="en-US" sz="1400" dirty="0">
              <a:solidFill>
                <a:srgbClr val="606060"/>
              </a:solidFill>
              <a:latin typeface="Avenir Next Italic"/>
              <a:cs typeface="Avenir Next Ital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31070" y="3343176"/>
            <a:ext cx="2613377" cy="86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err="1" smtClean="0">
                <a:solidFill>
                  <a:srgbClr val="606060"/>
                </a:solidFill>
                <a:latin typeface="Avenir Next Italic"/>
                <a:cs typeface="Avenir Next Italic"/>
              </a:rPr>
              <a:t>Cras</a:t>
            </a:r>
            <a:r>
              <a:rPr lang="en-US" sz="1400" b="1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sz="1400" b="1" dirty="0" err="1" smtClean="0">
                <a:solidFill>
                  <a:srgbClr val="606060"/>
                </a:solidFill>
                <a:latin typeface="Avenir Next Italic"/>
                <a:cs typeface="Avenir Next Italic"/>
              </a:rPr>
              <a:t>vel</a:t>
            </a:r>
            <a:r>
              <a:rPr lang="en-US" sz="1400" b="1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sz="1400" b="1" dirty="0" err="1" smtClean="0">
                <a:solidFill>
                  <a:srgbClr val="606060"/>
                </a:solidFill>
                <a:latin typeface="Avenir Next Italic"/>
                <a:cs typeface="Avenir Next Italic"/>
              </a:rPr>
              <a:t>venenatis</a:t>
            </a:r>
            <a:r>
              <a:rPr lang="en-US" sz="1400" b="1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sz="1400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diam. </a:t>
            </a:r>
            <a:r>
              <a:rPr lang="en-US" sz="1400" dirty="0" err="1" smtClean="0">
                <a:solidFill>
                  <a:srgbClr val="606060"/>
                </a:solidFill>
                <a:latin typeface="Avenir Next Italic"/>
                <a:cs typeface="Avenir Next Italic"/>
              </a:rPr>
              <a:t>Mauris</a:t>
            </a:r>
            <a:r>
              <a:rPr lang="en-US" sz="1400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 sit </a:t>
            </a:r>
            <a:r>
              <a:rPr lang="en-US" sz="1400" dirty="0" err="1" smtClean="0">
                <a:solidFill>
                  <a:srgbClr val="606060"/>
                </a:solidFill>
                <a:latin typeface="Avenir Next Italic"/>
                <a:cs typeface="Avenir Next Italic"/>
              </a:rPr>
              <a:t>amet</a:t>
            </a:r>
            <a:r>
              <a:rPr lang="en-US" sz="1400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sz="1400" dirty="0" err="1" smtClean="0">
                <a:solidFill>
                  <a:srgbClr val="606060"/>
                </a:solidFill>
                <a:latin typeface="Avenir Next Italic"/>
                <a:cs typeface="Avenir Next Italic"/>
              </a:rPr>
              <a:t>tincidunt</a:t>
            </a:r>
            <a:r>
              <a:rPr lang="en-US" sz="1400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sz="1400" dirty="0" err="1" smtClean="0">
                <a:solidFill>
                  <a:srgbClr val="606060"/>
                </a:solidFill>
                <a:latin typeface="Avenir Next Italic"/>
                <a:cs typeface="Avenir Next Italic"/>
              </a:rPr>
              <a:t>diam</a:t>
            </a:r>
            <a:r>
              <a:rPr lang="en-US" sz="1400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, </a:t>
            </a:r>
            <a:r>
              <a:rPr lang="en-US" sz="1400" dirty="0" err="1" smtClean="0">
                <a:solidFill>
                  <a:srgbClr val="606060"/>
                </a:solidFill>
                <a:latin typeface="Avenir Next Italic"/>
                <a:cs typeface="Avenir Next Italic"/>
              </a:rPr>
              <a:t>vel</a:t>
            </a:r>
            <a:r>
              <a:rPr lang="en-US" sz="1400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sz="1400" dirty="0" err="1" smtClean="0">
                <a:solidFill>
                  <a:srgbClr val="606060"/>
                </a:solidFill>
                <a:latin typeface="Avenir Next Italic"/>
                <a:cs typeface="Avenir Next Italic"/>
              </a:rPr>
              <a:t>tempor</a:t>
            </a:r>
            <a:r>
              <a:rPr lang="en-US" sz="1400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sz="1400" dirty="0" err="1" smtClean="0">
                <a:solidFill>
                  <a:srgbClr val="606060"/>
                </a:solidFill>
                <a:latin typeface="Avenir Next Italic"/>
                <a:cs typeface="Avenir Next Italic"/>
              </a:rPr>
              <a:t>velit</a:t>
            </a:r>
            <a:r>
              <a:rPr lang="en-US" sz="1400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.</a:t>
            </a:r>
            <a:endParaRPr lang="en-US" sz="1400" dirty="0">
              <a:solidFill>
                <a:srgbClr val="606060"/>
              </a:solidFill>
              <a:latin typeface="Avenir Next Italic"/>
              <a:cs typeface="Avenir Next Ital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3777" y="3343176"/>
            <a:ext cx="2613377" cy="86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err="1" smtClean="0">
                <a:solidFill>
                  <a:srgbClr val="606060"/>
                </a:solidFill>
                <a:latin typeface="Avenir Next Italic"/>
                <a:cs typeface="Avenir Next Italic"/>
              </a:rPr>
              <a:t>Cras</a:t>
            </a:r>
            <a:r>
              <a:rPr lang="en-US" sz="1400" b="1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sz="1400" b="1" dirty="0" err="1" smtClean="0">
                <a:solidFill>
                  <a:srgbClr val="606060"/>
                </a:solidFill>
                <a:latin typeface="Avenir Next Italic"/>
                <a:cs typeface="Avenir Next Italic"/>
              </a:rPr>
              <a:t>vel</a:t>
            </a:r>
            <a:r>
              <a:rPr lang="en-US" sz="1400" b="1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sz="1400" b="1" dirty="0" err="1" smtClean="0">
                <a:solidFill>
                  <a:srgbClr val="606060"/>
                </a:solidFill>
                <a:latin typeface="Avenir Next Italic"/>
                <a:cs typeface="Avenir Next Italic"/>
              </a:rPr>
              <a:t>venenatis</a:t>
            </a:r>
            <a:r>
              <a:rPr lang="en-US" sz="1400" b="1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sz="1400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diam. </a:t>
            </a:r>
            <a:r>
              <a:rPr lang="en-US" sz="1400" dirty="0" err="1" smtClean="0">
                <a:solidFill>
                  <a:srgbClr val="606060"/>
                </a:solidFill>
                <a:latin typeface="Avenir Next Italic"/>
                <a:cs typeface="Avenir Next Italic"/>
              </a:rPr>
              <a:t>Mauris</a:t>
            </a:r>
            <a:r>
              <a:rPr lang="en-US" sz="1400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 sit </a:t>
            </a:r>
            <a:r>
              <a:rPr lang="en-US" sz="1400" dirty="0" err="1" smtClean="0">
                <a:solidFill>
                  <a:srgbClr val="606060"/>
                </a:solidFill>
                <a:latin typeface="Avenir Next Italic"/>
                <a:cs typeface="Avenir Next Italic"/>
              </a:rPr>
              <a:t>amet</a:t>
            </a:r>
            <a:r>
              <a:rPr lang="en-US" sz="1400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sz="1400" dirty="0" err="1" smtClean="0">
                <a:solidFill>
                  <a:srgbClr val="606060"/>
                </a:solidFill>
                <a:latin typeface="Avenir Next Italic"/>
                <a:cs typeface="Avenir Next Italic"/>
              </a:rPr>
              <a:t>tincidunt</a:t>
            </a:r>
            <a:r>
              <a:rPr lang="en-US" sz="1400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sz="1400" dirty="0" err="1" smtClean="0">
                <a:solidFill>
                  <a:srgbClr val="606060"/>
                </a:solidFill>
                <a:latin typeface="Avenir Next Italic"/>
                <a:cs typeface="Avenir Next Italic"/>
              </a:rPr>
              <a:t>diam</a:t>
            </a:r>
            <a:r>
              <a:rPr lang="en-US" sz="1400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, </a:t>
            </a:r>
            <a:r>
              <a:rPr lang="en-US" sz="1400" dirty="0" err="1" smtClean="0">
                <a:solidFill>
                  <a:srgbClr val="606060"/>
                </a:solidFill>
                <a:latin typeface="Avenir Next Italic"/>
                <a:cs typeface="Avenir Next Italic"/>
              </a:rPr>
              <a:t>vel</a:t>
            </a:r>
            <a:r>
              <a:rPr lang="en-US" sz="1400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sz="1400" dirty="0" err="1" smtClean="0">
                <a:solidFill>
                  <a:srgbClr val="606060"/>
                </a:solidFill>
                <a:latin typeface="Avenir Next Italic"/>
                <a:cs typeface="Avenir Next Italic"/>
              </a:rPr>
              <a:t>tempor</a:t>
            </a:r>
            <a:r>
              <a:rPr lang="en-US" sz="1400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sz="1400" dirty="0" err="1" smtClean="0">
                <a:solidFill>
                  <a:srgbClr val="606060"/>
                </a:solidFill>
                <a:latin typeface="Avenir Next Italic"/>
                <a:cs typeface="Avenir Next Italic"/>
              </a:rPr>
              <a:t>velit</a:t>
            </a:r>
            <a:r>
              <a:rPr lang="en-US" sz="1400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.</a:t>
            </a:r>
            <a:endParaRPr lang="en-US" sz="1400" dirty="0">
              <a:solidFill>
                <a:srgbClr val="606060"/>
              </a:solidFill>
              <a:latin typeface="Avenir Next Italic"/>
              <a:cs typeface="Avenir Next Italic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11238" y="4692954"/>
            <a:ext cx="8309429" cy="0"/>
          </a:xfrm>
          <a:prstGeom prst="line">
            <a:avLst/>
          </a:prstGeom>
          <a:ln w="9525" cmpd="sng">
            <a:solidFill>
              <a:srgbClr val="4F4F4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24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223" y="505983"/>
            <a:ext cx="808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Title </a:t>
            </a:r>
            <a:r>
              <a:rPr lang="en-US" sz="2800" b="0" i="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&gt; Subject</a:t>
            </a:r>
            <a:endParaRPr lang="en-US" sz="2800" b="0" i="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2222" y="1681238"/>
            <a:ext cx="8438445" cy="174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err="1" smtClean="0">
                <a:solidFill>
                  <a:srgbClr val="606060"/>
                </a:solidFill>
                <a:latin typeface="Avenir Next Italic"/>
                <a:cs typeface="Avenir Next Italic"/>
              </a:rPr>
              <a:t>Cras</a:t>
            </a:r>
            <a:r>
              <a:rPr lang="en-US" b="1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b="1" dirty="0" err="1" smtClean="0">
                <a:solidFill>
                  <a:srgbClr val="606060"/>
                </a:solidFill>
                <a:latin typeface="Avenir Next Italic"/>
                <a:cs typeface="Avenir Next Italic"/>
              </a:rPr>
              <a:t>vel</a:t>
            </a:r>
            <a:r>
              <a:rPr lang="en-US" b="1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b="1" dirty="0" err="1" smtClean="0">
                <a:solidFill>
                  <a:srgbClr val="606060"/>
                </a:solidFill>
                <a:latin typeface="Avenir Next Italic"/>
                <a:cs typeface="Avenir Next Italic"/>
              </a:rPr>
              <a:t>venenatis</a:t>
            </a:r>
            <a:r>
              <a:rPr lang="en-US" b="1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diam. </a:t>
            </a:r>
            <a:r>
              <a:rPr lang="en-US" dirty="0" err="1" smtClean="0">
                <a:solidFill>
                  <a:srgbClr val="606060"/>
                </a:solidFill>
                <a:latin typeface="Avenir Next Italic"/>
                <a:cs typeface="Avenir Next Italic"/>
              </a:rPr>
              <a:t>Mauris</a:t>
            </a:r>
            <a:r>
              <a:rPr lang="en-US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 sit </a:t>
            </a:r>
            <a:r>
              <a:rPr lang="en-US" dirty="0" err="1" smtClean="0">
                <a:solidFill>
                  <a:srgbClr val="606060"/>
                </a:solidFill>
                <a:latin typeface="Avenir Next Italic"/>
                <a:cs typeface="Avenir Next Italic"/>
              </a:rPr>
              <a:t>amet</a:t>
            </a:r>
            <a:r>
              <a:rPr lang="en-US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dirty="0" err="1" smtClean="0">
                <a:solidFill>
                  <a:srgbClr val="606060"/>
                </a:solidFill>
                <a:latin typeface="Avenir Next Italic"/>
                <a:cs typeface="Avenir Next Italic"/>
              </a:rPr>
              <a:t>tincidunt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dirty="0" err="1" smtClean="0">
                <a:solidFill>
                  <a:srgbClr val="606060"/>
                </a:solidFill>
                <a:latin typeface="Avenir Next Italic"/>
                <a:cs typeface="Avenir Next Italic"/>
              </a:rPr>
              <a:t>diam</a:t>
            </a:r>
            <a:r>
              <a:rPr lang="en-US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, </a:t>
            </a:r>
            <a:r>
              <a:rPr lang="en-US" dirty="0" err="1" smtClean="0">
                <a:solidFill>
                  <a:srgbClr val="606060"/>
                </a:solidFill>
                <a:latin typeface="Avenir Next Italic"/>
                <a:cs typeface="Avenir Next Italic"/>
              </a:rPr>
              <a:t>vel</a:t>
            </a:r>
            <a:r>
              <a:rPr lang="en-US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dirty="0" err="1" smtClean="0">
                <a:solidFill>
                  <a:srgbClr val="606060"/>
                </a:solidFill>
                <a:latin typeface="Avenir Next Italic"/>
                <a:cs typeface="Avenir Next Italic"/>
              </a:rPr>
              <a:t>tempor</a:t>
            </a:r>
            <a:r>
              <a:rPr lang="en-US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dirty="0" err="1" smtClean="0">
                <a:solidFill>
                  <a:srgbClr val="606060"/>
                </a:solidFill>
                <a:latin typeface="Avenir Next Italic"/>
                <a:cs typeface="Avenir Next Italic"/>
              </a:rPr>
              <a:t>velit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. </a:t>
            </a:r>
            <a:r>
              <a:rPr lang="en-US" dirty="0" err="1" smtClean="0">
                <a:solidFill>
                  <a:srgbClr val="606060"/>
                </a:solidFill>
                <a:latin typeface="Avenir Next Italic"/>
                <a:cs typeface="Avenir Next Italic"/>
              </a:rPr>
              <a:t>mauris</a:t>
            </a:r>
            <a:r>
              <a:rPr lang="en-US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sit </a:t>
            </a:r>
            <a:r>
              <a:rPr lang="en-US" dirty="0" err="1">
                <a:solidFill>
                  <a:srgbClr val="606060"/>
                </a:solidFill>
                <a:latin typeface="Avenir Next Italic"/>
                <a:cs typeface="Avenir Next Italic"/>
              </a:rPr>
              <a:t>amet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dirty="0" err="1">
                <a:solidFill>
                  <a:srgbClr val="606060"/>
                </a:solidFill>
                <a:latin typeface="Avenir Next Italic"/>
                <a:cs typeface="Avenir Next Italic"/>
              </a:rPr>
              <a:t>tincidunt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dirty="0" err="1">
                <a:solidFill>
                  <a:srgbClr val="606060"/>
                </a:solidFill>
                <a:latin typeface="Avenir Next Italic"/>
                <a:cs typeface="Avenir Next Italic"/>
              </a:rPr>
              <a:t>diam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, </a:t>
            </a:r>
            <a:r>
              <a:rPr lang="en-US" dirty="0" err="1">
                <a:solidFill>
                  <a:srgbClr val="606060"/>
                </a:solidFill>
                <a:latin typeface="Avenir Next Italic"/>
                <a:cs typeface="Avenir Next Italic"/>
              </a:rPr>
              <a:t>vel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dirty="0" err="1">
                <a:solidFill>
                  <a:srgbClr val="606060"/>
                </a:solidFill>
                <a:latin typeface="Avenir Next Italic"/>
                <a:cs typeface="Avenir Next Italic"/>
              </a:rPr>
              <a:t>tempor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dirty="0" err="1">
                <a:solidFill>
                  <a:srgbClr val="606060"/>
                </a:solidFill>
                <a:latin typeface="Avenir Next Italic"/>
                <a:cs typeface="Avenir Next Italic"/>
              </a:rPr>
              <a:t>velit</a:t>
            </a:r>
            <a:r>
              <a:rPr lang="en-US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. </a:t>
            </a:r>
            <a:r>
              <a:rPr lang="en-US" dirty="0" err="1" smtClean="0">
                <a:solidFill>
                  <a:srgbClr val="606060"/>
                </a:solidFill>
                <a:latin typeface="Avenir Next Italic"/>
                <a:cs typeface="Avenir Next Italic"/>
              </a:rPr>
              <a:t>mauris</a:t>
            </a:r>
            <a:r>
              <a:rPr lang="en-US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sit </a:t>
            </a:r>
            <a:r>
              <a:rPr lang="en-US" dirty="0" err="1">
                <a:solidFill>
                  <a:srgbClr val="606060"/>
                </a:solidFill>
                <a:latin typeface="Avenir Next Italic"/>
                <a:cs typeface="Avenir Next Italic"/>
              </a:rPr>
              <a:t>amet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dirty="0" err="1">
                <a:solidFill>
                  <a:srgbClr val="606060"/>
                </a:solidFill>
                <a:latin typeface="Avenir Next Italic"/>
                <a:cs typeface="Avenir Next Italic"/>
              </a:rPr>
              <a:t>tincidunt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dirty="0" err="1">
                <a:solidFill>
                  <a:srgbClr val="606060"/>
                </a:solidFill>
                <a:latin typeface="Avenir Next Italic"/>
                <a:cs typeface="Avenir Next Italic"/>
              </a:rPr>
              <a:t>diam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, </a:t>
            </a:r>
            <a:r>
              <a:rPr lang="en-US" dirty="0" err="1">
                <a:solidFill>
                  <a:srgbClr val="606060"/>
                </a:solidFill>
                <a:latin typeface="Avenir Next Italic"/>
                <a:cs typeface="Avenir Next Italic"/>
              </a:rPr>
              <a:t>vel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dirty="0" err="1">
                <a:solidFill>
                  <a:srgbClr val="606060"/>
                </a:solidFill>
                <a:latin typeface="Avenir Next Italic"/>
                <a:cs typeface="Avenir Next Italic"/>
              </a:rPr>
              <a:t>tempor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dirty="0" err="1">
                <a:solidFill>
                  <a:srgbClr val="606060"/>
                </a:solidFill>
                <a:latin typeface="Avenir Next Italic"/>
                <a:cs typeface="Avenir Next Italic"/>
              </a:rPr>
              <a:t>velit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.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222" y="3469873"/>
            <a:ext cx="3455207" cy="2742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6A369A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06060"/>
                </a:solidFill>
                <a:latin typeface="Avenir Next Italic"/>
                <a:cs typeface="Avenir Next Italic"/>
              </a:rPr>
              <a:t>Bullet list</a:t>
            </a:r>
          </a:p>
          <a:p>
            <a:pPr marL="285750" indent="-285750">
              <a:lnSpc>
                <a:spcPct val="120000"/>
              </a:lnSpc>
              <a:buClr>
                <a:srgbClr val="6A369A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Bullet list</a:t>
            </a:r>
          </a:p>
          <a:p>
            <a:pPr marL="285750" indent="-285750">
              <a:lnSpc>
                <a:spcPct val="120000"/>
              </a:lnSpc>
              <a:buClr>
                <a:srgbClr val="6A369A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Bullet list</a:t>
            </a:r>
          </a:p>
          <a:p>
            <a:pPr marL="285750" indent="-285750">
              <a:lnSpc>
                <a:spcPct val="120000"/>
              </a:lnSpc>
              <a:buClr>
                <a:srgbClr val="6A369A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Bullet list</a:t>
            </a:r>
          </a:p>
          <a:p>
            <a:pPr marL="285750" indent="-285750">
              <a:lnSpc>
                <a:spcPct val="120000"/>
              </a:lnSpc>
              <a:buClr>
                <a:srgbClr val="6A369A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Bullet list</a:t>
            </a:r>
          </a:p>
          <a:p>
            <a:pPr marL="285750" indent="-285750">
              <a:lnSpc>
                <a:spcPct val="120000"/>
              </a:lnSpc>
              <a:buFont typeface="Wingdings" charset="0"/>
              <a:buChar char="Ø"/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99480" y="3469873"/>
            <a:ext cx="3455207" cy="2742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6A369A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Bullet list</a:t>
            </a:r>
          </a:p>
          <a:p>
            <a:pPr marL="342900" indent="-342900">
              <a:lnSpc>
                <a:spcPct val="120000"/>
              </a:lnSpc>
              <a:buClr>
                <a:srgbClr val="6A369A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Bullet list</a:t>
            </a:r>
          </a:p>
          <a:p>
            <a:pPr marL="342900" indent="-342900">
              <a:lnSpc>
                <a:spcPct val="120000"/>
              </a:lnSpc>
              <a:buClr>
                <a:srgbClr val="6A369A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Bullet list</a:t>
            </a:r>
          </a:p>
          <a:p>
            <a:pPr marL="342900" indent="-342900">
              <a:lnSpc>
                <a:spcPct val="120000"/>
              </a:lnSpc>
              <a:buClr>
                <a:srgbClr val="6A369A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Bullet list</a:t>
            </a:r>
          </a:p>
          <a:p>
            <a:pPr marL="342900" indent="-342900">
              <a:lnSpc>
                <a:spcPct val="120000"/>
              </a:lnSpc>
              <a:buClr>
                <a:srgbClr val="6A369A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Bullet list</a:t>
            </a:r>
          </a:p>
          <a:p>
            <a:pPr marL="285750" indent="-285750">
              <a:lnSpc>
                <a:spcPct val="120000"/>
              </a:lnSpc>
              <a:buFont typeface="Wingdings" charset="0"/>
              <a:buChar char="Ø"/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</p:txBody>
      </p:sp>
    </p:spTree>
    <p:extLst>
      <p:ext uri="{BB962C8B-B14F-4D97-AF65-F5344CB8AC3E}">
        <p14:creationId xmlns:p14="http://schemas.microsoft.com/office/powerpoint/2010/main" val="257219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ckBase_PPT_Star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13AC2EAA180D48BE9C6C4B9AFDF650" ma:contentTypeVersion="1" ma:contentTypeDescription="Create a new document." ma:contentTypeScope="" ma:versionID="e1ebe21cc30349ae4da8962eed91cfc4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292e01370a06b57d65de8bf0b95326f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605501-9F6A-4E21-AD29-AC5B45E31C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6C8D68-CAE8-4863-90D6-3B20D5072EB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282C0678-4C24-4F49-91BA-562B0FB67A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QuickBase_PPT_Starter.potx</Template>
  <TotalTime>16089</TotalTime>
  <Words>448</Words>
  <Application>Microsoft Macintosh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Avenir Next Italic</vt:lpstr>
      <vt:lpstr>Avenir Next Medium</vt:lpstr>
      <vt:lpstr>Avenir Next Regular</vt:lpstr>
      <vt:lpstr>Calibri</vt:lpstr>
      <vt:lpstr>Helvetica Light</vt:lpstr>
      <vt:lpstr>Wingdings</vt:lpstr>
      <vt:lpstr>Arial</vt:lpstr>
      <vt:lpstr>QuickBase_PPT_Starter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Catapult</dc:creator>
  <cp:lastModifiedBy>Mattocks, Scott</cp:lastModifiedBy>
  <cp:revision>31</cp:revision>
  <cp:lastPrinted>2017-02-14T18:44:12Z</cp:lastPrinted>
  <dcterms:created xsi:type="dcterms:W3CDTF">2017-02-06T14:03:53Z</dcterms:created>
  <dcterms:modified xsi:type="dcterms:W3CDTF">2017-05-22T14:15:09Z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0x0101009713AC2EAA180D48BE9C6C4B9AFDF650</vt:lpwstr>
  </property>
</Properties>
</file>